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8" r:id="rId4"/>
    <p:sldId id="259" r:id="rId5"/>
    <p:sldId id="262" r:id="rId6"/>
    <p:sldId id="272" r:id="rId7"/>
    <p:sldId id="27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9" d="100"/>
          <a:sy n="69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6294-E4EB-4496-BFD1-78BBD370829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0C2D7-BCD9-4821-9A88-5A9F173D3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2th%20TCF%20Status.docx" TargetMode="External"/><Relationship Id="rId2" Type="http://schemas.openxmlformats.org/officeDocument/2006/relationships/hyperlink" Target="11th%20TCFStatu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c.gov.i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12th%20BI%20Statu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harashtra.docx" TargetMode="External"/><Relationship Id="rId2" Type="http://schemas.openxmlformats.org/officeDocument/2006/relationships/hyperlink" Target="Bihar%20Statu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Jharkhand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9144000" cy="2514600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4600" b="1" dirty="0" smtClean="0">
                <a:solidFill>
                  <a:schemeClr val="accent6">
                    <a:lumMod val="75000"/>
                  </a:schemeClr>
                </a:solidFill>
              </a:rPr>
              <a:t>National Programme for Prevention &amp; Management of Trauma and Burn Injuries (NPPMT&amp;BI)’</a:t>
            </a:r>
            <a:endParaRPr lang="en-US" sz="4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38CF91-31F1-488F-9B1A-AB6D6D78E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57200"/>
            <a:ext cx="2057400" cy="160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Trauma Care Programme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Objective :  </a:t>
            </a:r>
            <a:r>
              <a:rPr lang="en-US" sz="2800" dirty="0" smtClean="0"/>
              <a:t>Trauma </a:t>
            </a:r>
            <a:r>
              <a:rPr lang="en-US" sz="2800" dirty="0"/>
              <a:t>Care Facilities along the </a:t>
            </a:r>
            <a:r>
              <a:rPr lang="en-US" sz="2800" dirty="0" smtClean="0"/>
              <a:t>Highways.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ring </a:t>
            </a:r>
            <a:r>
              <a:rPr lang="en-US" dirty="0"/>
              <a:t>down preventable deaths due to road </a:t>
            </a:r>
            <a:r>
              <a:rPr lang="en-US" dirty="0" smtClean="0"/>
              <a:t>accidents.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a pan-India </a:t>
            </a:r>
            <a:r>
              <a:rPr lang="en-US" dirty="0" smtClean="0"/>
              <a:t>Trauma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N</a:t>
            </a:r>
            <a:r>
              <a:rPr lang="en-US" dirty="0" smtClean="0"/>
              <a:t>etwork at </a:t>
            </a:r>
            <a:r>
              <a:rPr lang="en-US" dirty="0"/>
              <a:t>every 100 Km.</a:t>
            </a:r>
          </a:p>
          <a:p>
            <a:pPr algn="just"/>
            <a:r>
              <a:rPr lang="en-IN" sz="2800" b="1" dirty="0" smtClean="0"/>
              <a:t>11th Five Year Plan(2007-2012): 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IN" sz="2800" dirty="0" smtClean="0"/>
              <a:t>100% centrally sponsored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IN" sz="2800" dirty="0" smtClean="0">
                <a:hlinkClick r:id="rId2" action="ppaction://hlinkfile"/>
              </a:rPr>
              <a:t>116 Trauma Care Facilities (TCFs) </a:t>
            </a:r>
            <a:r>
              <a:rPr lang="en-IN" sz="2800" dirty="0" smtClean="0"/>
              <a:t>identified and funded 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IN" sz="2800" dirty="0" smtClean="0"/>
              <a:t>Status: functional-105, construction work under progress-10, construction not initiated-1</a:t>
            </a:r>
          </a:p>
          <a:p>
            <a:pPr algn="just"/>
            <a:r>
              <a:rPr lang="en-IN" sz="2800" b="1" dirty="0" smtClean="0"/>
              <a:t>12th Five Year Plan(2012-2017): </a:t>
            </a:r>
          </a:p>
          <a:p>
            <a:pPr lvl="1" algn="just"/>
            <a:r>
              <a:rPr lang="en-IN" dirty="0" smtClean="0"/>
              <a:t>Additional </a:t>
            </a:r>
            <a:r>
              <a:rPr lang="en-IN" dirty="0" smtClean="0">
                <a:hlinkClick r:id="rId3" action="ppaction://hlinkfile"/>
              </a:rPr>
              <a:t>80 TCFs </a:t>
            </a:r>
            <a:r>
              <a:rPr lang="en-IN" dirty="0" smtClean="0"/>
              <a:t>supported on 60:40% sharing basis (</a:t>
            </a:r>
            <a:r>
              <a:rPr lang="en-IN" dirty="0" err="1" smtClean="0"/>
              <a:t>Center</a:t>
            </a:r>
            <a:r>
              <a:rPr lang="en-IN" dirty="0" smtClean="0"/>
              <a:t>: State); first instalment of funds released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Levels wise Unit cost of TCFs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877579"/>
              </p:ext>
            </p:extLst>
          </p:nvPr>
        </p:nvGraphicFramePr>
        <p:xfrm>
          <a:off x="304800" y="777241"/>
          <a:ext cx="8610599" cy="600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1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37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Level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Unit Cost (11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FYP)-Rs in </a:t>
                      </a:r>
                      <a:r>
                        <a:rPr lang="en-US" sz="2800" dirty="0" err="1" smtClean="0"/>
                        <a:t>crores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Unit Cost (12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FYP)-Rs in </a:t>
                      </a:r>
                      <a:r>
                        <a:rPr lang="en-US" sz="2800" dirty="0" err="1" smtClean="0"/>
                        <a:t>crores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TCFs approved during 11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&amp; 12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FYP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15.93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17.13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9.63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10.27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8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4.775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200">
                <a:tc gridSpan="4">
                  <a:txBody>
                    <a:bodyPr/>
                    <a:lstStyle/>
                    <a:p>
                      <a:pPr algn="just"/>
                      <a:r>
                        <a:rPr lang="en-US" sz="2800" b="1" dirty="0" smtClean="0"/>
                        <a:t>L-1</a:t>
                      </a:r>
                      <a:r>
                        <a:rPr lang="en-US" sz="2800" dirty="0" smtClean="0"/>
                        <a:t>:</a:t>
                      </a:r>
                      <a:r>
                        <a:rPr lang="en-US" sz="2800" baseline="0" dirty="0" smtClean="0"/>
                        <a:t> Apex Trauma care facility in Medical College with more than 500 beds, </a:t>
                      </a:r>
                    </a:p>
                    <a:p>
                      <a:pPr algn="just"/>
                      <a:r>
                        <a:rPr lang="en-US" sz="2800" b="1" baseline="0" dirty="0" smtClean="0"/>
                        <a:t>L-II:</a:t>
                      </a:r>
                      <a:r>
                        <a:rPr lang="en-US" sz="2800" baseline="0" dirty="0" smtClean="0"/>
                        <a:t> in Hospitals/Medical Colleges with bed strength between 300-500 </a:t>
                      </a:r>
                    </a:p>
                    <a:p>
                      <a:pPr algn="just"/>
                      <a:r>
                        <a:rPr lang="en-US" sz="2800" b="1" baseline="0" dirty="0" smtClean="0"/>
                        <a:t>L-III:</a:t>
                      </a:r>
                      <a:r>
                        <a:rPr lang="en-US" sz="2800" baseline="0" dirty="0" smtClean="0"/>
                        <a:t> in District Hospitals with bed strength between 100-200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ther activities being undertaken in Trauma Care </a:t>
            </a:r>
            <a:r>
              <a:rPr lang="en-US" sz="2800" dirty="0" err="1" smtClean="0"/>
              <a:t>Programme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National  Injury Surveillance </a:t>
            </a:r>
            <a:r>
              <a:rPr lang="en-US" dirty="0" smtClean="0"/>
              <a:t>, Trauma Registry and Capacity Building Centre (NISC) has been established at Dr. RML Hospital (</a:t>
            </a:r>
            <a:r>
              <a:rPr lang="en-US" b="1" dirty="0" smtClean="0">
                <a:hlinkClick r:id="rId2"/>
              </a:rPr>
              <a:t>www.nisc.gov.in</a:t>
            </a:r>
            <a:r>
              <a:rPr lang="en-US" b="1" dirty="0" smtClean="0"/>
              <a:t>).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Capacity building</a:t>
            </a:r>
            <a:r>
              <a:rPr lang="en-US" dirty="0" smtClean="0"/>
              <a:t>: various training courses for all level of healthcare providers in the field of trauma care are being conducted on regular basis.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IEC activities </a:t>
            </a:r>
            <a:r>
              <a:rPr lang="en-US" dirty="0" smtClean="0"/>
              <a:t>on various modes of communications being undertaken.</a:t>
            </a:r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Technical guidelines and documents </a:t>
            </a:r>
            <a:r>
              <a:rPr lang="en-US" dirty="0" smtClean="0"/>
              <a:t>are developed from time to time  with help of experts in the field.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National </a:t>
            </a:r>
            <a:r>
              <a:rPr lang="en-US" sz="3600" dirty="0" err="1" smtClean="0">
                <a:solidFill>
                  <a:srgbClr val="FF0000"/>
                </a:solidFill>
              </a:rPr>
              <a:t>Programme</a:t>
            </a:r>
            <a:r>
              <a:rPr lang="en-US" sz="3600" dirty="0" smtClean="0">
                <a:solidFill>
                  <a:srgbClr val="FF0000"/>
                </a:solidFill>
              </a:rPr>
              <a:t> for Prevention &amp; Management of Burn Injuries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pPr algn="just">
              <a:buSzPct val="112000"/>
              <a:buFont typeface="Wingdings" pitchFamily="2" charset="2"/>
              <a:buChar char="q"/>
            </a:pPr>
            <a:r>
              <a:rPr lang="en-US" sz="3400" dirty="0" smtClean="0">
                <a:cs typeface="Arial" pitchFamily="34" charset="0"/>
              </a:rPr>
              <a:t>Initiated on pilot basis during 11th FYP. </a:t>
            </a:r>
          </a:p>
          <a:p>
            <a:pPr lvl="1" algn="just">
              <a:buSzPct val="112000"/>
              <a:buFont typeface="Wingdings" pitchFamily="2" charset="2"/>
              <a:buChar char="q"/>
            </a:pPr>
            <a:r>
              <a:rPr lang="en-US" sz="3000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For Prevention of Burn Injuries, provide timely and adequate treatment in case of burn injuries. </a:t>
            </a:r>
            <a:endParaRPr lang="en-US" sz="3000" dirty="0" smtClean="0">
              <a:cs typeface="Arial" pitchFamily="34" charset="0"/>
            </a:endParaRPr>
          </a:p>
          <a:p>
            <a:pPr lvl="2" algn="just">
              <a:buFont typeface="Wingdings" pitchFamily="2" charset="2"/>
              <a:buChar char="ü"/>
              <a:defRPr/>
            </a:pPr>
            <a:r>
              <a:rPr lang="en-US" sz="3400" dirty="0" smtClean="0">
                <a:cs typeface="Arial" pitchFamily="34" charset="0"/>
              </a:rPr>
              <a:t>100% centrally sponsored.</a:t>
            </a:r>
          </a:p>
          <a:p>
            <a:pPr lvl="2" algn="just">
              <a:buFont typeface="Wingdings" pitchFamily="2" charset="2"/>
              <a:buChar char="ü"/>
              <a:defRPr/>
            </a:pPr>
            <a:r>
              <a:rPr lang="en-US" sz="3400" dirty="0" smtClean="0">
                <a:cs typeface="Arial" pitchFamily="34" charset="0"/>
              </a:rPr>
              <a:t>Implemented only in 3 Medical Colleges and 6 District Hospitals.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3400" b="1" dirty="0" smtClean="0">
                <a:cs typeface="Arial" pitchFamily="34" charset="0"/>
              </a:rPr>
              <a:t>12</a:t>
            </a:r>
            <a:r>
              <a:rPr lang="en-US" sz="3400" b="1" baseline="30000" dirty="0" smtClean="0">
                <a:cs typeface="Arial" pitchFamily="34" charset="0"/>
              </a:rPr>
              <a:t>th</a:t>
            </a:r>
            <a:r>
              <a:rPr lang="en-US" sz="3400" b="1" dirty="0" smtClean="0">
                <a:cs typeface="Arial" pitchFamily="34" charset="0"/>
              </a:rPr>
              <a:t>  Five Year Plan-National Programme</a:t>
            </a:r>
          </a:p>
          <a:p>
            <a:pPr lvl="2" algn="just">
              <a:buFont typeface="Wingdings" pitchFamily="2" charset="2"/>
              <a:buChar char="ü"/>
              <a:defRPr/>
            </a:pPr>
            <a:r>
              <a:rPr lang="en-US" sz="3400" dirty="0" smtClean="0">
                <a:cs typeface="Arial" pitchFamily="34" charset="0"/>
                <a:hlinkClick r:id="rId2" action="ppaction://hlinkfile"/>
              </a:rPr>
              <a:t>47 Medical Colleges </a:t>
            </a:r>
            <a:r>
              <a:rPr lang="en-US" sz="3400" dirty="0" smtClean="0">
                <a:cs typeface="Arial" pitchFamily="34" charset="0"/>
              </a:rPr>
              <a:t>supported and first installment released towards construction and  equipment.</a:t>
            </a:r>
          </a:p>
          <a:p>
            <a:pPr algn="just"/>
            <a:r>
              <a:rPr lang="en-US" sz="3400" dirty="0" smtClean="0"/>
              <a:t>Financial support for setting up of a Burn Unit in Medical Colleges is Rs 6.579 Cr.</a:t>
            </a:r>
          </a:p>
          <a:p>
            <a:pPr algn="just"/>
            <a:r>
              <a:rPr lang="en-US" sz="3400" dirty="0" smtClean="0"/>
              <a:t>Centre &amp; State share --60%:40%; 90:10 in case of NE States and hilly regions. </a:t>
            </a:r>
          </a:p>
          <a:p>
            <a:pPr algn="just"/>
            <a:r>
              <a:rPr lang="en-US" sz="3400" dirty="0" smtClean="0"/>
              <a:t>UTs are provided 100% funding</a:t>
            </a:r>
          </a:p>
          <a:p>
            <a:pPr algn="just"/>
            <a:r>
              <a:rPr lang="en-US" sz="3400" dirty="0" smtClean="0"/>
              <a:t>Capacity building/ Training, IEC,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Issues in Trauma &amp; Burn </a:t>
            </a:r>
            <a:r>
              <a:rPr lang="en-US" sz="4000" b="1" dirty="0" err="1" smtClean="0">
                <a:solidFill>
                  <a:srgbClr val="C00000"/>
                </a:solidFill>
              </a:rPr>
              <a:t>Programme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rgbClr val="FF0000"/>
                </a:solidFill>
              </a:rPr>
              <a:t>11 TCFs (</a:t>
            </a:r>
            <a:r>
              <a:rPr lang="en-US" sz="2800" dirty="0" smtClean="0">
                <a:solidFill>
                  <a:srgbClr val="FF0000"/>
                </a:solidFill>
                <a:hlinkClick r:id="rId2" action="ppaction://hlinkfile"/>
              </a:rPr>
              <a:t>9 in Bihar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hlinkClick r:id="rId3" action="ppaction://hlinkfile"/>
              </a:rPr>
              <a:t>1 in Maharashtra, </a:t>
            </a:r>
            <a:r>
              <a:rPr lang="en-US" sz="2800" dirty="0" smtClean="0">
                <a:solidFill>
                  <a:srgbClr val="FF0000"/>
                </a:solidFill>
                <a:hlinkClick r:id="rId4" action="ppaction://hlinkfile"/>
              </a:rPr>
              <a:t>1 in Jharkhand</a:t>
            </a:r>
            <a:r>
              <a:rPr lang="en-US" sz="2800" dirty="0" smtClean="0">
                <a:solidFill>
                  <a:srgbClr val="FF0000"/>
                </a:solidFill>
              </a:rPr>
              <a:t>) of 11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FYP are yet to become functional. </a:t>
            </a:r>
          </a:p>
          <a:p>
            <a:pPr lvl="1"/>
            <a:r>
              <a:rPr lang="en-US" dirty="0" smtClean="0"/>
              <a:t>The concerned States to </a:t>
            </a:r>
            <a:r>
              <a:rPr lang="en-US" dirty="0" smtClean="0">
                <a:solidFill>
                  <a:srgbClr val="C00000"/>
                </a:solidFill>
              </a:rPr>
              <a:t>apprise the reasons please </a:t>
            </a:r>
            <a:r>
              <a:rPr lang="en-US" dirty="0" smtClean="0"/>
              <a:t>???</a:t>
            </a:r>
          </a:p>
          <a:p>
            <a:pPr lvl="0"/>
            <a:r>
              <a:rPr lang="en-US" sz="2800" dirty="0" smtClean="0"/>
              <a:t>Trauma &amp; Burn Units of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plan,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No State sought second installment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In most of the cases </a:t>
            </a:r>
            <a:r>
              <a:rPr lang="en-US" dirty="0" smtClean="0">
                <a:solidFill>
                  <a:srgbClr val="7030A0"/>
                </a:solidFill>
              </a:rPr>
              <a:t>UCs of first installment not received</a:t>
            </a:r>
            <a:r>
              <a:rPr lang="en-US" dirty="0" smtClean="0"/>
              <a:t>/ not submitted in the prescribed format. </a:t>
            </a:r>
          </a:p>
          <a:p>
            <a:pPr lvl="0"/>
            <a:r>
              <a:rPr lang="en-US" sz="2800" dirty="0" smtClean="0"/>
              <a:t>States to forward the proposals for release of funds on </a:t>
            </a:r>
            <a:r>
              <a:rPr lang="en-US" sz="2800" dirty="0" smtClean="0">
                <a:solidFill>
                  <a:srgbClr val="C00000"/>
                </a:solidFill>
              </a:rPr>
              <a:t>reimbursement basis.</a:t>
            </a:r>
          </a:p>
          <a:p>
            <a:pPr lvl="1"/>
            <a:r>
              <a:rPr lang="en-US" dirty="0" smtClean="0"/>
              <a:t>No such proposal received so far for Trauma &amp; Burns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0000" dirty="0" smtClean="0"/>
              <a:t>THANK YOU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488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‘National Programme for Prevention &amp; Management of Trauma and Burn Injuries (NPPMT&amp;BI)’</vt:lpstr>
      <vt:lpstr>Trauma Care Programme</vt:lpstr>
      <vt:lpstr>Levels wise Unit cost of TCFs</vt:lpstr>
      <vt:lpstr>Other activities being undertaken in Trauma Care Programme</vt:lpstr>
      <vt:lpstr>National Programme for Prevention &amp; Management of Burn Injuries</vt:lpstr>
      <vt:lpstr>Issues in Trauma &amp; Burn Programme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Agu1</cp:lastModifiedBy>
  <cp:revision>177</cp:revision>
  <dcterms:created xsi:type="dcterms:W3CDTF">2019-05-26T22:22:08Z</dcterms:created>
  <dcterms:modified xsi:type="dcterms:W3CDTF">2019-09-19T08:29:51Z</dcterms:modified>
</cp:coreProperties>
</file>