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5" r:id="rId3"/>
    <p:sldId id="284" r:id="rId4"/>
    <p:sldId id="285" r:id="rId5"/>
    <p:sldId id="286" r:id="rId6"/>
    <p:sldId id="2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4E98F-35E8-4B89-9EB7-ACC7EA3224B7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98D67-E9F3-416F-A0DA-3A4659C592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348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707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101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053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896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751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670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636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530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218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51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52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318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0093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en-IN" sz="3200" b="1" dirty="0">
                <a:latin typeface="Arial Black" panose="020B0A04020102020204" pitchFamily="34" charset="0"/>
              </a:rPr>
              <a:t>Presentation for Quarterly Review Meeting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339316" cy="4351338"/>
          </a:xfrm>
        </p:spPr>
        <p:txBody>
          <a:bodyPr/>
          <a:lstStyle/>
          <a:p>
            <a:pPr algn="ctr"/>
            <a:endParaRPr lang="en-US" b="1" u="sng" dirty="0">
              <a:latin typeface="Arial Black" panose="020B0A04020102020204" pitchFamily="34" charset="0"/>
            </a:endParaRPr>
          </a:p>
          <a:p>
            <a:pPr algn="ctr"/>
            <a:endParaRPr lang="en-US" b="1" u="sng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b="1" u="sng" smtClean="0">
                <a:latin typeface="Arial Black" panose="020B0A04020102020204" pitchFamily="34" charset="0"/>
              </a:rPr>
              <a:t> Strengthening </a:t>
            </a:r>
            <a:r>
              <a:rPr lang="en-US" b="1" u="sng" dirty="0">
                <a:latin typeface="Arial Black" panose="020B0A04020102020204" pitchFamily="34" charset="0"/>
              </a:rPr>
              <a:t>of Tertiary care cancer facilities scheme (TCCC/SCI)</a:t>
            </a:r>
          </a:p>
          <a:p>
            <a:pPr marL="0" indent="0" algn="ctr">
              <a:buNone/>
            </a:pPr>
            <a:endParaRPr lang="en-US" b="1" u="sng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b="1" u="sng" dirty="0">
                <a:latin typeface="Arial Black" panose="020B0A04020102020204" pitchFamily="34" charset="0"/>
              </a:rPr>
              <a:t>Group II</a:t>
            </a:r>
            <a:endParaRPr lang="en-IN" dirty="0">
              <a:latin typeface="Arial Black" panose="020B0A04020102020204" pitchFamily="34" charset="0"/>
            </a:endParaRPr>
          </a:p>
          <a:p>
            <a:pPr algn="ctr"/>
            <a:endParaRPr lang="en-IN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IN" dirty="0">
              <a:latin typeface="Arial Black" panose="020B0A04020102020204" pitchFamily="34" charset="0"/>
            </a:endParaRPr>
          </a:p>
          <a:p>
            <a:pPr algn="ctr"/>
            <a:endParaRPr lang="en-IN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IN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13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b="1" dirty="0"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US" sz="2800" b="1" dirty="0"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US" sz="2800" b="1" dirty="0"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US" sz="2800" b="1" dirty="0">
                <a:latin typeface="Arial Black" panose="020B0A04020102020204" pitchFamily="34" charset="0"/>
                <a:ea typeface="+mn-ea"/>
                <a:cs typeface="+mn-cs"/>
              </a:rPr>
            </a:br>
            <a:endParaRPr lang="en-IN" sz="2000" b="1" dirty="0"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794" y="167148"/>
            <a:ext cx="11582400" cy="6587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Tertiary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Care Cancer facilities scheme under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NPCDCS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Setting up of 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State Cancer Institute (SCI)/Tertiary Care Cancer Centre (TCCCs)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supported under the scheme.</a:t>
            </a:r>
          </a:p>
          <a:p>
            <a:pPr algn="just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120 Crore per SCI and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45 Crore per TCCC – to be shared between Central and State Governments in 60:40 ratio (90:10 in case of NE and hilly  States)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Till March 2018, 35 proposals (15 SCIs &amp; 20 TCCCs) have been approved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 In addition, two more SCIs – at Jabalpur and Jammu – have been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approved in 2019-20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Issues:</a:t>
            </a:r>
            <a:endParaRPr lang="en-I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Early completion of sanctioned projects – No States has sought release of second installment .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implies that activities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envisaged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 the scheme are yet to be completed</a:t>
            </a:r>
            <a:endParaRPr lang="en-I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Non-submission of UCs by State Governments </a:t>
            </a:r>
            <a:endParaRPr lang="en-I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Further release of Central assistance to be on reimbursement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basis.</a:t>
            </a:r>
            <a:endParaRPr lang="en-I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Govts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to ensure utilization of Central assistance already released and seek further funds on reimbursement basis</a:t>
            </a:r>
            <a:endParaRPr lang="en-I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extension of the scheme is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upto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March, 2020, all the State Government must ensure timely completion of sanctioned projects during the current financial year. 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61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F08E745-33BD-483C-9125-6BAA3C1CB0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444580"/>
              </p:ext>
            </p:extLst>
          </p:nvPr>
        </p:nvGraphicFramePr>
        <p:xfrm>
          <a:off x="482990" y="552564"/>
          <a:ext cx="11226022" cy="6308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344">
                  <a:extLst>
                    <a:ext uri="{9D8B030D-6E8A-4147-A177-3AD203B41FA5}">
                      <a16:colId xmlns:a16="http://schemas.microsoft.com/office/drawing/2014/main" val="927824365"/>
                    </a:ext>
                  </a:extLst>
                </a:gridCol>
                <a:gridCol w="529529">
                  <a:extLst>
                    <a:ext uri="{9D8B030D-6E8A-4147-A177-3AD203B41FA5}">
                      <a16:colId xmlns:a16="http://schemas.microsoft.com/office/drawing/2014/main" val="3496347662"/>
                    </a:ext>
                  </a:extLst>
                </a:gridCol>
                <a:gridCol w="1463426">
                  <a:extLst>
                    <a:ext uri="{9D8B030D-6E8A-4147-A177-3AD203B41FA5}">
                      <a16:colId xmlns:a16="http://schemas.microsoft.com/office/drawing/2014/main" val="2633729147"/>
                    </a:ext>
                  </a:extLst>
                </a:gridCol>
                <a:gridCol w="1222732">
                  <a:extLst>
                    <a:ext uri="{9D8B030D-6E8A-4147-A177-3AD203B41FA5}">
                      <a16:colId xmlns:a16="http://schemas.microsoft.com/office/drawing/2014/main" val="1272044134"/>
                    </a:ext>
                  </a:extLst>
                </a:gridCol>
                <a:gridCol w="1511565">
                  <a:extLst>
                    <a:ext uri="{9D8B030D-6E8A-4147-A177-3AD203B41FA5}">
                      <a16:colId xmlns:a16="http://schemas.microsoft.com/office/drawing/2014/main" val="3429442959"/>
                    </a:ext>
                  </a:extLst>
                </a:gridCol>
                <a:gridCol w="856874">
                  <a:extLst>
                    <a:ext uri="{9D8B030D-6E8A-4147-A177-3AD203B41FA5}">
                      <a16:colId xmlns:a16="http://schemas.microsoft.com/office/drawing/2014/main" val="4070850532"/>
                    </a:ext>
                  </a:extLst>
                </a:gridCol>
                <a:gridCol w="1771518">
                  <a:extLst>
                    <a:ext uri="{9D8B030D-6E8A-4147-A177-3AD203B41FA5}">
                      <a16:colId xmlns:a16="http://schemas.microsoft.com/office/drawing/2014/main" val="3468583112"/>
                    </a:ext>
                  </a:extLst>
                </a:gridCol>
                <a:gridCol w="1771517">
                  <a:extLst>
                    <a:ext uri="{9D8B030D-6E8A-4147-A177-3AD203B41FA5}">
                      <a16:colId xmlns:a16="http://schemas.microsoft.com/office/drawing/2014/main" val="3549328359"/>
                    </a:ext>
                  </a:extLst>
                </a:gridCol>
                <a:gridCol w="1771517">
                  <a:extLst>
                    <a:ext uri="{9D8B030D-6E8A-4147-A177-3AD203B41FA5}">
                      <a16:colId xmlns:a16="http://schemas.microsoft.com/office/drawing/2014/main" val="648576381"/>
                    </a:ext>
                  </a:extLst>
                </a:gridCol>
              </a:tblGrid>
              <a:tr h="910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 No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State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Name of Institute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(SCI/TCCC)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Total Amount Recommended 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(Equip.+ Cons)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Central share released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State share released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Status of procurement of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Equipments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Status of Construction/Civil Work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Functional/ Completion of project (%age)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5579233"/>
                  </a:ext>
                </a:extLst>
              </a:tr>
              <a:tr h="1295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Assam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Gauhati Medical College &amp; Hospital, Guwahati, 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SCI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Rs.119.90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(Equip: Rs. 88.20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Cons: Rs. 31.70 cr.)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4390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80.932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(Rs. 08.43 cr. during 2016-17, Rs. 30.00 cr. during 2017-18 and Rs. 42.5025 during 2018-19) 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3.85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Operation Micorscope, 3D-4D USG machine, Vedeo Endoscopy with ERCP, Pathology lab installed.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Procurement of Dosimetry and Surgical Laser Equipment under progress.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Tender process completed for civil work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100 % functional in existing building.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0198488"/>
                  </a:ext>
                </a:extLst>
              </a:tr>
              <a:tr h="921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Gujarat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Gujarat Cancer Research Institute, Ahmedabad, 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SCI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120.00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(Equip: Rs. 105.84 cr. 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Cons: Rs. 14.16 cr.)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67.50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(2014-15)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22.51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67 equipment installed.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PO issued for 72 equipments.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1A +1B building complete. 1C building to be completed by December, 2019.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80 %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57928"/>
                  </a:ext>
                </a:extLst>
              </a:tr>
              <a:tr h="1482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Haryana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Civil Hospital, Ambala Cantt, 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TCCC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45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(Equip: Rs. 33.40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Cons: Rs. 11.6 cr.)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20.25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[Rs. 9.2253 cr.  during 2016-17, 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2.925 cr. during 2017-18 and 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8.0997 cr. during 2018-19]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8.1 cr. 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Procurement of LINAC, Brachytherapy, CT Simulator etc. to be done by HLL &amp; MoU signed in September, 2017.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Structural work complete. 1</a:t>
                      </a:r>
                      <a:r>
                        <a:rPr lang="en-US" sz="11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st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&amp; 2</a:t>
                      </a:r>
                      <a:r>
                        <a:rPr lang="en-US" sz="11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nd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Floor flooring completed. Electrical panel installation, HVAC work under progress.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8244067"/>
                  </a:ext>
                </a:extLst>
              </a:tr>
              <a:tr h="1482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Karnataka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Kidwai Memorial Institute of Oncology (RCC), Bangaluru, SCI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120.00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(Equip: Rs. 115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Cons: Rs. 5.0 cr.)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67.50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48.00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Majority of equipment including Robotic Surgery System, High Energy LINAC procured. LC opened for HDR Brachytherapy &amp; CT Simulator.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 related to Construction of Radiotherapy wing with LINAC Bunkers, Electrical power supply etc. completed.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96 %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877956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56DA259-AFED-48A0-81BB-86077E823D6F}"/>
              </a:ext>
            </a:extLst>
          </p:cNvPr>
          <p:cNvSpPr txBox="1"/>
          <p:nvPr/>
        </p:nvSpPr>
        <p:spPr>
          <a:xfrm>
            <a:off x="482991" y="214010"/>
            <a:ext cx="112260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Status of projects for setting up SCIs and TCCCs (Group-II) – Annexure III</a:t>
            </a:r>
            <a:endParaRPr lang="en-IN" sz="2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141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F08E745-33BD-483C-9125-6BAA3C1CB0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460279"/>
              </p:ext>
            </p:extLst>
          </p:nvPr>
        </p:nvGraphicFramePr>
        <p:xfrm>
          <a:off x="267286" y="605053"/>
          <a:ext cx="11563642" cy="6183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567">
                  <a:extLst>
                    <a:ext uri="{9D8B030D-6E8A-4147-A177-3AD203B41FA5}">
                      <a16:colId xmlns:a16="http://schemas.microsoft.com/office/drawing/2014/main" val="927824365"/>
                    </a:ext>
                  </a:extLst>
                </a:gridCol>
                <a:gridCol w="539594">
                  <a:extLst>
                    <a:ext uri="{9D8B030D-6E8A-4147-A177-3AD203B41FA5}">
                      <a16:colId xmlns:a16="http://schemas.microsoft.com/office/drawing/2014/main" val="3496347662"/>
                    </a:ext>
                  </a:extLst>
                </a:gridCol>
                <a:gridCol w="1491243">
                  <a:extLst>
                    <a:ext uri="{9D8B030D-6E8A-4147-A177-3AD203B41FA5}">
                      <a16:colId xmlns:a16="http://schemas.microsoft.com/office/drawing/2014/main" val="2633729147"/>
                    </a:ext>
                  </a:extLst>
                </a:gridCol>
                <a:gridCol w="1245973">
                  <a:extLst>
                    <a:ext uri="{9D8B030D-6E8A-4147-A177-3AD203B41FA5}">
                      <a16:colId xmlns:a16="http://schemas.microsoft.com/office/drawing/2014/main" val="1272044134"/>
                    </a:ext>
                  </a:extLst>
                </a:gridCol>
                <a:gridCol w="1540297">
                  <a:extLst>
                    <a:ext uri="{9D8B030D-6E8A-4147-A177-3AD203B41FA5}">
                      <a16:colId xmlns:a16="http://schemas.microsoft.com/office/drawing/2014/main" val="3429442959"/>
                    </a:ext>
                  </a:extLst>
                </a:gridCol>
                <a:gridCol w="873162">
                  <a:extLst>
                    <a:ext uri="{9D8B030D-6E8A-4147-A177-3AD203B41FA5}">
                      <a16:colId xmlns:a16="http://schemas.microsoft.com/office/drawing/2014/main" val="4070850532"/>
                    </a:ext>
                  </a:extLst>
                </a:gridCol>
                <a:gridCol w="1805190">
                  <a:extLst>
                    <a:ext uri="{9D8B030D-6E8A-4147-A177-3AD203B41FA5}">
                      <a16:colId xmlns:a16="http://schemas.microsoft.com/office/drawing/2014/main" val="3468583112"/>
                    </a:ext>
                  </a:extLst>
                </a:gridCol>
                <a:gridCol w="1805190">
                  <a:extLst>
                    <a:ext uri="{9D8B030D-6E8A-4147-A177-3AD203B41FA5}">
                      <a16:colId xmlns:a16="http://schemas.microsoft.com/office/drawing/2014/main" val="2705455216"/>
                    </a:ext>
                  </a:extLst>
                </a:gridCol>
                <a:gridCol w="1929426">
                  <a:extLst>
                    <a:ext uri="{9D8B030D-6E8A-4147-A177-3AD203B41FA5}">
                      <a16:colId xmlns:a16="http://schemas.microsoft.com/office/drawing/2014/main" val="1748501546"/>
                    </a:ext>
                  </a:extLst>
                </a:gridCol>
              </a:tblGrid>
              <a:tr h="901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 No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State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 of Institute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(SCI/TCCC)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Amount Recommended 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(Equip.+ Cons)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Central share released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State share released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 of procurement of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Equipments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 of Construction/ Civil Work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Functional/ Completion of project (%age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5579233"/>
                  </a:ext>
                </a:extLst>
              </a:tr>
              <a:tr h="853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Karnataka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Mandya Institute of Medical Sciences, Mandya,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TCCC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45.00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(Equip: Rs. 33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Cons: Rs. 12 cr.)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17.257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(2015-16)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12.75 cr.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Tender floated for LINAC Dosimeters &amp;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mould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Equipments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.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80% of main block civil construction is over, Electrical work yet to start.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50% 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5371556"/>
                  </a:ext>
                </a:extLst>
              </a:tr>
              <a:tr h="853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Madhya Pradesh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G.R. Medical College, Gwalior, TCCC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Rs. 42.00 cr.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(Equip: Rs. 35 cr.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Cons: Rs. 7 cr.)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Rs. 18.90 cr.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(2017-18)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Under progress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0198488"/>
                  </a:ext>
                </a:extLst>
              </a:tr>
              <a:tr h="1007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Madhya Pradesh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Netaji Subhas Chandra Bose Medical College, Jabalpur, 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Rs. 120.00 cr.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(Equip: Rs. 84 cr.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Cons: Rs. 36 cr.)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Rs. 17.299 cr.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(2019-20)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yet reported by the Institute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(SCI has been approved and funds released during  August 2019)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57928"/>
                  </a:ext>
                </a:extLst>
              </a:tr>
              <a:tr h="1211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Maharashtra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Rashtrasant Tukdoji Regional Cancer Hospital &amp; Research Centre, Nagpur, TCCC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Rs. 44.991 cr.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(Equip: Rs. 31.339 cr.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Cons: Rs. 13.66 cr.)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Rs. 20.176 cr.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[Rs. 15.32 cr. during 2016-17 and Rs. 4.8564 during 2017-18]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Rs. 9.258 cr.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Majority equipment including HDR machine, CT Simulator, Mammography, X ray etc. installed.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Infrastructure work for CT Scan room, chemo day care ward, Modular OT completed.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100% compliance in Equipment purchase. 80% compliance in Construction.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8244067"/>
                  </a:ext>
                </a:extLst>
              </a:tr>
              <a:tr h="1211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Maharashtra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 Medical College, Aurangabad, SCI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Rs. 96.70 cr.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(Equip: Rs. 69.78 cr.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Cons: Rs. 26.92 cr.)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Rs. 43.515 cr.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(2017-18)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Rs. 27.49 cr.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 approval for approved equipments has been obtained &amp; procedure to procure the same is in process.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Administrative approval obtained. Final DPR prepared by HSCC India Ltd. work will start soon.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877956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56DA259-AFED-48A0-81BB-86077E823D6F}"/>
              </a:ext>
            </a:extLst>
          </p:cNvPr>
          <p:cNvSpPr txBox="1"/>
          <p:nvPr/>
        </p:nvSpPr>
        <p:spPr>
          <a:xfrm>
            <a:off x="482991" y="214010"/>
            <a:ext cx="112260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Status of projects for setting up SCIs and TCCCs (Group-II) – Annexure III</a:t>
            </a:r>
            <a:endParaRPr lang="en-IN" sz="2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0872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F08E745-33BD-483C-9125-6BAA3C1CB0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81062"/>
              </p:ext>
            </p:extLst>
          </p:nvPr>
        </p:nvGraphicFramePr>
        <p:xfrm>
          <a:off x="482988" y="552564"/>
          <a:ext cx="11226021" cy="6064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345">
                  <a:extLst>
                    <a:ext uri="{9D8B030D-6E8A-4147-A177-3AD203B41FA5}">
                      <a16:colId xmlns:a16="http://schemas.microsoft.com/office/drawing/2014/main" val="927824365"/>
                    </a:ext>
                  </a:extLst>
                </a:gridCol>
                <a:gridCol w="529529">
                  <a:extLst>
                    <a:ext uri="{9D8B030D-6E8A-4147-A177-3AD203B41FA5}">
                      <a16:colId xmlns:a16="http://schemas.microsoft.com/office/drawing/2014/main" val="3496347662"/>
                    </a:ext>
                  </a:extLst>
                </a:gridCol>
                <a:gridCol w="1463426">
                  <a:extLst>
                    <a:ext uri="{9D8B030D-6E8A-4147-A177-3AD203B41FA5}">
                      <a16:colId xmlns:a16="http://schemas.microsoft.com/office/drawing/2014/main" val="2633729147"/>
                    </a:ext>
                  </a:extLst>
                </a:gridCol>
                <a:gridCol w="1222731">
                  <a:extLst>
                    <a:ext uri="{9D8B030D-6E8A-4147-A177-3AD203B41FA5}">
                      <a16:colId xmlns:a16="http://schemas.microsoft.com/office/drawing/2014/main" val="1272044134"/>
                    </a:ext>
                  </a:extLst>
                </a:gridCol>
                <a:gridCol w="1511565">
                  <a:extLst>
                    <a:ext uri="{9D8B030D-6E8A-4147-A177-3AD203B41FA5}">
                      <a16:colId xmlns:a16="http://schemas.microsoft.com/office/drawing/2014/main" val="3429442959"/>
                    </a:ext>
                  </a:extLst>
                </a:gridCol>
                <a:gridCol w="856874">
                  <a:extLst>
                    <a:ext uri="{9D8B030D-6E8A-4147-A177-3AD203B41FA5}">
                      <a16:colId xmlns:a16="http://schemas.microsoft.com/office/drawing/2014/main" val="4070850532"/>
                    </a:ext>
                  </a:extLst>
                </a:gridCol>
                <a:gridCol w="1771517">
                  <a:extLst>
                    <a:ext uri="{9D8B030D-6E8A-4147-A177-3AD203B41FA5}">
                      <a16:colId xmlns:a16="http://schemas.microsoft.com/office/drawing/2014/main" val="3468583112"/>
                    </a:ext>
                  </a:extLst>
                </a:gridCol>
                <a:gridCol w="1771517">
                  <a:extLst>
                    <a:ext uri="{9D8B030D-6E8A-4147-A177-3AD203B41FA5}">
                      <a16:colId xmlns:a16="http://schemas.microsoft.com/office/drawing/2014/main" val="3214264750"/>
                    </a:ext>
                  </a:extLst>
                </a:gridCol>
                <a:gridCol w="1771517">
                  <a:extLst>
                    <a:ext uri="{9D8B030D-6E8A-4147-A177-3AD203B41FA5}">
                      <a16:colId xmlns:a16="http://schemas.microsoft.com/office/drawing/2014/main" val="1210172450"/>
                    </a:ext>
                  </a:extLst>
                </a:gridCol>
              </a:tblGrid>
              <a:tr h="1016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 No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State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 of Institute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(SCI/TCCC)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Amount Recommended 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(Equip.+ Cons)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Central share released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State share released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 of procurement of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Equipments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 of Construction/ Civil Work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Functional/ Completion of project (%age)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5579233"/>
                  </a:ext>
                </a:extLst>
              </a:tr>
              <a:tr h="1346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Maharashtra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Vivekanand Foundation &amp; Research Centre, Latur, 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TCCC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Rs. 45.00 cr.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(Equip: Rs. 43.50 cr.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Cons: Rs. 1.5 cr.)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Rs. 20.25 cr.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(2017-18)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Rs. 8.205 cr. 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Majority of equipment including CT Scan, MRI machine,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Computerised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Radiography System etc. installed. Brachytherapy HDR installation in progress.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No New construction at present.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60%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17125"/>
                  </a:ext>
                </a:extLst>
              </a:tr>
              <a:tr h="1016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Mizoram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Mizoram State Cancer Institute, Aizawl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TCCC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 44.27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(Equip: Rs. 29.08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Cons: Rs. 15.19 cr.)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14.64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(2015-16)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1.623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Purchase order for LINAC made on 16.08.16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100% of civil works (Bunker for LINAC). 40% of electrification &amp; other works.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0198488"/>
                  </a:ext>
                </a:extLst>
              </a:tr>
              <a:tr h="1016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Punjab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Government Medical College, Amritsar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SCI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114.61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(Equip: Rs. 74.51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Cons: Rs. 40.10 cr.)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51.58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(2016-17)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3.122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Process for machinery and equipment purchase has been started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Construction of main SCI block started and 25% of foundation work completed. 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57928"/>
                  </a:ext>
                </a:extLst>
              </a:tr>
              <a:tr h="1016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Punjab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Civil Hospital, Fazilka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TCCC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44.71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(Equip: Rs. 33.30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Cons: Rs. 11.41 cr.)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20.119 cr.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2016-17)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1.28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In process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Would be functional by March 2020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82440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56DA259-AFED-48A0-81BB-86077E823D6F}"/>
              </a:ext>
            </a:extLst>
          </p:cNvPr>
          <p:cNvSpPr txBox="1"/>
          <p:nvPr/>
        </p:nvSpPr>
        <p:spPr>
          <a:xfrm>
            <a:off x="482991" y="214010"/>
            <a:ext cx="112260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Status of projects for setting up SCIs and TCCCs (Group-II) – Annexure III</a:t>
            </a:r>
            <a:endParaRPr lang="en-IN" sz="2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0761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F08E745-33BD-483C-9125-6BAA3C1CB0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758523"/>
              </p:ext>
            </p:extLst>
          </p:nvPr>
        </p:nvGraphicFramePr>
        <p:xfrm>
          <a:off x="267286" y="552564"/>
          <a:ext cx="11605846" cy="630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21">
                  <a:extLst>
                    <a:ext uri="{9D8B030D-6E8A-4147-A177-3AD203B41FA5}">
                      <a16:colId xmlns:a16="http://schemas.microsoft.com/office/drawing/2014/main" val="927824365"/>
                    </a:ext>
                  </a:extLst>
                </a:gridCol>
                <a:gridCol w="547446">
                  <a:extLst>
                    <a:ext uri="{9D8B030D-6E8A-4147-A177-3AD203B41FA5}">
                      <a16:colId xmlns:a16="http://schemas.microsoft.com/office/drawing/2014/main" val="3496347662"/>
                    </a:ext>
                  </a:extLst>
                </a:gridCol>
                <a:gridCol w="1512940">
                  <a:extLst>
                    <a:ext uri="{9D8B030D-6E8A-4147-A177-3AD203B41FA5}">
                      <a16:colId xmlns:a16="http://schemas.microsoft.com/office/drawing/2014/main" val="2633729147"/>
                    </a:ext>
                  </a:extLst>
                </a:gridCol>
                <a:gridCol w="1264101">
                  <a:extLst>
                    <a:ext uri="{9D8B030D-6E8A-4147-A177-3AD203B41FA5}">
                      <a16:colId xmlns:a16="http://schemas.microsoft.com/office/drawing/2014/main" val="1272044134"/>
                    </a:ext>
                  </a:extLst>
                </a:gridCol>
                <a:gridCol w="1562708">
                  <a:extLst>
                    <a:ext uri="{9D8B030D-6E8A-4147-A177-3AD203B41FA5}">
                      <a16:colId xmlns:a16="http://schemas.microsoft.com/office/drawing/2014/main" val="3429442959"/>
                    </a:ext>
                  </a:extLst>
                </a:gridCol>
                <a:gridCol w="885865">
                  <a:extLst>
                    <a:ext uri="{9D8B030D-6E8A-4147-A177-3AD203B41FA5}">
                      <a16:colId xmlns:a16="http://schemas.microsoft.com/office/drawing/2014/main" val="4070850532"/>
                    </a:ext>
                  </a:extLst>
                </a:gridCol>
                <a:gridCol w="1831455">
                  <a:extLst>
                    <a:ext uri="{9D8B030D-6E8A-4147-A177-3AD203B41FA5}">
                      <a16:colId xmlns:a16="http://schemas.microsoft.com/office/drawing/2014/main" val="3468583112"/>
                    </a:ext>
                  </a:extLst>
                </a:gridCol>
                <a:gridCol w="1831455">
                  <a:extLst>
                    <a:ext uri="{9D8B030D-6E8A-4147-A177-3AD203B41FA5}">
                      <a16:colId xmlns:a16="http://schemas.microsoft.com/office/drawing/2014/main" val="2182175840"/>
                    </a:ext>
                  </a:extLst>
                </a:gridCol>
                <a:gridCol w="1831455">
                  <a:extLst>
                    <a:ext uri="{9D8B030D-6E8A-4147-A177-3AD203B41FA5}">
                      <a16:colId xmlns:a16="http://schemas.microsoft.com/office/drawing/2014/main" val="1210172450"/>
                    </a:ext>
                  </a:extLst>
                </a:gridCol>
              </a:tblGrid>
              <a:tr h="945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 No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State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 of Institute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(SCI/TCCC)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Amount Recommended 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(Equip.+ Cons)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Central share released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State share released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 of procurement of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Equipments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 of Construction/ Civil Work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Functional/ Completion of project (%age)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5579233"/>
                  </a:ext>
                </a:extLst>
              </a:tr>
              <a:tr h="1108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Rajasthan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 P Medical College, Bikaner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TCCC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38.05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(Equip: Rs. 29.15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Cons: Rs. 8.9 cr.)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17.123 cr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(2015-16)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Not reported by the Institute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High Energy LINAC purchased and installation under process.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Bunker for High Energy LINAC, Room for CT Simulator, Brachytherapy completed. Bunker for Low Energy LINAC under construction. 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60%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2424317"/>
                  </a:ext>
                </a:extLst>
              </a:tr>
              <a:tr h="1209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15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Rajasthan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SMS Medical College, Jaipur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SCI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119.25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(Equip: Rs. 83.25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Cons: Rs. 36 cr.)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44.8077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[Rs. 40.6683 cr during 2016-17 and Rs. 4.1394 cr. during 2017-18]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5.00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Tender floated for 2 LINAC and 1 CT Simulator.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Basement and Ground floor finishing in progress. Outer development and ramp work in progress. 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Almost 96% of construction has been completed &amp; equipment are being procured.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3778367"/>
                  </a:ext>
                </a:extLst>
              </a:tr>
              <a:tr h="1821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16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Rajasthan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Jhalawar Medical College &amp; Hospital, Jhalawar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TCCC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43.90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(Equip: Rs. 38.90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Cons: Rs. 5.00 cr.)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19.755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(2017-18)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25 lakhs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Few equipments has already been procured i.e. Biochemistry, Microbiology, X ray machine, 64 Slice CT Scan through other budget sources. Other equipments will be procured after starting construction work.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Tender has been decided by Implementation Agency- RSRDC. At proposed site for construction, old T.B. Hospital building has been dismantled. Civil work to start soon.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Tender has been decided by Implementation Agency- RSRDC. At proposed site for construction, old T.B. Hospital building has been dismantled. Civil work to start soon.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0198488"/>
                  </a:ext>
                </a:extLst>
              </a:tr>
              <a:tr h="100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17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Uttar Pradesh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Sanjay Gandhi Postgraduate Institute of Medical Sciences, Lucknow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TCCC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45.00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(Equip: Rs. 45.00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Cons: Nil)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11.43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(2015-16)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Rs. 7.62 cr.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Purchase of LINAC and RT network system and TPS under progress.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No major construction. Minor renovations and modifications completed.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No major construction. Minor renovations and modifications completed.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579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56DA259-AFED-48A0-81BB-86077E823D6F}"/>
              </a:ext>
            </a:extLst>
          </p:cNvPr>
          <p:cNvSpPr txBox="1"/>
          <p:nvPr/>
        </p:nvSpPr>
        <p:spPr>
          <a:xfrm>
            <a:off x="482991" y="214010"/>
            <a:ext cx="112260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Status of projects for setting up SCIs and TCCCs (Group-II) – Annexure III</a:t>
            </a:r>
            <a:endParaRPr lang="en-IN" sz="2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344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1570</Words>
  <Application>Microsoft Office PowerPoint</Application>
  <PresentationFormat>Widescreen</PresentationFormat>
  <Paragraphs>306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Mangal</vt:lpstr>
      <vt:lpstr>Times New Roman</vt:lpstr>
      <vt:lpstr>Office Theme</vt:lpstr>
      <vt:lpstr>Presentation for Quarterly Review Meeting</vt:lpstr>
      <vt:lpstr>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adithyan gs</cp:lastModifiedBy>
  <cp:revision>41</cp:revision>
  <dcterms:created xsi:type="dcterms:W3CDTF">2019-09-17T10:44:27Z</dcterms:created>
  <dcterms:modified xsi:type="dcterms:W3CDTF">2019-09-19T09:00:23Z</dcterms:modified>
</cp:coreProperties>
</file>