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3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428" r:id="rId2"/>
    <p:sldId id="333" r:id="rId3"/>
    <p:sldId id="334" r:id="rId4"/>
    <p:sldId id="366" r:id="rId5"/>
    <p:sldId id="335" r:id="rId6"/>
    <p:sldId id="348" r:id="rId7"/>
    <p:sldId id="349" r:id="rId8"/>
    <p:sldId id="350" r:id="rId9"/>
    <p:sldId id="351" r:id="rId10"/>
    <p:sldId id="371" r:id="rId11"/>
    <p:sldId id="426" r:id="rId12"/>
    <p:sldId id="427" r:id="rId13"/>
    <p:sldId id="374" r:id="rId14"/>
    <p:sldId id="285" r:id="rId15"/>
    <p:sldId id="376" r:id="rId16"/>
    <p:sldId id="425" r:id="rId17"/>
    <p:sldId id="378" r:id="rId18"/>
    <p:sldId id="344" r:id="rId19"/>
    <p:sldId id="265" r:id="rId20"/>
    <p:sldId id="434" r:id="rId21"/>
    <p:sldId id="435" r:id="rId22"/>
    <p:sldId id="392" r:id="rId23"/>
    <p:sldId id="393" r:id="rId24"/>
    <p:sldId id="306" r:id="rId25"/>
    <p:sldId id="389" r:id="rId26"/>
    <p:sldId id="307" r:id="rId27"/>
    <p:sldId id="404" r:id="rId28"/>
    <p:sldId id="408" r:id="rId29"/>
    <p:sldId id="409" r:id="rId30"/>
    <p:sldId id="391" r:id="rId31"/>
    <p:sldId id="394" r:id="rId32"/>
    <p:sldId id="390" r:id="rId33"/>
    <p:sldId id="429" r:id="rId34"/>
    <p:sldId id="430" r:id="rId35"/>
    <p:sldId id="433" r:id="rId36"/>
    <p:sldId id="431" r:id="rId37"/>
    <p:sldId id="432" r:id="rId38"/>
    <p:sldId id="395" r:id="rId39"/>
    <p:sldId id="421" r:id="rId40"/>
    <p:sldId id="277" r:id="rId41"/>
    <p:sldId id="402" r:id="rId42"/>
    <p:sldId id="305" r:id="rId43"/>
    <p:sldId id="302" r:id="rId44"/>
    <p:sldId id="304" r:id="rId45"/>
    <p:sldId id="278" r:id="rId46"/>
    <p:sldId id="260" r:id="rId47"/>
    <p:sldId id="412" r:id="rId48"/>
    <p:sldId id="413" r:id="rId49"/>
    <p:sldId id="414" r:id="rId50"/>
    <p:sldId id="418" r:id="rId51"/>
    <p:sldId id="419" r:id="rId52"/>
    <p:sldId id="417" r:id="rId53"/>
    <p:sldId id="416" r:id="rId54"/>
    <p:sldId id="438" r:id="rId55"/>
    <p:sldId id="423" r:id="rId56"/>
    <p:sldId id="424" r:id="rId57"/>
    <p:sldId id="358" r:id="rId58"/>
    <p:sldId id="359" r:id="rId59"/>
    <p:sldId id="361" r:id="rId60"/>
    <p:sldId id="362" r:id="rId61"/>
    <p:sldId id="363" r:id="rId62"/>
    <p:sldId id="364" r:id="rId63"/>
    <p:sldId id="365" r:id="rId64"/>
    <p:sldId id="437" r:id="rId65"/>
    <p:sldId id="403" r:id="rId66"/>
    <p:sldId id="286" r:id="rId6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D3E171"/>
    <a:srgbClr val="EFAFDD"/>
    <a:srgbClr val="9C7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/>
    <p:restoredTop sz="94522" autoAdjust="0"/>
  </p:normalViewPr>
  <p:slideViewPr>
    <p:cSldViewPr snapToGrid="0">
      <p:cViewPr varScale="1">
        <p:scale>
          <a:sx n="117" d="100"/>
          <a:sy n="117" d="100"/>
        </p:scale>
        <p:origin x="20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73138589" d="390625000"/>
        <a:sy n="473138589" d="390625000"/>
      </p:scale>
      <p:origin x="0" y="-225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/C:\Users\Administrator\Documents\Book1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hp\Downloads\Calcu_2%20(1)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hp\Downloads\Calcu_2%20(1)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/D:\510%20data\NUHM\meeting\September,%202019\data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/D:\510%20data\NUHM\meeting\September,%202019\data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/D:\510%20data\NUHM\meeting\September,%202019\data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/C:\Users\Administrator\Documents\Book1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/C:\Users\Administrator\Documents\Book1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TEMP.DESKTOP-7JJ99UT.007\Downloads\Rural%20Health%20Infrastructur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hp\Desktop\CPHC\QPR%20meeting\DAT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hp\Desktop\CPHC\QPR%20meeting\DAT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hp\Desktop\CPHC\QPR%20meeting\DAT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hp\Downloads\Calcu_2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014307493016947E-2"/>
          <c:y val="2.5923759855255545E-2"/>
          <c:w val="0.95368428820085749"/>
          <c:h val="0.680565159365432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'Sheet1 (2)'!$C$1</c:f>
              <c:strCache>
                <c:ptCount val="1"/>
                <c:pt idx="0">
                  <c:v>Sub centre 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'Sheet1 (2)'!$B$2:$B$32</c:f>
              <c:strCache>
                <c:ptCount val="31"/>
                <c:pt idx="0">
                  <c:v>Delhi</c:v>
                </c:pt>
                <c:pt idx="1">
                  <c:v>Himachal Pradesh</c:v>
                </c:pt>
                <c:pt idx="2">
                  <c:v>Uttar Pradesh</c:v>
                </c:pt>
                <c:pt idx="3">
                  <c:v>Punjab</c:v>
                </c:pt>
                <c:pt idx="4">
                  <c:v>Odisha </c:v>
                </c:pt>
                <c:pt idx="5">
                  <c:v>Manipur</c:v>
                </c:pt>
                <c:pt idx="6">
                  <c:v>Maharashtra</c:v>
                </c:pt>
                <c:pt idx="7">
                  <c:v>Andhra Pradesh</c:v>
                </c:pt>
                <c:pt idx="8">
                  <c:v>West Bengal</c:v>
                </c:pt>
                <c:pt idx="9">
                  <c:v>Rajasthan</c:v>
                </c:pt>
                <c:pt idx="10">
                  <c:v>Jharkhand</c:v>
                </c:pt>
                <c:pt idx="11">
                  <c:v>Dadra &amp; Nagar Haveli</c:v>
                </c:pt>
                <c:pt idx="12">
                  <c:v>Assam</c:v>
                </c:pt>
                <c:pt idx="13">
                  <c:v>Andaman &amp; Nicobar</c:v>
                </c:pt>
                <c:pt idx="14">
                  <c:v>Haryana</c:v>
                </c:pt>
                <c:pt idx="15">
                  <c:v>Tamil Nadu</c:v>
                </c:pt>
                <c:pt idx="16">
                  <c:v>Sikkim</c:v>
                </c:pt>
                <c:pt idx="17">
                  <c:v>Madhya Pradesh</c:v>
                </c:pt>
                <c:pt idx="18">
                  <c:v>Kerala</c:v>
                </c:pt>
                <c:pt idx="19">
                  <c:v>Jammu &amp; Kashmir</c:v>
                </c:pt>
                <c:pt idx="20">
                  <c:v>Gujarat</c:v>
                </c:pt>
                <c:pt idx="21">
                  <c:v>Tripura</c:v>
                </c:pt>
                <c:pt idx="22">
                  <c:v>Daman &amp; Diu</c:v>
                </c:pt>
                <c:pt idx="23">
                  <c:v>Uttarakhand </c:v>
                </c:pt>
                <c:pt idx="24">
                  <c:v>Karnataka</c:v>
                </c:pt>
                <c:pt idx="25">
                  <c:v>Puducherry </c:v>
                </c:pt>
                <c:pt idx="26">
                  <c:v>Nagaland</c:v>
                </c:pt>
                <c:pt idx="27">
                  <c:v>Arunachal pradesh </c:v>
                </c:pt>
                <c:pt idx="28">
                  <c:v>Mizoram</c:v>
                </c:pt>
                <c:pt idx="29">
                  <c:v>Goa</c:v>
                </c:pt>
                <c:pt idx="30">
                  <c:v>Bihar</c:v>
                </c:pt>
              </c:strCache>
            </c:strRef>
          </c:cat>
          <c:val>
            <c:numRef>
              <c:f>'Sheet1 (2)'!$C$2:$C$32</c:f>
              <c:numCache>
                <c:formatCode>General</c:formatCode>
                <c:ptCount val="31"/>
                <c:pt idx="0">
                  <c:v>12</c:v>
                </c:pt>
                <c:pt idx="1">
                  <c:v>9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2A-5845-93FB-06D418957E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9319040"/>
        <c:axId val="469319432"/>
      </c:barChart>
      <c:catAx>
        <c:axId val="469319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69319432"/>
        <c:crosses val="autoZero"/>
        <c:auto val="1"/>
        <c:lblAlgn val="ctr"/>
        <c:lblOffset val="100"/>
        <c:noMultiLvlLbl val="0"/>
      </c:catAx>
      <c:valAx>
        <c:axId val="4693194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69319040"/>
        <c:crosses val="autoZero"/>
        <c:crossBetween val="between"/>
      </c:valAx>
    </c:plotArea>
    <c:plotVisOnly val="1"/>
    <c:dispBlanksAs val="gap"/>
    <c:showDLblsOverMax val="0"/>
  </c:chart>
  <c:spPr>
    <a:ln>
      <a:solidFill>
        <a:prstClr val="black"/>
      </a:solidFill>
    </a:ln>
  </c:sp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Mid performing  States (50-80%)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Sheet2!$C$4</c:f>
              <c:strCache>
                <c:ptCount val="1"/>
                <c:pt idx="0">
                  <c:v>Human Resource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Sheet2!$B$5:$B$10</c:f>
              <c:strCache>
                <c:ptCount val="6"/>
                <c:pt idx="0">
                  <c:v>Gujarat</c:v>
                </c:pt>
                <c:pt idx="1">
                  <c:v>Karnataka</c:v>
                </c:pt>
                <c:pt idx="2">
                  <c:v>Maharashtra</c:v>
                </c:pt>
                <c:pt idx="3">
                  <c:v>Punjab</c:v>
                </c:pt>
                <c:pt idx="4">
                  <c:v>Telangana</c:v>
                </c:pt>
                <c:pt idx="5">
                  <c:v>Uttar Prasesh</c:v>
                </c:pt>
              </c:strCache>
            </c:strRef>
          </c:cat>
          <c:val>
            <c:numRef>
              <c:f>Sheet2!$C$5:$C$10</c:f>
              <c:numCache>
                <c:formatCode>General</c:formatCode>
                <c:ptCount val="6"/>
                <c:pt idx="0">
                  <c:v>76</c:v>
                </c:pt>
                <c:pt idx="1">
                  <c:v>78</c:v>
                </c:pt>
                <c:pt idx="2">
                  <c:v>71</c:v>
                </c:pt>
                <c:pt idx="3">
                  <c:v>77</c:v>
                </c:pt>
                <c:pt idx="4">
                  <c:v>74</c:v>
                </c:pt>
                <c:pt idx="5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B4-A844-AB85-7BDDBC4A22CA}"/>
            </c:ext>
          </c:extLst>
        </c:ser>
        <c:ser>
          <c:idx val="1"/>
          <c:order val="1"/>
          <c:tx>
            <c:strRef>
              <c:f>Sheet2!$D$4</c:f>
              <c:strCache>
                <c:ptCount val="1"/>
                <c:pt idx="0">
                  <c:v>UPHC Functionality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Sheet2!$B$5:$B$10</c:f>
              <c:strCache>
                <c:ptCount val="6"/>
                <c:pt idx="0">
                  <c:v>Gujarat</c:v>
                </c:pt>
                <c:pt idx="1">
                  <c:v>Karnataka</c:v>
                </c:pt>
                <c:pt idx="2">
                  <c:v>Maharashtra</c:v>
                </c:pt>
                <c:pt idx="3">
                  <c:v>Punjab</c:v>
                </c:pt>
                <c:pt idx="4">
                  <c:v>Telangana</c:v>
                </c:pt>
                <c:pt idx="5">
                  <c:v>Uttar Prasesh</c:v>
                </c:pt>
              </c:strCache>
            </c:strRef>
          </c:cat>
          <c:val>
            <c:numRef>
              <c:f>Sheet2!$D$5:$D$10</c:f>
              <c:numCache>
                <c:formatCode>General</c:formatCode>
                <c:ptCount val="6"/>
                <c:pt idx="0">
                  <c:v>99</c:v>
                </c:pt>
                <c:pt idx="1">
                  <c:v>100</c:v>
                </c:pt>
                <c:pt idx="2">
                  <c:v>98</c:v>
                </c:pt>
                <c:pt idx="3">
                  <c:v>91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B4-A844-AB85-7BDDBC4A22CA}"/>
            </c:ext>
          </c:extLst>
        </c:ser>
        <c:ser>
          <c:idx val="2"/>
          <c:order val="2"/>
          <c:tx>
            <c:strRef>
              <c:f>Sheet2!$E$4</c:f>
              <c:strCache>
                <c:ptCount val="1"/>
                <c:pt idx="0">
                  <c:v>ASHAs Engaged / MAS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Sheet2!$B$5:$B$10</c:f>
              <c:strCache>
                <c:ptCount val="6"/>
                <c:pt idx="0">
                  <c:v>Gujarat</c:v>
                </c:pt>
                <c:pt idx="1">
                  <c:v>Karnataka</c:v>
                </c:pt>
                <c:pt idx="2">
                  <c:v>Maharashtra</c:v>
                </c:pt>
                <c:pt idx="3">
                  <c:v>Punjab</c:v>
                </c:pt>
                <c:pt idx="4">
                  <c:v>Telangana</c:v>
                </c:pt>
                <c:pt idx="5">
                  <c:v>Uttar Prasesh</c:v>
                </c:pt>
              </c:strCache>
            </c:strRef>
          </c:cat>
          <c:val>
            <c:numRef>
              <c:f>Sheet2!$E$5:$E$10</c:f>
              <c:numCache>
                <c:formatCode>General</c:formatCode>
                <c:ptCount val="6"/>
                <c:pt idx="0">
                  <c:v>99</c:v>
                </c:pt>
                <c:pt idx="1">
                  <c:v>92</c:v>
                </c:pt>
                <c:pt idx="2">
                  <c:v>90</c:v>
                </c:pt>
                <c:pt idx="3">
                  <c:v>97</c:v>
                </c:pt>
                <c:pt idx="4">
                  <c:v>81</c:v>
                </c:pt>
                <c:pt idx="5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B4-A844-AB85-7BDDBC4A22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469331192"/>
        <c:axId val="469336288"/>
      </c:barChart>
      <c:catAx>
        <c:axId val="4693311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69336288"/>
        <c:crosses val="autoZero"/>
        <c:auto val="1"/>
        <c:lblAlgn val="ctr"/>
        <c:lblOffset val="100"/>
        <c:noMultiLvlLbl val="0"/>
      </c:catAx>
      <c:valAx>
        <c:axId val="469336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46933119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>
          <a:latin typeface="+mn-lt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+mn-lt"/>
              </a:defRPr>
            </a:pPr>
            <a:endParaRPr lang="en-US" dirty="0">
              <a:latin typeface="+mn-lt"/>
            </a:endParaRPr>
          </a:p>
          <a:p>
            <a:pPr>
              <a:defRPr>
                <a:latin typeface="+mn-lt"/>
              </a:defRPr>
            </a:pPr>
            <a:r>
              <a:rPr lang="en-US" dirty="0">
                <a:latin typeface="+mn-lt"/>
              </a:rPr>
              <a:t>Low performing States (Less than</a:t>
            </a:r>
            <a:r>
              <a:rPr lang="en-US" baseline="0" dirty="0">
                <a:latin typeface="+mn-lt"/>
              </a:rPr>
              <a:t> </a:t>
            </a:r>
            <a:r>
              <a:rPr lang="en-US" dirty="0">
                <a:latin typeface="+mn-lt"/>
              </a:rPr>
              <a:t>50%)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Sheet3!$D$5</c:f>
              <c:strCache>
                <c:ptCount val="1"/>
                <c:pt idx="0">
                  <c:v>Human Resource</c:v>
                </c:pt>
              </c:strCache>
            </c:strRef>
          </c:tx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F1-7D42-9AF9-9084082D80E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Sheet3!$C$6:$C$11</c:f>
              <c:strCache>
                <c:ptCount val="6"/>
                <c:pt idx="0">
                  <c:v>Bihar</c:v>
                </c:pt>
                <c:pt idx="1">
                  <c:v>Jharkhand</c:v>
                </c:pt>
                <c:pt idx="2">
                  <c:v>Madhya Pradesh</c:v>
                </c:pt>
                <c:pt idx="3">
                  <c:v>West Bengal</c:v>
                </c:pt>
                <c:pt idx="4">
                  <c:v>Uttarakhand</c:v>
                </c:pt>
                <c:pt idx="5">
                  <c:v>Tripura</c:v>
                </c:pt>
              </c:strCache>
            </c:strRef>
          </c:cat>
          <c:val>
            <c:numRef>
              <c:f>Sheet3!$D$6:$D$11</c:f>
              <c:numCache>
                <c:formatCode>General</c:formatCode>
                <c:ptCount val="6"/>
                <c:pt idx="0">
                  <c:v>24</c:v>
                </c:pt>
                <c:pt idx="1">
                  <c:v>50</c:v>
                </c:pt>
                <c:pt idx="2">
                  <c:v>39</c:v>
                </c:pt>
                <c:pt idx="3">
                  <c:v>52</c:v>
                </c:pt>
                <c:pt idx="4">
                  <c:v>0</c:v>
                </c:pt>
                <c:pt idx="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F1-7D42-9AF9-9084082D80E8}"/>
            </c:ext>
          </c:extLst>
        </c:ser>
        <c:ser>
          <c:idx val="1"/>
          <c:order val="1"/>
          <c:tx>
            <c:strRef>
              <c:f>Sheet3!$E$5</c:f>
              <c:strCache>
                <c:ptCount val="1"/>
                <c:pt idx="0">
                  <c:v>UPHC Functionality</c:v>
                </c:pt>
              </c:strCache>
            </c:strRef>
          </c:tx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AF1-7D42-9AF9-9084082D80E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Sheet3!$C$6:$C$11</c:f>
              <c:strCache>
                <c:ptCount val="6"/>
                <c:pt idx="0">
                  <c:v>Bihar</c:v>
                </c:pt>
                <c:pt idx="1">
                  <c:v>Jharkhand</c:v>
                </c:pt>
                <c:pt idx="2">
                  <c:v>Madhya Pradesh</c:v>
                </c:pt>
                <c:pt idx="3">
                  <c:v>West Bengal</c:v>
                </c:pt>
                <c:pt idx="4">
                  <c:v>Uttarakhand</c:v>
                </c:pt>
                <c:pt idx="5">
                  <c:v>Tripura</c:v>
                </c:pt>
              </c:strCache>
            </c:strRef>
          </c:cat>
          <c:val>
            <c:numRef>
              <c:f>Sheet3!$E$6:$E$11</c:f>
              <c:numCache>
                <c:formatCode>General</c:formatCode>
                <c:ptCount val="6"/>
                <c:pt idx="0">
                  <c:v>89</c:v>
                </c:pt>
                <c:pt idx="1">
                  <c:v>97</c:v>
                </c:pt>
                <c:pt idx="2">
                  <c:v>53</c:v>
                </c:pt>
                <c:pt idx="3">
                  <c:v>98</c:v>
                </c:pt>
                <c:pt idx="4">
                  <c:v>0</c:v>
                </c:pt>
                <c:pt idx="5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F1-7D42-9AF9-9084082D80E8}"/>
            </c:ext>
          </c:extLst>
        </c:ser>
        <c:ser>
          <c:idx val="2"/>
          <c:order val="2"/>
          <c:tx>
            <c:strRef>
              <c:f>Sheet3!$F$5</c:f>
              <c:strCache>
                <c:ptCount val="1"/>
                <c:pt idx="0">
                  <c:v>ASHAs Engaged / MAS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Sheet3!$C$6:$C$11</c:f>
              <c:strCache>
                <c:ptCount val="6"/>
                <c:pt idx="0">
                  <c:v>Bihar</c:v>
                </c:pt>
                <c:pt idx="1">
                  <c:v>Jharkhand</c:v>
                </c:pt>
                <c:pt idx="2">
                  <c:v>Madhya Pradesh</c:v>
                </c:pt>
                <c:pt idx="3">
                  <c:v>West Bengal</c:v>
                </c:pt>
                <c:pt idx="4">
                  <c:v>Uttarakhand</c:v>
                </c:pt>
                <c:pt idx="5">
                  <c:v>Tripura</c:v>
                </c:pt>
              </c:strCache>
            </c:strRef>
          </c:cat>
          <c:val>
            <c:numRef>
              <c:f>Sheet3!$F$6:$F$11</c:f>
              <c:numCache>
                <c:formatCode>General</c:formatCode>
                <c:ptCount val="6"/>
                <c:pt idx="0">
                  <c:v>93</c:v>
                </c:pt>
                <c:pt idx="1">
                  <c:v>94</c:v>
                </c:pt>
                <c:pt idx="2">
                  <c:v>79</c:v>
                </c:pt>
                <c:pt idx="3">
                  <c:v>81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F1-7D42-9AF9-9084082D8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469326096"/>
        <c:axId val="469326880"/>
      </c:barChart>
      <c:catAx>
        <c:axId val="4693260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69326880"/>
        <c:crosses val="autoZero"/>
        <c:auto val="1"/>
        <c:lblAlgn val="ctr"/>
        <c:lblOffset val="100"/>
        <c:noMultiLvlLbl val="0"/>
      </c:catAx>
      <c:valAx>
        <c:axId val="4693268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46932609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txPr>
    <a:bodyPr/>
    <a:lstStyle/>
    <a:p>
      <a:pPr>
        <a:defRPr sz="1400">
          <a:latin typeface="Tw Cen MT" pitchFamily="34" charset="0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Cumulative % of utilization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cat>
            <c:strRef>
              <c:f>Sheet1!$A$4:$A$10</c:f>
              <c:strCache>
                <c:ptCount val="7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  <c:pt idx="5">
                  <c:v>2018-19</c:v>
                </c:pt>
                <c:pt idx="6">
                  <c:v>2019-20</c:v>
                </c:pt>
              </c:strCache>
            </c:strRef>
          </c:cat>
          <c:val>
            <c:numRef>
              <c:f>Sheet1!$B$4:$B$10</c:f>
              <c:numCache>
                <c:formatCode>0%</c:formatCode>
                <c:ptCount val="7"/>
                <c:pt idx="0">
                  <c:v>1.0000000000000005E-2</c:v>
                </c:pt>
                <c:pt idx="1">
                  <c:v>0.17</c:v>
                </c:pt>
                <c:pt idx="2">
                  <c:v>0.31000000000000022</c:v>
                </c:pt>
                <c:pt idx="3">
                  <c:v>0.51</c:v>
                </c:pt>
                <c:pt idx="4">
                  <c:v>0.66000000000000059</c:v>
                </c:pt>
                <c:pt idx="5">
                  <c:v>0.74000000000000044</c:v>
                </c:pt>
                <c:pt idx="6">
                  <c:v>0.71000000000000041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09-3F4F-9DFE-4F7B2D44BF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9328840"/>
        <c:axId val="469329232"/>
      </c:barChart>
      <c:catAx>
        <c:axId val="469328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69329232"/>
        <c:crosses val="autoZero"/>
        <c:auto val="1"/>
        <c:lblAlgn val="ctr"/>
        <c:lblOffset val="100"/>
        <c:noMultiLvlLbl val="0"/>
      </c:catAx>
      <c:valAx>
        <c:axId val="46932923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469328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[data.xlsx]Sheet2!$C$3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[data.xlsx]Sheet2!$B$4:$B$11</c:f>
              <c:strCache>
                <c:ptCount val="8"/>
                <c:pt idx="0">
                  <c:v>UP</c:v>
                </c:pt>
                <c:pt idx="1">
                  <c:v>Rajasthan</c:v>
                </c:pt>
                <c:pt idx="2">
                  <c:v>Chattisgarh</c:v>
                </c:pt>
                <c:pt idx="3">
                  <c:v>Karnataka</c:v>
                </c:pt>
                <c:pt idx="4">
                  <c:v>Delhi</c:v>
                </c:pt>
                <c:pt idx="5">
                  <c:v>Gujarat</c:v>
                </c:pt>
                <c:pt idx="6">
                  <c:v>Tamil Nadu</c:v>
                </c:pt>
                <c:pt idx="7">
                  <c:v>West Bengal</c:v>
                </c:pt>
              </c:strCache>
            </c:strRef>
          </c:cat>
          <c:val>
            <c:numRef>
              <c:f>[data.xlsx]Sheet2!$C$4:$C$11</c:f>
              <c:numCache>
                <c:formatCode>0%</c:formatCode>
                <c:ptCount val="8"/>
                <c:pt idx="0">
                  <c:v>1.08</c:v>
                </c:pt>
                <c:pt idx="1">
                  <c:v>0.8300000000000004</c:v>
                </c:pt>
                <c:pt idx="2">
                  <c:v>0.8200000000000004</c:v>
                </c:pt>
                <c:pt idx="3">
                  <c:v>0.8</c:v>
                </c:pt>
                <c:pt idx="4">
                  <c:v>0.8</c:v>
                </c:pt>
                <c:pt idx="5">
                  <c:v>0.79</c:v>
                </c:pt>
                <c:pt idx="6">
                  <c:v>0.75000000000000044</c:v>
                </c:pt>
                <c:pt idx="7">
                  <c:v>0.74000000000000044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9F-D04C-9029-F528A38982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9332760"/>
        <c:axId val="469324136"/>
      </c:barChart>
      <c:catAx>
        <c:axId val="469332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69324136"/>
        <c:crosses val="autoZero"/>
        <c:auto val="1"/>
        <c:lblAlgn val="ctr"/>
        <c:lblOffset val="100"/>
        <c:noMultiLvlLbl val="0"/>
      </c:catAx>
      <c:valAx>
        <c:axId val="46932413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469332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Sheet2!$B$24:$B$28</c:f>
              <c:strCache>
                <c:ptCount val="5"/>
                <c:pt idx="0">
                  <c:v>Maharashtra</c:v>
                </c:pt>
                <c:pt idx="1">
                  <c:v>Bihar</c:v>
                </c:pt>
                <c:pt idx="2">
                  <c:v>Madhya Pradesh</c:v>
                </c:pt>
                <c:pt idx="3">
                  <c:v>Telangana</c:v>
                </c:pt>
                <c:pt idx="4">
                  <c:v>Jharkhand</c:v>
                </c:pt>
              </c:strCache>
            </c:strRef>
          </c:cat>
          <c:val>
            <c:numRef>
              <c:f>Sheet2!$C$24:$C$28</c:f>
              <c:numCache>
                <c:formatCode>0%</c:formatCode>
                <c:ptCount val="5"/>
                <c:pt idx="0">
                  <c:v>0.4100000000000002</c:v>
                </c:pt>
                <c:pt idx="1">
                  <c:v>0.42000000000000021</c:v>
                </c:pt>
                <c:pt idx="2">
                  <c:v>0.45</c:v>
                </c:pt>
                <c:pt idx="3">
                  <c:v>0.58000000000000007</c:v>
                </c:pt>
                <c:pt idx="4">
                  <c:v>0.58000000000000007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CD-074D-8A64-E5AA91BDC9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9333544"/>
        <c:axId val="469338640"/>
      </c:barChart>
      <c:catAx>
        <c:axId val="469333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69338640"/>
        <c:crosses val="autoZero"/>
        <c:auto val="1"/>
        <c:lblAlgn val="ctr"/>
        <c:lblOffset val="100"/>
        <c:noMultiLvlLbl val="0"/>
      </c:catAx>
      <c:valAx>
        <c:axId val="46933864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469333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711192628591886E-2"/>
          <c:y val="2.4983974705780076E-2"/>
          <c:w val="0.92754523751485485"/>
          <c:h val="0.7026485203373855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Sheet3!$B$2:$B$36</c:f>
              <c:strCache>
                <c:ptCount val="35"/>
                <c:pt idx="0">
                  <c:v>Telangana </c:v>
                </c:pt>
                <c:pt idx="1">
                  <c:v>Delhi</c:v>
                </c:pt>
                <c:pt idx="2">
                  <c:v>Maharashtra</c:v>
                </c:pt>
                <c:pt idx="3">
                  <c:v>Meghalaya</c:v>
                </c:pt>
                <c:pt idx="4">
                  <c:v>Bihar</c:v>
                </c:pt>
                <c:pt idx="5">
                  <c:v>Chandigarh</c:v>
                </c:pt>
                <c:pt idx="6">
                  <c:v>Puducherry </c:v>
                </c:pt>
                <c:pt idx="7">
                  <c:v>Tamil Nadu</c:v>
                </c:pt>
                <c:pt idx="8">
                  <c:v>Andaman &amp; Nicobar</c:v>
                </c:pt>
                <c:pt idx="9">
                  <c:v>Andhra Pradesh</c:v>
                </c:pt>
                <c:pt idx="10">
                  <c:v>Arunachal pradesh </c:v>
                </c:pt>
                <c:pt idx="11">
                  <c:v>Assam</c:v>
                </c:pt>
                <c:pt idx="12">
                  <c:v>Gujarat</c:v>
                </c:pt>
                <c:pt idx="13">
                  <c:v>Haryana</c:v>
                </c:pt>
                <c:pt idx="14">
                  <c:v>Himachal Pradesh</c:v>
                </c:pt>
                <c:pt idx="15">
                  <c:v>Manipur</c:v>
                </c:pt>
                <c:pt idx="16">
                  <c:v>Sikkim</c:v>
                </c:pt>
                <c:pt idx="17">
                  <c:v>Chhattisgarh </c:v>
                </c:pt>
                <c:pt idx="18">
                  <c:v>Odisha </c:v>
                </c:pt>
                <c:pt idx="19">
                  <c:v>Punjab</c:v>
                </c:pt>
                <c:pt idx="20">
                  <c:v>Madhya Pradesh</c:v>
                </c:pt>
                <c:pt idx="21">
                  <c:v>Tripura</c:v>
                </c:pt>
                <c:pt idx="22">
                  <c:v>Daman &amp; Diu</c:v>
                </c:pt>
                <c:pt idx="23">
                  <c:v>Rajasthan</c:v>
                </c:pt>
                <c:pt idx="24">
                  <c:v>Karnataka</c:v>
                </c:pt>
                <c:pt idx="25">
                  <c:v>Goa</c:v>
                </c:pt>
                <c:pt idx="26">
                  <c:v>Jammu &amp; Kashmir</c:v>
                </c:pt>
                <c:pt idx="27">
                  <c:v>Kerala</c:v>
                </c:pt>
                <c:pt idx="28">
                  <c:v>Uttar Pradesh</c:v>
                </c:pt>
                <c:pt idx="29">
                  <c:v>West Bengal</c:v>
                </c:pt>
                <c:pt idx="30">
                  <c:v>Mizoram</c:v>
                </c:pt>
                <c:pt idx="31">
                  <c:v>Jharkhand</c:v>
                </c:pt>
                <c:pt idx="32">
                  <c:v>Dadra &amp; Nagar Haveli</c:v>
                </c:pt>
                <c:pt idx="33">
                  <c:v>Nagaland</c:v>
                </c:pt>
                <c:pt idx="34">
                  <c:v>Uttarakhand </c:v>
                </c:pt>
              </c:strCache>
            </c:strRef>
          </c:cat>
          <c:val>
            <c:numRef>
              <c:f>Sheet3!$C$2:$C$36</c:f>
              <c:numCache>
                <c:formatCode>General</c:formatCode>
                <c:ptCount val="35"/>
                <c:pt idx="0">
                  <c:v>54</c:v>
                </c:pt>
                <c:pt idx="1">
                  <c:v>38</c:v>
                </c:pt>
                <c:pt idx="2">
                  <c:v>25</c:v>
                </c:pt>
                <c:pt idx="3">
                  <c:v>25</c:v>
                </c:pt>
                <c:pt idx="4">
                  <c:v>24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19</c:v>
                </c:pt>
                <c:pt idx="9">
                  <c:v>19</c:v>
                </c:pt>
                <c:pt idx="10">
                  <c:v>19</c:v>
                </c:pt>
                <c:pt idx="11">
                  <c:v>19</c:v>
                </c:pt>
                <c:pt idx="12">
                  <c:v>19</c:v>
                </c:pt>
                <c:pt idx="13">
                  <c:v>19</c:v>
                </c:pt>
                <c:pt idx="14">
                  <c:v>19</c:v>
                </c:pt>
                <c:pt idx="15">
                  <c:v>19</c:v>
                </c:pt>
                <c:pt idx="16">
                  <c:v>19</c:v>
                </c:pt>
                <c:pt idx="17">
                  <c:v>18</c:v>
                </c:pt>
                <c:pt idx="18">
                  <c:v>17</c:v>
                </c:pt>
                <c:pt idx="19">
                  <c:v>17</c:v>
                </c:pt>
                <c:pt idx="20">
                  <c:v>16</c:v>
                </c:pt>
                <c:pt idx="21">
                  <c:v>16</c:v>
                </c:pt>
                <c:pt idx="22">
                  <c:v>15</c:v>
                </c:pt>
                <c:pt idx="23">
                  <c:v>15</c:v>
                </c:pt>
                <c:pt idx="24">
                  <c:v>14</c:v>
                </c:pt>
                <c:pt idx="25">
                  <c:v>12</c:v>
                </c:pt>
                <c:pt idx="26">
                  <c:v>12</c:v>
                </c:pt>
                <c:pt idx="27">
                  <c:v>12</c:v>
                </c:pt>
                <c:pt idx="28">
                  <c:v>12</c:v>
                </c:pt>
                <c:pt idx="29">
                  <c:v>12</c:v>
                </c:pt>
                <c:pt idx="30">
                  <c:v>10</c:v>
                </c:pt>
                <c:pt idx="31">
                  <c:v>9</c:v>
                </c:pt>
                <c:pt idx="32">
                  <c:v>8</c:v>
                </c:pt>
                <c:pt idx="33">
                  <c:v>6</c:v>
                </c:pt>
                <c:pt idx="3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5B-8F4D-95CB-2E0A75D19D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9311592"/>
        <c:axId val="469316688"/>
      </c:barChart>
      <c:catAx>
        <c:axId val="469311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69316688"/>
        <c:crosses val="autoZero"/>
        <c:auto val="1"/>
        <c:lblAlgn val="ctr"/>
        <c:lblOffset val="100"/>
        <c:noMultiLvlLbl val="0"/>
      </c:catAx>
      <c:valAx>
        <c:axId val="469316688"/>
        <c:scaling>
          <c:orientation val="minMax"/>
          <c:max val="7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693115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prstClr val="black"/>
      </a:solidFill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44852176496801E-2"/>
          <c:y val="4.9496867327068046E-2"/>
          <c:w val="0.92995114630412956"/>
          <c:h val="0.6404304330865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'Sheet1 (3)'!$C$1</c:f>
              <c:strCache>
                <c:ptCount val="1"/>
                <c:pt idx="0">
                  <c:v>DH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'Sheet1 (3)'!$B$2:$B$34</c:f>
              <c:strCache>
                <c:ptCount val="33"/>
                <c:pt idx="0">
                  <c:v>Dadra &amp; Nagar Haveli</c:v>
                </c:pt>
                <c:pt idx="1">
                  <c:v>Chandigarh</c:v>
                </c:pt>
                <c:pt idx="2">
                  <c:v>Lakshadweep</c:v>
                </c:pt>
                <c:pt idx="3">
                  <c:v>Goa</c:v>
                </c:pt>
                <c:pt idx="4">
                  <c:v>Puducherry </c:v>
                </c:pt>
                <c:pt idx="5">
                  <c:v>Gujarat</c:v>
                </c:pt>
                <c:pt idx="6">
                  <c:v>Daman &amp; Diu</c:v>
                </c:pt>
                <c:pt idx="7">
                  <c:v>Odisha </c:v>
                </c:pt>
                <c:pt idx="8">
                  <c:v>Andhra Pradesh</c:v>
                </c:pt>
                <c:pt idx="9">
                  <c:v>Assam</c:v>
                </c:pt>
                <c:pt idx="10">
                  <c:v>Himachal Pradesh</c:v>
                </c:pt>
                <c:pt idx="11">
                  <c:v>Sikkim</c:v>
                </c:pt>
                <c:pt idx="12">
                  <c:v>Rajasthan</c:v>
                </c:pt>
                <c:pt idx="13">
                  <c:v>Punjab</c:v>
                </c:pt>
                <c:pt idx="14">
                  <c:v>Telangana </c:v>
                </c:pt>
                <c:pt idx="15">
                  <c:v>Manipur</c:v>
                </c:pt>
                <c:pt idx="16">
                  <c:v>Bihar</c:v>
                </c:pt>
                <c:pt idx="17">
                  <c:v>Maharashtra</c:v>
                </c:pt>
                <c:pt idx="18">
                  <c:v>Karnataka</c:v>
                </c:pt>
                <c:pt idx="19">
                  <c:v>Madhya Pradesh</c:v>
                </c:pt>
                <c:pt idx="20">
                  <c:v>Chhattisgarh </c:v>
                </c:pt>
                <c:pt idx="21">
                  <c:v>Kerala</c:v>
                </c:pt>
                <c:pt idx="22">
                  <c:v>Arunachal pradesh </c:v>
                </c:pt>
                <c:pt idx="23">
                  <c:v>Meghalaya</c:v>
                </c:pt>
                <c:pt idx="24">
                  <c:v>Andaman &amp; Nicobar</c:v>
                </c:pt>
                <c:pt idx="25">
                  <c:v>Tamil Nadu</c:v>
                </c:pt>
                <c:pt idx="26">
                  <c:v>Uttarakhand </c:v>
                </c:pt>
                <c:pt idx="27">
                  <c:v>Tripura</c:v>
                </c:pt>
                <c:pt idx="28">
                  <c:v>Jharkhand</c:v>
                </c:pt>
                <c:pt idx="29">
                  <c:v>Uttar Pradesh</c:v>
                </c:pt>
                <c:pt idx="30">
                  <c:v>Jammu &amp; Kashmir</c:v>
                </c:pt>
                <c:pt idx="31">
                  <c:v>Mizoram</c:v>
                </c:pt>
                <c:pt idx="32">
                  <c:v>Nagaland</c:v>
                </c:pt>
              </c:strCache>
            </c:strRef>
          </c:cat>
          <c:val>
            <c:numRef>
              <c:f>'Sheet1 (3)'!$C$2:$C$34</c:f>
              <c:numCache>
                <c:formatCode>General</c:formatCode>
                <c:ptCount val="33"/>
                <c:pt idx="0">
                  <c:v>103</c:v>
                </c:pt>
                <c:pt idx="1">
                  <c:v>94</c:v>
                </c:pt>
                <c:pt idx="2">
                  <c:v>76</c:v>
                </c:pt>
                <c:pt idx="3">
                  <c:v>72</c:v>
                </c:pt>
                <c:pt idx="4">
                  <c:v>70</c:v>
                </c:pt>
                <c:pt idx="5">
                  <c:v>68</c:v>
                </c:pt>
                <c:pt idx="6">
                  <c:v>64</c:v>
                </c:pt>
                <c:pt idx="7">
                  <c:v>64</c:v>
                </c:pt>
                <c:pt idx="8">
                  <c:v>62</c:v>
                </c:pt>
                <c:pt idx="9">
                  <c:v>58</c:v>
                </c:pt>
                <c:pt idx="10">
                  <c:v>57</c:v>
                </c:pt>
                <c:pt idx="11">
                  <c:v>57</c:v>
                </c:pt>
                <c:pt idx="12">
                  <c:v>56</c:v>
                </c:pt>
                <c:pt idx="13">
                  <c:v>55</c:v>
                </c:pt>
                <c:pt idx="14">
                  <c:v>54</c:v>
                </c:pt>
                <c:pt idx="15">
                  <c:v>53</c:v>
                </c:pt>
                <c:pt idx="16">
                  <c:v>52</c:v>
                </c:pt>
                <c:pt idx="17">
                  <c:v>52</c:v>
                </c:pt>
                <c:pt idx="18">
                  <c:v>52</c:v>
                </c:pt>
                <c:pt idx="19">
                  <c:v>50</c:v>
                </c:pt>
                <c:pt idx="20">
                  <c:v>50</c:v>
                </c:pt>
                <c:pt idx="21">
                  <c:v>49</c:v>
                </c:pt>
                <c:pt idx="22">
                  <c:v>46</c:v>
                </c:pt>
                <c:pt idx="23">
                  <c:v>46</c:v>
                </c:pt>
                <c:pt idx="24">
                  <c:v>45</c:v>
                </c:pt>
                <c:pt idx="25">
                  <c:v>44</c:v>
                </c:pt>
                <c:pt idx="26">
                  <c:v>32</c:v>
                </c:pt>
                <c:pt idx="27">
                  <c:v>30</c:v>
                </c:pt>
                <c:pt idx="28">
                  <c:v>25</c:v>
                </c:pt>
                <c:pt idx="29">
                  <c:v>23</c:v>
                </c:pt>
                <c:pt idx="30">
                  <c:v>20</c:v>
                </c:pt>
                <c:pt idx="31">
                  <c:v>12</c:v>
                </c:pt>
                <c:pt idx="3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88-174A-A913-827D358F73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9321392"/>
        <c:axId val="469311984"/>
      </c:barChart>
      <c:catAx>
        <c:axId val="469321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69311984"/>
        <c:crosses val="autoZero"/>
        <c:auto val="1"/>
        <c:lblAlgn val="ctr"/>
        <c:lblOffset val="100"/>
        <c:noMultiLvlLbl val="0"/>
      </c:catAx>
      <c:valAx>
        <c:axId val="4693119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6932139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6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Total-</a:t>
            </a:r>
            <a:r>
              <a:rPr lang="en-US" baseline="0" dirty="0"/>
              <a:t> 20366</a:t>
            </a:r>
            <a:r>
              <a:rPr lang="en-US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Sheet5!$A$2</c:f>
              <c:strCache>
                <c:ptCount val="1"/>
                <c:pt idx="0">
                  <c:v>Total 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Sheet5!$B$1:$R$1</c:f>
              <c:numCache>
                <c:formatCode>m/d/yyyy</c:formatCode>
                <c:ptCount val="17"/>
                <c:pt idx="0">
                  <c:v>43709</c:v>
                </c:pt>
                <c:pt idx="1">
                  <c:v>43710</c:v>
                </c:pt>
                <c:pt idx="2">
                  <c:v>43711</c:v>
                </c:pt>
                <c:pt idx="3">
                  <c:v>43712</c:v>
                </c:pt>
                <c:pt idx="4">
                  <c:v>43713</c:v>
                </c:pt>
                <c:pt idx="5">
                  <c:v>43714</c:v>
                </c:pt>
                <c:pt idx="6">
                  <c:v>43715</c:v>
                </c:pt>
                <c:pt idx="7">
                  <c:v>43716</c:v>
                </c:pt>
                <c:pt idx="8">
                  <c:v>43717</c:v>
                </c:pt>
                <c:pt idx="9">
                  <c:v>43718</c:v>
                </c:pt>
                <c:pt idx="10">
                  <c:v>43719</c:v>
                </c:pt>
                <c:pt idx="11">
                  <c:v>43720</c:v>
                </c:pt>
                <c:pt idx="12">
                  <c:v>43721</c:v>
                </c:pt>
                <c:pt idx="13">
                  <c:v>43722</c:v>
                </c:pt>
                <c:pt idx="14">
                  <c:v>43723</c:v>
                </c:pt>
                <c:pt idx="15">
                  <c:v>43724</c:v>
                </c:pt>
                <c:pt idx="16">
                  <c:v>43725</c:v>
                </c:pt>
              </c:numCache>
            </c:numRef>
          </c:cat>
          <c:val>
            <c:numRef>
              <c:f>Sheet5!$B$2:$R$2</c:f>
              <c:numCache>
                <c:formatCode>General</c:formatCode>
                <c:ptCount val="17"/>
                <c:pt idx="0">
                  <c:v>2824</c:v>
                </c:pt>
                <c:pt idx="1">
                  <c:v>6683</c:v>
                </c:pt>
                <c:pt idx="2">
                  <c:v>8628</c:v>
                </c:pt>
                <c:pt idx="3">
                  <c:v>8977</c:v>
                </c:pt>
                <c:pt idx="4">
                  <c:v>8897</c:v>
                </c:pt>
                <c:pt idx="5">
                  <c:v>8714</c:v>
                </c:pt>
                <c:pt idx="6">
                  <c:v>8484</c:v>
                </c:pt>
                <c:pt idx="7">
                  <c:v>2494</c:v>
                </c:pt>
                <c:pt idx="8">
                  <c:v>8311</c:v>
                </c:pt>
                <c:pt idx="9">
                  <c:v>4495</c:v>
                </c:pt>
                <c:pt idx="10">
                  <c:v>8240</c:v>
                </c:pt>
                <c:pt idx="11">
                  <c:v>7928</c:v>
                </c:pt>
                <c:pt idx="12">
                  <c:v>7664</c:v>
                </c:pt>
                <c:pt idx="13">
                  <c:v>7152</c:v>
                </c:pt>
                <c:pt idx="14">
                  <c:v>1895</c:v>
                </c:pt>
                <c:pt idx="15">
                  <c:v>6865</c:v>
                </c:pt>
                <c:pt idx="16">
                  <c:v>5429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4E-48A3-A672-2AD1BD99448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69320216"/>
        <c:axId val="469320608"/>
      </c:lineChart>
      <c:dateAx>
        <c:axId val="46932021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320608"/>
        <c:crosses val="autoZero"/>
        <c:auto val="1"/>
        <c:lblOffset val="100"/>
        <c:baseTimeUnit val="days"/>
      </c:dateAx>
      <c:valAx>
        <c:axId val="46932060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69320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+mn-lt"/>
              </a:defRPr>
            </a:pPr>
            <a:r>
              <a:rPr lang="en-US" sz="1800" b="1" dirty="0">
                <a:latin typeface="+mn-lt"/>
              </a:rPr>
              <a:t>% of Facilities</a:t>
            </a:r>
            <a:r>
              <a:rPr lang="en-US" sz="1800" b="1" baseline="0" dirty="0">
                <a:latin typeface="+mn-lt"/>
              </a:rPr>
              <a:t> (</a:t>
            </a:r>
            <a:r>
              <a:rPr lang="en-US" sz="1800" b="1" dirty="0">
                <a:latin typeface="+mn-lt"/>
              </a:rPr>
              <a:t>DHs, SDHs, CHCs, UCHCs, PHCs &amp; UPHCs) scored  &gt;70% on External Assessment</a:t>
            </a:r>
            <a:r>
              <a:rPr lang="en-US" sz="1800" dirty="0">
                <a:latin typeface="+mn-lt"/>
              </a:rPr>
              <a:t> </a:t>
            </a:r>
            <a:endParaRPr lang="en-IN" sz="1800" dirty="0">
              <a:latin typeface="+mn-lt"/>
            </a:endParaRPr>
          </a:p>
        </c:rich>
      </c:tx>
      <c:layout>
        <c:manualLayout>
          <c:xMode val="edge"/>
          <c:yMode val="edge"/>
          <c:x val="0.14215362532808398"/>
          <c:y val="1.0917030567685589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21"/>
              <c:layout>
                <c:manualLayout>
                  <c:x val="-1.4583333333333334E-2"/>
                  <c:y val="0.11280931586608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2A-7A4B-B4A3-E9F3FDE381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Sheet4!$A$1:$B$36</c:f>
              <c:multiLvlStrCache>
                <c:ptCount val="36"/>
                <c:lvl>
                  <c:pt idx="0">
                    <c:v>Rajasthan</c:v>
                  </c:pt>
                  <c:pt idx="1">
                    <c:v>J&amp;K</c:v>
                  </c:pt>
                  <c:pt idx="2">
                    <c:v>HP</c:v>
                  </c:pt>
                  <c:pt idx="3">
                    <c:v>Bihar</c:v>
                  </c:pt>
                  <c:pt idx="4">
                    <c:v>MP</c:v>
                  </c:pt>
                  <c:pt idx="5">
                    <c:v>Jharkhand</c:v>
                  </c:pt>
                  <c:pt idx="6">
                    <c:v>UP</c:v>
                  </c:pt>
                  <c:pt idx="7">
                    <c:v>Chhattisgarh</c:v>
                  </c:pt>
                  <c:pt idx="8">
                    <c:v>Odisha</c:v>
                  </c:pt>
                  <c:pt idx="9">
                    <c:v>Gujarat</c:v>
                  </c:pt>
                  <c:pt idx="10">
                    <c:v>Telangana</c:v>
                  </c:pt>
                  <c:pt idx="11">
                    <c:v>TN</c:v>
                  </c:pt>
                  <c:pt idx="12">
                    <c:v>Punjab</c:v>
                  </c:pt>
                  <c:pt idx="13">
                    <c:v>Haryana</c:v>
                  </c:pt>
                  <c:pt idx="14">
                    <c:v>Karnataka</c:v>
                  </c:pt>
                  <c:pt idx="15">
                    <c:v>Uttarakhand</c:v>
                  </c:pt>
                  <c:pt idx="16">
                    <c:v>WB</c:v>
                  </c:pt>
                  <c:pt idx="17">
                    <c:v>AP</c:v>
                  </c:pt>
                  <c:pt idx="18">
                    <c:v>Kerala</c:v>
                  </c:pt>
                  <c:pt idx="19">
                    <c:v>Goa</c:v>
                  </c:pt>
                  <c:pt idx="20">
                    <c:v>Maharashtra</c:v>
                  </c:pt>
                  <c:pt idx="21">
                    <c:v>Mizoram</c:v>
                  </c:pt>
                  <c:pt idx="22">
                    <c:v>Sikkim</c:v>
                  </c:pt>
                  <c:pt idx="23">
                    <c:v>Manipur</c:v>
                  </c:pt>
                  <c:pt idx="24">
                    <c:v>Nagaland</c:v>
                  </c:pt>
                  <c:pt idx="25">
                    <c:v>Tripura</c:v>
                  </c:pt>
                  <c:pt idx="26">
                    <c:v>Meghalaya</c:v>
                  </c:pt>
                  <c:pt idx="27">
                    <c:v>Assam</c:v>
                  </c:pt>
                  <c:pt idx="28">
                    <c:v>Ar P</c:v>
                  </c:pt>
                  <c:pt idx="29">
                    <c:v>DNH</c:v>
                  </c:pt>
                  <c:pt idx="30">
                    <c:v>Chandigarh</c:v>
                  </c:pt>
                  <c:pt idx="31">
                    <c:v>Delhi</c:v>
                  </c:pt>
                  <c:pt idx="32">
                    <c:v>D&amp;D</c:v>
                  </c:pt>
                  <c:pt idx="33">
                    <c:v>Puducherry</c:v>
                  </c:pt>
                  <c:pt idx="34">
                    <c:v>A&amp;NI</c:v>
                  </c:pt>
                  <c:pt idx="35">
                    <c:v>Lakshadweep</c:v>
                  </c:pt>
                </c:lvl>
                <c:lvl>
                  <c:pt idx="0">
                    <c:v>Non-NE High Focus States</c:v>
                  </c:pt>
                  <c:pt idx="9">
                    <c:v>Non High Focus Large States</c:v>
                  </c:pt>
                  <c:pt idx="21">
                    <c:v>NE States</c:v>
                  </c:pt>
                  <c:pt idx="29">
                    <c:v>UTs</c:v>
                  </c:pt>
                </c:lvl>
              </c:multiLvlStrCache>
            </c:multiLvlStrRef>
          </c:cat>
          <c:val>
            <c:numRef>
              <c:f>Sheet4!$C$1:$C$36</c:f>
              <c:numCache>
                <c:formatCode>General</c:formatCode>
                <c:ptCount val="36"/>
                <c:pt idx="0">
                  <c:v>10</c:v>
                </c:pt>
                <c:pt idx="1">
                  <c:v>10</c:v>
                </c:pt>
                <c:pt idx="2">
                  <c:v>8</c:v>
                </c:pt>
                <c:pt idx="3">
                  <c:v>7</c:v>
                </c:pt>
                <c:pt idx="4">
                  <c:v>5</c:v>
                </c:pt>
                <c:pt idx="5">
                  <c:v>5</c:v>
                </c:pt>
                <c:pt idx="6">
                  <c:v>4</c:v>
                </c:pt>
                <c:pt idx="7">
                  <c:v>4</c:v>
                </c:pt>
                <c:pt idx="8">
                  <c:v>1</c:v>
                </c:pt>
                <c:pt idx="9">
                  <c:v>45</c:v>
                </c:pt>
                <c:pt idx="10">
                  <c:v>22</c:v>
                </c:pt>
                <c:pt idx="11">
                  <c:v>20</c:v>
                </c:pt>
                <c:pt idx="12">
                  <c:v>19</c:v>
                </c:pt>
                <c:pt idx="13">
                  <c:v>16</c:v>
                </c:pt>
                <c:pt idx="14">
                  <c:v>15</c:v>
                </c:pt>
                <c:pt idx="15">
                  <c:v>13</c:v>
                </c:pt>
                <c:pt idx="16">
                  <c:v>12</c:v>
                </c:pt>
                <c:pt idx="17">
                  <c:v>11</c:v>
                </c:pt>
                <c:pt idx="18">
                  <c:v>11</c:v>
                </c:pt>
                <c:pt idx="19">
                  <c:v>8</c:v>
                </c:pt>
                <c:pt idx="20">
                  <c:v>4</c:v>
                </c:pt>
                <c:pt idx="21">
                  <c:v>79</c:v>
                </c:pt>
                <c:pt idx="22">
                  <c:v>42</c:v>
                </c:pt>
                <c:pt idx="23">
                  <c:v>28</c:v>
                </c:pt>
                <c:pt idx="24">
                  <c:v>20</c:v>
                </c:pt>
                <c:pt idx="25">
                  <c:v>19</c:v>
                </c:pt>
                <c:pt idx="26">
                  <c:v>15</c:v>
                </c:pt>
                <c:pt idx="27">
                  <c:v>13</c:v>
                </c:pt>
                <c:pt idx="28">
                  <c:v>5</c:v>
                </c:pt>
                <c:pt idx="29">
                  <c:v>47</c:v>
                </c:pt>
                <c:pt idx="30">
                  <c:v>29</c:v>
                </c:pt>
                <c:pt idx="31">
                  <c:v>28</c:v>
                </c:pt>
                <c:pt idx="32">
                  <c:v>25</c:v>
                </c:pt>
                <c:pt idx="33">
                  <c:v>17</c:v>
                </c:pt>
                <c:pt idx="34">
                  <c:v>15</c:v>
                </c:pt>
                <c:pt idx="3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08-497C-8970-A8057F17D2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9315512"/>
        <c:axId val="469330800"/>
      </c:barChart>
      <c:catAx>
        <c:axId val="469315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469330800"/>
        <c:crosses val="autoZero"/>
        <c:auto val="1"/>
        <c:lblAlgn val="ctr"/>
        <c:lblOffset val="100"/>
        <c:noMultiLvlLbl val="0"/>
      </c:catAx>
      <c:valAx>
        <c:axId val="4693308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69315512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4">
        <a:lumMod val="20000"/>
        <a:lumOff val="80000"/>
      </a:schemeClr>
    </a:solidFill>
  </c:spPr>
  <c:txPr>
    <a:bodyPr/>
    <a:lstStyle/>
    <a:p>
      <a:pPr>
        <a:defRPr sz="1050" i="0">
          <a:latin typeface="Arial Narrow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64C-934D-BAF8-8DB7C9AE21AF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764C-934D-BAF8-8DB7C9AE21A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/>
                      <a:t>7</a:t>
                    </a:r>
                    <a:r>
                      <a:rPr lang="en-US"/>
                      <a:t>542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4C-934D-BAF8-8DB7C9AE21AF}"/>
                </c:ext>
              </c:extLst>
            </c:dLbl>
            <c:dLbl>
              <c:idx val="1"/>
              <c:layout>
                <c:manualLayout>
                  <c:x val="1.77777777777777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4C-934D-BAF8-8DB7C9AE21A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/>
                      <a:t>4</a:t>
                    </a:r>
                    <a:r>
                      <a:rPr lang="en-US"/>
                      <a:t>586 (95%)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64C-934D-BAF8-8DB7C9AE21A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/>
                      <a:t>1</a:t>
                    </a:r>
                    <a:r>
                      <a:rPr lang="en-US"/>
                      <a:t>656 (36%)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4C-934D-BAF8-8DB7C9AE21A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400"/>
                      <a:t>2</a:t>
                    </a:r>
                    <a:r>
                      <a:rPr lang="en-US"/>
                      <a:t>930 (64%)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4C-934D-BAF8-8DB7C9AE21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Sheet1!$C$4:$C$8</c:f>
              <c:strCache>
                <c:ptCount val="5"/>
                <c:pt idx="0">
                  <c:v>No. U-PHCs as per urban population</c:v>
                </c:pt>
                <c:pt idx="1">
                  <c:v>No. U-PHCs approved</c:v>
                </c:pt>
                <c:pt idx="2">
                  <c:v>No. U-PHCs functional</c:v>
                </c:pt>
                <c:pt idx="3">
                  <c:v>No. U-PHCs functional in rented building</c:v>
                </c:pt>
                <c:pt idx="4">
                  <c:v>No. U-PHCs functional in Govt. building</c:v>
                </c:pt>
              </c:strCache>
            </c:strRef>
          </c:cat>
          <c:val>
            <c:numRef>
              <c:f>Sheet1!$D$4:$D$8</c:f>
              <c:numCache>
                <c:formatCode>General</c:formatCode>
                <c:ptCount val="5"/>
                <c:pt idx="0">
                  <c:v>7542</c:v>
                </c:pt>
                <c:pt idx="1">
                  <c:v>4831</c:v>
                </c:pt>
                <c:pt idx="2">
                  <c:v>4586</c:v>
                </c:pt>
                <c:pt idx="3">
                  <c:v>1656</c:v>
                </c:pt>
                <c:pt idx="4">
                  <c:v>2930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64C-934D-BAF8-8DB7C9AE21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9334328"/>
        <c:axId val="469335112"/>
        <c:axId val="0"/>
      </c:bar3DChart>
      <c:catAx>
        <c:axId val="469334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w Cen MT" pitchFamily="34" charset="0"/>
              </a:defRPr>
            </a:pPr>
            <a:endParaRPr lang="en-US"/>
          </a:p>
        </c:txPr>
        <c:crossAx val="469335112"/>
        <c:crosses val="autoZero"/>
        <c:auto val="1"/>
        <c:lblAlgn val="ctr"/>
        <c:lblOffset val="100"/>
        <c:noMultiLvlLbl val="0"/>
      </c:catAx>
      <c:valAx>
        <c:axId val="4693351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693343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3300 (72%)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DD-114F-9A29-BB095BAA670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2372 (72%)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DD-114F-9A29-BB095BAA67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Sheet1!$B$7:$B$9</c:f>
              <c:strCache>
                <c:ptCount val="3"/>
                <c:pt idx="0">
                  <c:v>No. of U-PHCs functional</c:v>
                </c:pt>
                <c:pt idx="1">
                  <c:v>No. of HWCs approved</c:v>
                </c:pt>
                <c:pt idx="2">
                  <c:v>No. of HWCs functional</c:v>
                </c:pt>
              </c:strCache>
            </c:strRef>
          </c:cat>
          <c:val>
            <c:numRef>
              <c:f>Sheet1!$C$7:$C$9</c:f>
              <c:numCache>
                <c:formatCode>General</c:formatCode>
                <c:ptCount val="3"/>
                <c:pt idx="0">
                  <c:v>4586</c:v>
                </c:pt>
                <c:pt idx="1">
                  <c:v>3300</c:v>
                </c:pt>
                <c:pt idx="2">
                  <c:v>2372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DD-114F-9A29-BB095BAA67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9335896"/>
        <c:axId val="469327272"/>
      </c:barChart>
      <c:catAx>
        <c:axId val="469335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w Cen MT" pitchFamily="34" charset="0"/>
              </a:defRPr>
            </a:pPr>
            <a:endParaRPr lang="en-US"/>
          </a:p>
        </c:txPr>
        <c:crossAx val="469327272"/>
        <c:crosses val="autoZero"/>
        <c:auto val="1"/>
        <c:lblAlgn val="ctr"/>
        <c:lblOffset val="100"/>
        <c:noMultiLvlLbl val="0"/>
      </c:catAx>
      <c:valAx>
        <c:axId val="4693272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69335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60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Sheet1!$C$33</c:f>
              <c:strCache>
                <c:ptCount val="1"/>
                <c:pt idx="0">
                  <c:v>HR In-position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Sheet1!$B$34:$B$40</c:f>
              <c:strCache>
                <c:ptCount val="7"/>
                <c:pt idx="0">
                  <c:v>MPW (F)</c:v>
                </c:pt>
                <c:pt idx="1">
                  <c:v>Public Health Manager</c:v>
                </c:pt>
                <c:pt idx="2">
                  <c:v>Pharmacist</c:v>
                </c:pt>
                <c:pt idx="3">
                  <c:v>Lab-Technician</c:v>
                </c:pt>
                <c:pt idx="4">
                  <c:v>Medical Officer</c:v>
                </c:pt>
                <c:pt idx="5">
                  <c:v>Staff Nurse</c:v>
                </c:pt>
                <c:pt idx="6">
                  <c:v>Total</c:v>
                </c:pt>
              </c:strCache>
            </c:strRef>
          </c:cat>
          <c:val>
            <c:numRef>
              <c:f>Sheet1!$C$34:$C$40</c:f>
              <c:numCache>
                <c:formatCode>0%</c:formatCode>
                <c:ptCount val="7"/>
                <c:pt idx="0">
                  <c:v>0.77</c:v>
                </c:pt>
                <c:pt idx="1">
                  <c:v>0.77</c:v>
                </c:pt>
                <c:pt idx="2">
                  <c:v>0.75</c:v>
                </c:pt>
                <c:pt idx="3">
                  <c:v>0.73</c:v>
                </c:pt>
                <c:pt idx="4">
                  <c:v>0.72</c:v>
                </c:pt>
                <c:pt idx="5">
                  <c:v>0.66</c:v>
                </c:pt>
                <c:pt idx="6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3D-0348-917D-4241804403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9324920"/>
        <c:axId val="469332368"/>
      </c:barChart>
      <c:catAx>
        <c:axId val="469324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469332368"/>
        <c:crosses val="autoZero"/>
        <c:auto val="1"/>
        <c:lblAlgn val="ctr"/>
        <c:lblOffset val="100"/>
        <c:noMultiLvlLbl val="0"/>
      </c:catAx>
      <c:valAx>
        <c:axId val="46933236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693249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Best performing States (More than  80%) 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Sheet1!$E$9</c:f>
              <c:strCache>
                <c:ptCount val="1"/>
                <c:pt idx="0">
                  <c:v>Human Resource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Sheet1!$D$10:$D$15</c:f>
              <c:strCache>
                <c:ptCount val="6"/>
                <c:pt idx="0">
                  <c:v>Assam</c:v>
                </c:pt>
                <c:pt idx="1">
                  <c:v>Chhattisgarh</c:v>
                </c:pt>
                <c:pt idx="2">
                  <c:v>Harayana</c:v>
                </c:pt>
                <c:pt idx="3">
                  <c:v>Kerala</c:v>
                </c:pt>
                <c:pt idx="4">
                  <c:v>Odisha</c:v>
                </c:pt>
                <c:pt idx="5">
                  <c:v>Tamil Nadu</c:v>
                </c:pt>
              </c:strCache>
            </c:strRef>
          </c:cat>
          <c:val>
            <c:numRef>
              <c:f>Sheet1!$E$10:$E$15</c:f>
              <c:numCache>
                <c:formatCode>General</c:formatCode>
                <c:ptCount val="6"/>
                <c:pt idx="0">
                  <c:v>98</c:v>
                </c:pt>
                <c:pt idx="1">
                  <c:v>88</c:v>
                </c:pt>
                <c:pt idx="2">
                  <c:v>90</c:v>
                </c:pt>
                <c:pt idx="3">
                  <c:v>100</c:v>
                </c:pt>
                <c:pt idx="4">
                  <c:v>83</c:v>
                </c:pt>
                <c:pt idx="5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20-6948-8C9A-171248B20F3E}"/>
            </c:ext>
          </c:extLst>
        </c:ser>
        <c:ser>
          <c:idx val="1"/>
          <c:order val="1"/>
          <c:tx>
            <c:strRef>
              <c:f>Sheet1!$F$9</c:f>
              <c:strCache>
                <c:ptCount val="1"/>
                <c:pt idx="0">
                  <c:v>UPHC Functionality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Sheet1!$D$10:$D$15</c:f>
              <c:strCache>
                <c:ptCount val="6"/>
                <c:pt idx="0">
                  <c:v>Assam</c:v>
                </c:pt>
                <c:pt idx="1">
                  <c:v>Chhattisgarh</c:v>
                </c:pt>
                <c:pt idx="2">
                  <c:v>Harayana</c:v>
                </c:pt>
                <c:pt idx="3">
                  <c:v>Kerala</c:v>
                </c:pt>
                <c:pt idx="4">
                  <c:v>Odisha</c:v>
                </c:pt>
                <c:pt idx="5">
                  <c:v>Tamil Nadu</c:v>
                </c:pt>
              </c:strCache>
            </c:strRef>
          </c:cat>
          <c:val>
            <c:numRef>
              <c:f>Sheet1!$F$10:$F$15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91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20-6948-8C9A-171248B20F3E}"/>
            </c:ext>
          </c:extLst>
        </c:ser>
        <c:ser>
          <c:idx val="2"/>
          <c:order val="2"/>
          <c:tx>
            <c:strRef>
              <c:f>Sheet1!$G$9</c:f>
              <c:strCache>
                <c:ptCount val="1"/>
                <c:pt idx="0">
                  <c:v>ASHAs Engaged / MAS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Sheet1!$D$10:$D$15</c:f>
              <c:strCache>
                <c:ptCount val="6"/>
                <c:pt idx="0">
                  <c:v>Assam</c:v>
                </c:pt>
                <c:pt idx="1">
                  <c:v>Chhattisgarh</c:v>
                </c:pt>
                <c:pt idx="2">
                  <c:v>Harayana</c:v>
                </c:pt>
                <c:pt idx="3">
                  <c:v>Kerala</c:v>
                </c:pt>
                <c:pt idx="4">
                  <c:v>Odisha</c:v>
                </c:pt>
                <c:pt idx="5">
                  <c:v>Tamil Nadu</c:v>
                </c:pt>
              </c:strCache>
            </c:strRef>
          </c:cat>
          <c:val>
            <c:numRef>
              <c:f>Sheet1!$G$10:$G$15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94</c:v>
                </c:pt>
                <c:pt idx="3">
                  <c:v>100</c:v>
                </c:pt>
                <c:pt idx="4">
                  <c:v>99</c:v>
                </c:pt>
                <c:pt idx="5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20-6948-8C9A-171248B20F3E}"/>
            </c:ext>
          </c:extLst>
        </c:ser>
        <c:ser>
          <c:idx val="3"/>
          <c:order val="3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20-6948-8C9A-171248B20F3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Sheet1!$D$10:$D$15</c:f>
              <c:strCache>
                <c:ptCount val="6"/>
                <c:pt idx="0">
                  <c:v>Assam</c:v>
                </c:pt>
                <c:pt idx="1">
                  <c:v>Chhattisgarh</c:v>
                </c:pt>
                <c:pt idx="2">
                  <c:v>Harayana</c:v>
                </c:pt>
                <c:pt idx="3">
                  <c:v>Kerala</c:v>
                </c:pt>
                <c:pt idx="4">
                  <c:v>Odisha</c:v>
                </c:pt>
                <c:pt idx="5">
                  <c:v>Tamil Nadu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20-6948-8C9A-171248B20F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469325704"/>
        <c:axId val="469328056"/>
      </c:barChart>
      <c:catAx>
        <c:axId val="4693257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69328056"/>
        <c:crosses val="autoZero"/>
        <c:auto val="1"/>
        <c:lblAlgn val="ctr"/>
        <c:lblOffset val="100"/>
        <c:noMultiLvlLbl val="0"/>
      </c:catAx>
      <c:valAx>
        <c:axId val="469328056"/>
        <c:scaling>
          <c:orientation val="minMax"/>
          <c:max val="400"/>
          <c:min val="0"/>
        </c:scaling>
        <c:delete val="1"/>
        <c:axPos val="l"/>
        <c:numFmt formatCode="General" sourceLinked="1"/>
        <c:majorTickMark val="none"/>
        <c:minorTickMark val="none"/>
        <c:tickLblPos val="none"/>
        <c:crossAx val="469325704"/>
        <c:crosses val="autoZero"/>
        <c:crossBetween val="between"/>
      </c:valAx>
    </c:plotArea>
    <c:legend>
      <c:legendPos val="b"/>
      <c:legendEntry>
        <c:idx val="3"/>
        <c:delete val="1"/>
      </c:legendEntry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>
          <a:latin typeface="+mn-lt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4A5AFF-49D0-5C47-AF4C-06B1B130C087}" type="doc">
      <dgm:prSet loTypeId="urn:microsoft.com/office/officeart/2009/3/layout/PieProcess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D6C4456-A196-9B47-8910-F9D635B5194F}">
      <dgm:prSet phldrT="[Text]"/>
      <dgm:spPr/>
      <dgm:t>
        <a:bodyPr/>
        <a:lstStyle/>
        <a:p>
          <a:pPr algn="ctr"/>
          <a:r>
            <a:rPr lang="en-US" dirty="0"/>
            <a:t>Preventive and Promotive</a:t>
          </a:r>
        </a:p>
      </dgm:t>
    </dgm:pt>
    <dgm:pt modelId="{E19F9A12-2D3B-0146-BC2B-517C7CD1E7C0}" type="parTrans" cxnId="{F92388B2-E498-D840-8A6B-BB0F58C15933}">
      <dgm:prSet/>
      <dgm:spPr/>
      <dgm:t>
        <a:bodyPr/>
        <a:lstStyle/>
        <a:p>
          <a:endParaRPr lang="en-US"/>
        </a:p>
      </dgm:t>
    </dgm:pt>
    <dgm:pt modelId="{7E8249CD-8718-664D-9208-F4D09D0DE475}" type="sibTrans" cxnId="{F92388B2-E498-D840-8A6B-BB0F58C15933}">
      <dgm:prSet/>
      <dgm:spPr/>
      <dgm:t>
        <a:bodyPr/>
        <a:lstStyle/>
        <a:p>
          <a:endParaRPr lang="en-US"/>
        </a:p>
      </dgm:t>
    </dgm:pt>
    <dgm:pt modelId="{D52B1C3A-D3CA-BB43-96A7-EB60E6F8C023}">
      <dgm:prSet phldrT="[Text]" custT="1"/>
      <dgm:spPr/>
      <dgm:t>
        <a:bodyPr/>
        <a:lstStyle/>
        <a:p>
          <a:r>
            <a:rPr lang="en-US" sz="3200" b="1"/>
            <a:t>Comprehensive Primary Health Care</a:t>
          </a:r>
          <a:r>
            <a:rPr lang="en-US" sz="3200"/>
            <a:t> – </a:t>
          </a:r>
          <a:r>
            <a:rPr lang="en-US" sz="2000"/>
            <a:t>Oral, Mental, Geriatric etc</a:t>
          </a:r>
          <a:r>
            <a:rPr lang="en-US" sz="3200"/>
            <a:t>.</a:t>
          </a:r>
          <a:endParaRPr lang="en-US" sz="3200" dirty="0"/>
        </a:p>
      </dgm:t>
    </dgm:pt>
    <dgm:pt modelId="{6355B83F-F5A5-7544-A134-4698431A848B}" type="parTrans" cxnId="{09D5A97E-65A3-5447-B196-15FC53B2939B}">
      <dgm:prSet/>
      <dgm:spPr/>
      <dgm:t>
        <a:bodyPr/>
        <a:lstStyle/>
        <a:p>
          <a:endParaRPr lang="en-US"/>
        </a:p>
      </dgm:t>
    </dgm:pt>
    <dgm:pt modelId="{762982B9-A75F-BC41-B517-663E9DE19938}" type="sibTrans" cxnId="{09D5A97E-65A3-5447-B196-15FC53B2939B}">
      <dgm:prSet/>
      <dgm:spPr/>
      <dgm:t>
        <a:bodyPr/>
        <a:lstStyle/>
        <a:p>
          <a:endParaRPr lang="en-US"/>
        </a:p>
      </dgm:t>
    </dgm:pt>
    <dgm:pt modelId="{1E55A148-91ED-0441-9297-CF4D28918B59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28575">
          <a:solidFill>
            <a:srgbClr val="FFC000"/>
          </a:solidFill>
        </a:ln>
      </dgm:spPr>
      <dgm:t>
        <a:bodyPr/>
        <a:lstStyle/>
        <a:p>
          <a:pPr algn="ctr"/>
          <a:r>
            <a:rPr lang="en-US" sz="2800" dirty="0"/>
            <a:t>Moving</a:t>
          </a:r>
          <a:r>
            <a:rPr lang="en-US" sz="2800" baseline="0" dirty="0"/>
            <a:t> towards Universal Health Coverage</a:t>
          </a:r>
          <a:endParaRPr lang="en-US" sz="2800" dirty="0"/>
        </a:p>
      </dgm:t>
    </dgm:pt>
    <dgm:pt modelId="{173A91A3-4571-1E46-9FAA-012FAA8658DC}" type="parTrans" cxnId="{8902E0D4-8C01-F947-8079-C89DB19EC132}">
      <dgm:prSet/>
      <dgm:spPr/>
      <dgm:t>
        <a:bodyPr/>
        <a:lstStyle/>
        <a:p>
          <a:endParaRPr lang="en-US"/>
        </a:p>
      </dgm:t>
    </dgm:pt>
    <dgm:pt modelId="{99685F18-B2C0-314C-88C6-CAB39AF56386}" type="sibTrans" cxnId="{8902E0D4-8C01-F947-8079-C89DB19EC132}">
      <dgm:prSet/>
      <dgm:spPr/>
      <dgm:t>
        <a:bodyPr/>
        <a:lstStyle/>
        <a:p>
          <a:endParaRPr lang="en-US"/>
        </a:p>
      </dgm:t>
    </dgm:pt>
    <dgm:pt modelId="{EDE0F85D-67AD-EE45-8927-CF71F488C71D}">
      <dgm:prSet phldrT="[Text]"/>
      <dgm:spPr/>
      <dgm:t>
        <a:bodyPr/>
        <a:lstStyle/>
        <a:p>
          <a:pPr algn="ctr"/>
          <a:r>
            <a:rPr lang="en-US" dirty="0"/>
            <a:t>RMNCHA+N</a:t>
          </a:r>
        </a:p>
      </dgm:t>
    </dgm:pt>
    <dgm:pt modelId="{4984DF1F-B082-0C42-B418-FBADC17E716E}" type="parTrans" cxnId="{221379CF-4B49-BB44-A168-E367BBBAE045}">
      <dgm:prSet/>
      <dgm:spPr/>
      <dgm:t>
        <a:bodyPr/>
        <a:lstStyle/>
        <a:p>
          <a:endParaRPr lang="en-US"/>
        </a:p>
      </dgm:t>
    </dgm:pt>
    <dgm:pt modelId="{C0ECDD06-B922-FA4D-9EFA-C96693F29192}" type="sibTrans" cxnId="{221379CF-4B49-BB44-A168-E367BBBAE045}">
      <dgm:prSet/>
      <dgm:spPr/>
      <dgm:t>
        <a:bodyPr/>
        <a:lstStyle/>
        <a:p>
          <a:endParaRPr lang="en-US"/>
        </a:p>
      </dgm:t>
    </dgm:pt>
    <dgm:pt modelId="{A315B540-CE40-0F4A-AC86-2843C42EE6B5}">
      <dgm:prSet phldrT="[Text]"/>
      <dgm:spPr/>
      <dgm:t>
        <a:bodyPr/>
        <a:lstStyle/>
        <a:p>
          <a:pPr algn="ctr"/>
          <a:r>
            <a:rPr lang="en-US" dirty="0"/>
            <a:t>Communicable Diseases</a:t>
          </a:r>
        </a:p>
      </dgm:t>
    </dgm:pt>
    <dgm:pt modelId="{FDBCE70A-DE19-8848-BEB9-15ED736ABD31}" type="parTrans" cxnId="{7D28DC52-69F9-8140-B6DB-E5C72267D041}">
      <dgm:prSet/>
      <dgm:spPr/>
      <dgm:t>
        <a:bodyPr/>
        <a:lstStyle/>
        <a:p>
          <a:endParaRPr lang="en-US"/>
        </a:p>
      </dgm:t>
    </dgm:pt>
    <dgm:pt modelId="{2E256470-D5AB-8748-8484-72DD1ABC138D}" type="sibTrans" cxnId="{7D28DC52-69F9-8140-B6DB-E5C72267D041}">
      <dgm:prSet/>
      <dgm:spPr/>
      <dgm:t>
        <a:bodyPr/>
        <a:lstStyle/>
        <a:p>
          <a:endParaRPr lang="en-US"/>
        </a:p>
      </dgm:t>
    </dgm:pt>
    <dgm:pt modelId="{7F156C5A-8535-174B-9D48-5D833BF1EA0B}">
      <dgm:prSet phldrT="[Text]"/>
      <dgm:spPr/>
      <dgm:t>
        <a:bodyPr/>
        <a:lstStyle/>
        <a:p>
          <a:pPr algn="ctr"/>
          <a:r>
            <a:rPr lang="en-US" dirty="0"/>
            <a:t>Non Communicable Diseases</a:t>
          </a:r>
        </a:p>
      </dgm:t>
    </dgm:pt>
    <dgm:pt modelId="{4B40B5EA-A3BC-B643-A0FE-2A2234FDDD21}" type="parTrans" cxnId="{B7740026-8B9A-2C44-A163-21DD7F0CB104}">
      <dgm:prSet/>
      <dgm:spPr/>
      <dgm:t>
        <a:bodyPr/>
        <a:lstStyle/>
        <a:p>
          <a:endParaRPr lang="en-US"/>
        </a:p>
      </dgm:t>
    </dgm:pt>
    <dgm:pt modelId="{24F191EF-1250-8245-A5F5-71F177A65238}" type="sibTrans" cxnId="{B7740026-8B9A-2C44-A163-21DD7F0CB104}">
      <dgm:prSet/>
      <dgm:spPr/>
      <dgm:t>
        <a:bodyPr/>
        <a:lstStyle/>
        <a:p>
          <a:endParaRPr lang="en-US"/>
        </a:p>
      </dgm:t>
    </dgm:pt>
    <dgm:pt modelId="{3CB7469B-F1DB-D246-B854-9A08F1FBE54A}" type="pres">
      <dgm:prSet presAssocID="{564A5AFF-49D0-5C47-AF4C-06B1B130C087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2944B184-592C-E547-86B1-D77556D36239}" type="pres">
      <dgm:prSet presAssocID="{EDE0F85D-67AD-EE45-8927-CF71F488C71D}" presName="ParentComposite" presStyleCnt="0"/>
      <dgm:spPr/>
    </dgm:pt>
    <dgm:pt modelId="{0090837A-5A5D-7C42-B9BD-FDBF944FAB43}" type="pres">
      <dgm:prSet presAssocID="{EDE0F85D-67AD-EE45-8927-CF71F488C71D}" presName="Chord" presStyleLbl="bgShp" presStyleIdx="0" presStyleCnt="5"/>
      <dgm:spPr/>
    </dgm:pt>
    <dgm:pt modelId="{25B7298D-D31B-5D4E-8AC9-1CE6C16F1A2E}" type="pres">
      <dgm:prSet presAssocID="{EDE0F85D-67AD-EE45-8927-CF71F488C71D}" presName="Pie" presStyleLbl="alignNode1" presStyleIdx="0" presStyleCnt="5"/>
      <dgm:spPr/>
    </dgm:pt>
    <dgm:pt modelId="{B1A6302F-D92E-5841-BDDC-78497782F11E}" type="pres">
      <dgm:prSet presAssocID="{EDE0F85D-67AD-EE45-8927-CF71F488C71D}" presName="Parent" presStyleLbl="revTx" presStyleIdx="0" presStyleCnt="6" custScaleX="125765">
        <dgm:presLayoutVars>
          <dgm:chMax val="1"/>
          <dgm:chPref val="1"/>
          <dgm:bulletEnabled val="1"/>
        </dgm:presLayoutVars>
      </dgm:prSet>
      <dgm:spPr/>
    </dgm:pt>
    <dgm:pt modelId="{85BE3032-0798-CC43-8A93-518ED7035013}" type="pres">
      <dgm:prSet presAssocID="{A315B540-CE40-0F4A-AC86-2843C42EE6B5}" presName="ParentComposite" presStyleCnt="0"/>
      <dgm:spPr/>
    </dgm:pt>
    <dgm:pt modelId="{2685AEE3-E57E-1544-9FDD-867AC7BE1B32}" type="pres">
      <dgm:prSet presAssocID="{A315B540-CE40-0F4A-AC86-2843C42EE6B5}" presName="Chord" presStyleLbl="bgShp" presStyleIdx="1" presStyleCnt="5"/>
      <dgm:spPr/>
    </dgm:pt>
    <dgm:pt modelId="{4FE118C3-E896-4C4A-8579-C474FE13A586}" type="pres">
      <dgm:prSet presAssocID="{A315B540-CE40-0F4A-AC86-2843C42EE6B5}" presName="Pie" presStyleLbl="alignNode1" presStyleIdx="1" presStyleCnt="5"/>
      <dgm:spPr/>
    </dgm:pt>
    <dgm:pt modelId="{8B2CFD74-C581-EC40-8625-81EC0A3B84C8}" type="pres">
      <dgm:prSet presAssocID="{A315B540-CE40-0F4A-AC86-2843C42EE6B5}" presName="Parent" presStyleLbl="revTx" presStyleIdx="1" presStyleCnt="6" custScaleX="80083">
        <dgm:presLayoutVars>
          <dgm:chMax val="1"/>
          <dgm:chPref val="1"/>
          <dgm:bulletEnabled val="1"/>
        </dgm:presLayoutVars>
      </dgm:prSet>
      <dgm:spPr/>
    </dgm:pt>
    <dgm:pt modelId="{13FD58F2-8E81-A449-9218-A4AF5145B338}" type="pres">
      <dgm:prSet presAssocID="{7F156C5A-8535-174B-9D48-5D833BF1EA0B}" presName="ParentComposite" presStyleCnt="0"/>
      <dgm:spPr/>
    </dgm:pt>
    <dgm:pt modelId="{4EF821D2-A1C3-8947-B2FF-F71E656B5060}" type="pres">
      <dgm:prSet presAssocID="{7F156C5A-8535-174B-9D48-5D833BF1EA0B}" presName="Chord" presStyleLbl="bgShp" presStyleIdx="2" presStyleCnt="5"/>
      <dgm:spPr/>
    </dgm:pt>
    <dgm:pt modelId="{5430E8FE-A51D-BF4D-9397-B87BF9848188}" type="pres">
      <dgm:prSet presAssocID="{7F156C5A-8535-174B-9D48-5D833BF1EA0B}" presName="Pie" presStyleLbl="alignNode1" presStyleIdx="2" presStyleCnt="5"/>
      <dgm:spPr/>
    </dgm:pt>
    <dgm:pt modelId="{A345BD93-48B0-7D4F-A9E6-D612CE3E43B9}" type="pres">
      <dgm:prSet presAssocID="{7F156C5A-8535-174B-9D48-5D833BF1EA0B}" presName="Parent" presStyleLbl="revTx" presStyleIdx="2" presStyleCnt="6" custScaleX="134506">
        <dgm:presLayoutVars>
          <dgm:chMax val="1"/>
          <dgm:chPref val="1"/>
          <dgm:bulletEnabled val="1"/>
        </dgm:presLayoutVars>
      </dgm:prSet>
      <dgm:spPr/>
    </dgm:pt>
    <dgm:pt modelId="{C5D5C8AA-921A-534D-B662-DB3EA76EC432}" type="pres">
      <dgm:prSet presAssocID="{2D6C4456-A196-9B47-8910-F9D635B5194F}" presName="ParentComposite" presStyleCnt="0"/>
      <dgm:spPr/>
    </dgm:pt>
    <dgm:pt modelId="{2CF3AEB0-A44B-7A46-ABE8-54A505B60A92}" type="pres">
      <dgm:prSet presAssocID="{2D6C4456-A196-9B47-8910-F9D635B5194F}" presName="Chord" presStyleLbl="bgShp" presStyleIdx="3" presStyleCnt="5"/>
      <dgm:spPr/>
    </dgm:pt>
    <dgm:pt modelId="{C9DC0BA6-C7AB-0448-80A2-D9F414EB6487}" type="pres">
      <dgm:prSet presAssocID="{2D6C4456-A196-9B47-8910-F9D635B5194F}" presName="Pie" presStyleLbl="alignNode1" presStyleIdx="3" presStyleCnt="5"/>
      <dgm:spPr/>
    </dgm:pt>
    <dgm:pt modelId="{36679C03-DAE3-D747-B36D-3FE11F478636}" type="pres">
      <dgm:prSet presAssocID="{2D6C4456-A196-9B47-8910-F9D635B5194F}" presName="Parent" presStyleLbl="revTx" presStyleIdx="3" presStyleCnt="6" custScaleX="135183">
        <dgm:presLayoutVars>
          <dgm:chMax val="1"/>
          <dgm:chPref val="1"/>
          <dgm:bulletEnabled val="1"/>
        </dgm:presLayoutVars>
      </dgm:prSet>
      <dgm:spPr/>
    </dgm:pt>
    <dgm:pt modelId="{6F5120AC-ED45-274B-8A26-E0F98E6F852C}" type="pres">
      <dgm:prSet presAssocID="{D52B1C3A-D3CA-BB43-96A7-EB60E6F8C023}" presName="ParentComposite" presStyleCnt="0"/>
      <dgm:spPr/>
    </dgm:pt>
    <dgm:pt modelId="{51C0695E-49C8-3C4B-A587-E92C38043EA9}" type="pres">
      <dgm:prSet presAssocID="{D52B1C3A-D3CA-BB43-96A7-EB60E6F8C023}" presName="Chord" presStyleLbl="bgShp" presStyleIdx="4" presStyleCnt="5"/>
      <dgm:spPr/>
    </dgm:pt>
    <dgm:pt modelId="{BC78697B-7B22-9D45-9910-B9980CF286D1}" type="pres">
      <dgm:prSet presAssocID="{D52B1C3A-D3CA-BB43-96A7-EB60E6F8C023}" presName="Pie" presStyleLbl="alignNode1" presStyleIdx="4" presStyleCnt="5"/>
      <dgm:spPr/>
    </dgm:pt>
    <dgm:pt modelId="{D7E47C25-BCCF-B344-BDB2-5342AE498603}" type="pres">
      <dgm:prSet presAssocID="{D52B1C3A-D3CA-BB43-96A7-EB60E6F8C023}" presName="Parent" presStyleLbl="revTx" presStyleIdx="4" presStyleCnt="6" custScaleX="232974" custLinFactNeighborX="9577" custLinFactNeighborY="306">
        <dgm:presLayoutVars>
          <dgm:chMax val="1"/>
          <dgm:chPref val="1"/>
          <dgm:bulletEnabled val="1"/>
        </dgm:presLayoutVars>
      </dgm:prSet>
      <dgm:spPr/>
    </dgm:pt>
    <dgm:pt modelId="{D9D217FD-943E-A144-A8C8-933F183C14F1}" type="pres">
      <dgm:prSet presAssocID="{99685F18-B2C0-314C-88C6-CAB39AF56386}" presName="negSibTrans" presStyleCnt="0"/>
      <dgm:spPr/>
    </dgm:pt>
    <dgm:pt modelId="{12FC303D-1F51-4447-9E06-B1F18BE9985F}" type="pres">
      <dgm:prSet presAssocID="{D52B1C3A-D3CA-BB43-96A7-EB60E6F8C023}" presName="composite" presStyleCnt="0"/>
      <dgm:spPr/>
    </dgm:pt>
    <dgm:pt modelId="{8E8EBDE7-72F4-3F4D-9B55-38B6032792DD}" type="pres">
      <dgm:prSet presAssocID="{D52B1C3A-D3CA-BB43-96A7-EB60E6F8C023}" presName="Child" presStyleLbl="revTx" presStyleIdx="5" presStyleCnt="6" custAng="10800000" custFlipVert="1" custScaleX="122383" custScaleY="27302" custLinFactNeighborX="40433" custLinFactNeighborY="-6498">
        <dgm:presLayoutVars>
          <dgm:chMax val="0"/>
          <dgm:chPref val="0"/>
          <dgm:bulletEnabled val="1"/>
        </dgm:presLayoutVars>
      </dgm:prSet>
      <dgm:spPr/>
    </dgm:pt>
  </dgm:ptLst>
  <dgm:cxnLst>
    <dgm:cxn modelId="{66EC071F-6A33-354E-9457-A5D4B801975C}" type="presOf" srcId="{1E55A148-91ED-0441-9297-CF4D28918B59}" destId="{8E8EBDE7-72F4-3F4D-9B55-38B6032792DD}" srcOrd="0" destOrd="0" presId="urn:microsoft.com/office/officeart/2009/3/layout/PieProcess"/>
    <dgm:cxn modelId="{B7740026-8B9A-2C44-A163-21DD7F0CB104}" srcId="{564A5AFF-49D0-5C47-AF4C-06B1B130C087}" destId="{7F156C5A-8535-174B-9D48-5D833BF1EA0B}" srcOrd="2" destOrd="0" parTransId="{4B40B5EA-A3BC-B643-A0FE-2A2234FDDD21}" sibTransId="{24F191EF-1250-8245-A5F5-71F177A65238}"/>
    <dgm:cxn modelId="{7D28DC52-69F9-8140-B6DB-E5C72267D041}" srcId="{564A5AFF-49D0-5C47-AF4C-06B1B130C087}" destId="{A315B540-CE40-0F4A-AC86-2843C42EE6B5}" srcOrd="1" destOrd="0" parTransId="{FDBCE70A-DE19-8848-BEB9-15ED736ABD31}" sibTransId="{2E256470-D5AB-8748-8484-72DD1ABC138D}"/>
    <dgm:cxn modelId="{00C08471-72D6-884D-805E-B428EE4B0EF1}" type="presOf" srcId="{EDE0F85D-67AD-EE45-8927-CF71F488C71D}" destId="{B1A6302F-D92E-5841-BDDC-78497782F11E}" srcOrd="0" destOrd="0" presId="urn:microsoft.com/office/officeart/2009/3/layout/PieProcess"/>
    <dgm:cxn modelId="{09D5A97E-65A3-5447-B196-15FC53B2939B}" srcId="{564A5AFF-49D0-5C47-AF4C-06B1B130C087}" destId="{D52B1C3A-D3CA-BB43-96A7-EB60E6F8C023}" srcOrd="4" destOrd="0" parTransId="{6355B83F-F5A5-7544-A134-4698431A848B}" sibTransId="{762982B9-A75F-BC41-B517-663E9DE19938}"/>
    <dgm:cxn modelId="{F92388B2-E498-D840-8A6B-BB0F58C15933}" srcId="{564A5AFF-49D0-5C47-AF4C-06B1B130C087}" destId="{2D6C4456-A196-9B47-8910-F9D635B5194F}" srcOrd="3" destOrd="0" parTransId="{E19F9A12-2D3B-0146-BC2B-517C7CD1E7C0}" sibTransId="{7E8249CD-8718-664D-9208-F4D09D0DE475}"/>
    <dgm:cxn modelId="{4F39C5BD-F4F3-9A4E-A0A0-D3DD92655D15}" type="presOf" srcId="{564A5AFF-49D0-5C47-AF4C-06B1B130C087}" destId="{3CB7469B-F1DB-D246-B854-9A08F1FBE54A}" srcOrd="0" destOrd="0" presId="urn:microsoft.com/office/officeart/2009/3/layout/PieProcess"/>
    <dgm:cxn modelId="{221379CF-4B49-BB44-A168-E367BBBAE045}" srcId="{564A5AFF-49D0-5C47-AF4C-06B1B130C087}" destId="{EDE0F85D-67AD-EE45-8927-CF71F488C71D}" srcOrd="0" destOrd="0" parTransId="{4984DF1F-B082-0C42-B418-FBADC17E716E}" sibTransId="{C0ECDD06-B922-FA4D-9EFA-C96693F29192}"/>
    <dgm:cxn modelId="{E1FC3CD1-B1F4-694E-B39D-BD12837B376A}" type="presOf" srcId="{D52B1C3A-D3CA-BB43-96A7-EB60E6F8C023}" destId="{D7E47C25-BCCF-B344-BDB2-5342AE498603}" srcOrd="0" destOrd="0" presId="urn:microsoft.com/office/officeart/2009/3/layout/PieProcess"/>
    <dgm:cxn modelId="{8902E0D4-8C01-F947-8079-C89DB19EC132}" srcId="{D52B1C3A-D3CA-BB43-96A7-EB60E6F8C023}" destId="{1E55A148-91ED-0441-9297-CF4D28918B59}" srcOrd="0" destOrd="0" parTransId="{173A91A3-4571-1E46-9FAA-012FAA8658DC}" sibTransId="{99685F18-B2C0-314C-88C6-CAB39AF56386}"/>
    <dgm:cxn modelId="{9219EFDD-0E38-654E-BC1A-13A4621F0B90}" type="presOf" srcId="{A315B540-CE40-0F4A-AC86-2843C42EE6B5}" destId="{8B2CFD74-C581-EC40-8625-81EC0A3B84C8}" srcOrd="0" destOrd="0" presId="urn:microsoft.com/office/officeart/2009/3/layout/PieProcess"/>
    <dgm:cxn modelId="{BE04BBE0-59DD-9F46-A807-ED9AB184A518}" type="presOf" srcId="{2D6C4456-A196-9B47-8910-F9D635B5194F}" destId="{36679C03-DAE3-D747-B36D-3FE11F478636}" srcOrd="0" destOrd="0" presId="urn:microsoft.com/office/officeart/2009/3/layout/PieProcess"/>
    <dgm:cxn modelId="{AEE822FE-1FCE-9949-9691-34102A3D0FFE}" type="presOf" srcId="{7F156C5A-8535-174B-9D48-5D833BF1EA0B}" destId="{A345BD93-48B0-7D4F-A9E6-D612CE3E43B9}" srcOrd="0" destOrd="0" presId="urn:microsoft.com/office/officeart/2009/3/layout/PieProcess"/>
    <dgm:cxn modelId="{C46BAE2F-E239-604B-8DE2-3514863DF3AF}" type="presParOf" srcId="{3CB7469B-F1DB-D246-B854-9A08F1FBE54A}" destId="{2944B184-592C-E547-86B1-D77556D36239}" srcOrd="0" destOrd="0" presId="urn:microsoft.com/office/officeart/2009/3/layout/PieProcess"/>
    <dgm:cxn modelId="{8137C2DE-E369-FA4E-8E28-5C6DD3AD4C26}" type="presParOf" srcId="{2944B184-592C-E547-86B1-D77556D36239}" destId="{0090837A-5A5D-7C42-B9BD-FDBF944FAB43}" srcOrd="0" destOrd="0" presId="urn:microsoft.com/office/officeart/2009/3/layout/PieProcess"/>
    <dgm:cxn modelId="{93578126-AF16-D542-A362-2BA21DD5EFE3}" type="presParOf" srcId="{2944B184-592C-E547-86B1-D77556D36239}" destId="{25B7298D-D31B-5D4E-8AC9-1CE6C16F1A2E}" srcOrd="1" destOrd="0" presId="urn:microsoft.com/office/officeart/2009/3/layout/PieProcess"/>
    <dgm:cxn modelId="{11CDC75E-4ACF-C847-8A3B-5E726D6899F7}" type="presParOf" srcId="{2944B184-592C-E547-86B1-D77556D36239}" destId="{B1A6302F-D92E-5841-BDDC-78497782F11E}" srcOrd="2" destOrd="0" presId="urn:microsoft.com/office/officeart/2009/3/layout/PieProcess"/>
    <dgm:cxn modelId="{78F04F33-5D1C-1F4F-A641-FE06B8A12DEB}" type="presParOf" srcId="{3CB7469B-F1DB-D246-B854-9A08F1FBE54A}" destId="{85BE3032-0798-CC43-8A93-518ED7035013}" srcOrd="1" destOrd="0" presId="urn:microsoft.com/office/officeart/2009/3/layout/PieProcess"/>
    <dgm:cxn modelId="{C8133FB6-BF5C-BE4A-91E8-BF1B8C250106}" type="presParOf" srcId="{85BE3032-0798-CC43-8A93-518ED7035013}" destId="{2685AEE3-E57E-1544-9FDD-867AC7BE1B32}" srcOrd="0" destOrd="0" presId="urn:microsoft.com/office/officeart/2009/3/layout/PieProcess"/>
    <dgm:cxn modelId="{1DC0B878-924D-6041-AAA1-116CC7D9D2D2}" type="presParOf" srcId="{85BE3032-0798-CC43-8A93-518ED7035013}" destId="{4FE118C3-E896-4C4A-8579-C474FE13A586}" srcOrd="1" destOrd="0" presId="urn:microsoft.com/office/officeart/2009/3/layout/PieProcess"/>
    <dgm:cxn modelId="{B57F069A-F587-9940-9B29-F17CF1EFF8D6}" type="presParOf" srcId="{85BE3032-0798-CC43-8A93-518ED7035013}" destId="{8B2CFD74-C581-EC40-8625-81EC0A3B84C8}" srcOrd="2" destOrd="0" presId="urn:microsoft.com/office/officeart/2009/3/layout/PieProcess"/>
    <dgm:cxn modelId="{5684E309-9419-7F48-B07C-1D96326FA974}" type="presParOf" srcId="{3CB7469B-F1DB-D246-B854-9A08F1FBE54A}" destId="{13FD58F2-8E81-A449-9218-A4AF5145B338}" srcOrd="2" destOrd="0" presId="urn:microsoft.com/office/officeart/2009/3/layout/PieProcess"/>
    <dgm:cxn modelId="{4A32FF9C-8162-0644-A913-0C31A75D9EA7}" type="presParOf" srcId="{13FD58F2-8E81-A449-9218-A4AF5145B338}" destId="{4EF821D2-A1C3-8947-B2FF-F71E656B5060}" srcOrd="0" destOrd="0" presId="urn:microsoft.com/office/officeart/2009/3/layout/PieProcess"/>
    <dgm:cxn modelId="{A515B37D-9752-1F45-AC4F-2A80E3B77B55}" type="presParOf" srcId="{13FD58F2-8E81-A449-9218-A4AF5145B338}" destId="{5430E8FE-A51D-BF4D-9397-B87BF9848188}" srcOrd="1" destOrd="0" presId="urn:microsoft.com/office/officeart/2009/3/layout/PieProcess"/>
    <dgm:cxn modelId="{BA1EF24B-2DA7-4F45-884D-F22BCF707AAE}" type="presParOf" srcId="{13FD58F2-8E81-A449-9218-A4AF5145B338}" destId="{A345BD93-48B0-7D4F-A9E6-D612CE3E43B9}" srcOrd="2" destOrd="0" presId="urn:microsoft.com/office/officeart/2009/3/layout/PieProcess"/>
    <dgm:cxn modelId="{FDB628EB-9967-C94F-BCEE-7A0DD6E0F00F}" type="presParOf" srcId="{3CB7469B-F1DB-D246-B854-9A08F1FBE54A}" destId="{C5D5C8AA-921A-534D-B662-DB3EA76EC432}" srcOrd="3" destOrd="0" presId="urn:microsoft.com/office/officeart/2009/3/layout/PieProcess"/>
    <dgm:cxn modelId="{53D6F77D-6C7B-A148-830D-4CE8D46FA16D}" type="presParOf" srcId="{C5D5C8AA-921A-534D-B662-DB3EA76EC432}" destId="{2CF3AEB0-A44B-7A46-ABE8-54A505B60A92}" srcOrd="0" destOrd="0" presId="urn:microsoft.com/office/officeart/2009/3/layout/PieProcess"/>
    <dgm:cxn modelId="{175E39FA-0A36-F143-9028-CAD8DC2DED66}" type="presParOf" srcId="{C5D5C8AA-921A-534D-B662-DB3EA76EC432}" destId="{C9DC0BA6-C7AB-0448-80A2-D9F414EB6487}" srcOrd="1" destOrd="0" presId="urn:microsoft.com/office/officeart/2009/3/layout/PieProcess"/>
    <dgm:cxn modelId="{75E0FDAA-DC1F-EE4E-A70F-77AD3D6F8DDA}" type="presParOf" srcId="{C5D5C8AA-921A-534D-B662-DB3EA76EC432}" destId="{36679C03-DAE3-D747-B36D-3FE11F478636}" srcOrd="2" destOrd="0" presId="urn:microsoft.com/office/officeart/2009/3/layout/PieProcess"/>
    <dgm:cxn modelId="{FF88D000-EE50-A540-BEBF-29CC586B77FB}" type="presParOf" srcId="{3CB7469B-F1DB-D246-B854-9A08F1FBE54A}" destId="{6F5120AC-ED45-274B-8A26-E0F98E6F852C}" srcOrd="4" destOrd="0" presId="urn:microsoft.com/office/officeart/2009/3/layout/PieProcess"/>
    <dgm:cxn modelId="{8610D582-33E9-3641-B0C5-35D00BFC4A53}" type="presParOf" srcId="{6F5120AC-ED45-274B-8A26-E0F98E6F852C}" destId="{51C0695E-49C8-3C4B-A587-E92C38043EA9}" srcOrd="0" destOrd="0" presId="urn:microsoft.com/office/officeart/2009/3/layout/PieProcess"/>
    <dgm:cxn modelId="{10313881-266F-E140-B2B2-1353A715FB58}" type="presParOf" srcId="{6F5120AC-ED45-274B-8A26-E0F98E6F852C}" destId="{BC78697B-7B22-9D45-9910-B9980CF286D1}" srcOrd="1" destOrd="0" presId="urn:microsoft.com/office/officeart/2009/3/layout/PieProcess"/>
    <dgm:cxn modelId="{39510A14-A9B9-644E-A968-B0B57C26A8E2}" type="presParOf" srcId="{6F5120AC-ED45-274B-8A26-E0F98E6F852C}" destId="{D7E47C25-BCCF-B344-BDB2-5342AE498603}" srcOrd="2" destOrd="0" presId="urn:microsoft.com/office/officeart/2009/3/layout/PieProcess"/>
    <dgm:cxn modelId="{620B19FC-4CF7-F440-97E5-6CFC7F98BB36}" type="presParOf" srcId="{3CB7469B-F1DB-D246-B854-9A08F1FBE54A}" destId="{D9D217FD-943E-A144-A8C8-933F183C14F1}" srcOrd="5" destOrd="0" presId="urn:microsoft.com/office/officeart/2009/3/layout/PieProcess"/>
    <dgm:cxn modelId="{34ACA5D7-5BEA-D247-844D-25885EE49132}" type="presParOf" srcId="{3CB7469B-F1DB-D246-B854-9A08F1FBE54A}" destId="{12FC303D-1F51-4447-9E06-B1F18BE9985F}" srcOrd="6" destOrd="0" presId="urn:microsoft.com/office/officeart/2009/3/layout/PieProcess"/>
    <dgm:cxn modelId="{65C37B0E-274D-3E49-8319-708A4650A618}" type="presParOf" srcId="{12FC303D-1F51-4447-9E06-B1F18BE9985F}" destId="{8E8EBDE7-72F4-3F4D-9B55-38B6032792DD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40BB85-AD56-46D6-9CE3-2EBA48007E6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F1679350-095C-441F-A05D-A3F1B0F4CA1D}">
      <dgm:prSet phldrT="[Text]" custT="1"/>
      <dgm:spPr/>
      <dgm:t>
        <a:bodyPr/>
        <a:lstStyle/>
        <a:p>
          <a:r>
            <a:rPr lang="en-US" sz="2400" b="1" dirty="0">
              <a:cs typeface="Times New Roman" pitchFamily="18" charset="0"/>
            </a:rPr>
            <a:t>Increase Govt. Health Expenditure as % of GDP from existing 1.15% to 2.5% by 2025</a:t>
          </a:r>
          <a:endParaRPr lang="en-IN" sz="2400" dirty="0"/>
        </a:p>
      </dgm:t>
    </dgm:pt>
    <dgm:pt modelId="{4A553F9E-4244-49CD-B618-A36FD8F603B1}" type="parTrans" cxnId="{C805D285-5800-4977-903E-EFC1A6FA78EC}">
      <dgm:prSet/>
      <dgm:spPr/>
      <dgm:t>
        <a:bodyPr/>
        <a:lstStyle/>
        <a:p>
          <a:endParaRPr lang="en-IN"/>
        </a:p>
      </dgm:t>
    </dgm:pt>
    <dgm:pt modelId="{A0567DBF-7976-4C0F-A682-927B4494E288}" type="sibTrans" cxnId="{C805D285-5800-4977-903E-EFC1A6FA78EC}">
      <dgm:prSet/>
      <dgm:spPr/>
      <dgm:t>
        <a:bodyPr/>
        <a:lstStyle/>
        <a:p>
          <a:endParaRPr lang="en-IN"/>
        </a:p>
      </dgm:t>
    </dgm:pt>
    <dgm:pt modelId="{8B9B5538-B347-4ECF-BB4B-BE4D2EC8AF4A}">
      <dgm:prSet phldrT="[Text]" custT="1"/>
      <dgm:spPr/>
      <dgm:t>
        <a:bodyPr/>
        <a:lstStyle/>
        <a:p>
          <a:r>
            <a:rPr lang="en-US" sz="2400" b="1" dirty="0">
              <a:cs typeface="Times New Roman" pitchFamily="18" charset="0"/>
            </a:rPr>
            <a:t>Increase State sector health spending to &gt;8% of their budget by 2020</a:t>
          </a:r>
          <a:endParaRPr lang="en-IN" sz="2400" dirty="0"/>
        </a:p>
      </dgm:t>
    </dgm:pt>
    <dgm:pt modelId="{AE4CEC80-7903-47CA-9EE2-45F4680515D0}" type="parTrans" cxnId="{0B26ACCE-B0E6-4EE5-96E2-4A364D73448D}">
      <dgm:prSet/>
      <dgm:spPr/>
      <dgm:t>
        <a:bodyPr/>
        <a:lstStyle/>
        <a:p>
          <a:endParaRPr lang="en-IN"/>
        </a:p>
      </dgm:t>
    </dgm:pt>
    <dgm:pt modelId="{56CAAC97-6C47-49CF-9CC3-A7B5787E58FF}" type="sibTrans" cxnId="{0B26ACCE-B0E6-4EE5-96E2-4A364D73448D}">
      <dgm:prSet/>
      <dgm:spPr/>
      <dgm:t>
        <a:bodyPr/>
        <a:lstStyle/>
        <a:p>
          <a:endParaRPr lang="en-IN"/>
        </a:p>
      </dgm:t>
    </dgm:pt>
    <dgm:pt modelId="{A85E98C0-70AA-4858-9125-DD698388806B}" type="pres">
      <dgm:prSet presAssocID="{4C40BB85-AD56-46D6-9CE3-2EBA48007E63}" presName="Name0" presStyleCnt="0">
        <dgm:presLayoutVars>
          <dgm:chMax val="7"/>
          <dgm:chPref val="7"/>
          <dgm:dir/>
        </dgm:presLayoutVars>
      </dgm:prSet>
      <dgm:spPr/>
    </dgm:pt>
    <dgm:pt modelId="{4A589CA2-968F-4EC8-8908-DC52CDBB52F8}" type="pres">
      <dgm:prSet presAssocID="{4C40BB85-AD56-46D6-9CE3-2EBA48007E63}" presName="Name1" presStyleCnt="0"/>
      <dgm:spPr/>
    </dgm:pt>
    <dgm:pt modelId="{3444494F-B904-44FF-8A88-1318CEDCC162}" type="pres">
      <dgm:prSet presAssocID="{4C40BB85-AD56-46D6-9CE3-2EBA48007E63}" presName="cycle" presStyleCnt="0"/>
      <dgm:spPr/>
    </dgm:pt>
    <dgm:pt modelId="{DE1ABE44-8896-48FE-9981-A63898422692}" type="pres">
      <dgm:prSet presAssocID="{4C40BB85-AD56-46D6-9CE3-2EBA48007E63}" presName="srcNode" presStyleLbl="node1" presStyleIdx="0" presStyleCnt="2"/>
      <dgm:spPr/>
    </dgm:pt>
    <dgm:pt modelId="{BA5C26A5-893D-4F4D-AED0-4131F55982ED}" type="pres">
      <dgm:prSet presAssocID="{4C40BB85-AD56-46D6-9CE3-2EBA48007E63}" presName="conn" presStyleLbl="parChTrans1D2" presStyleIdx="0" presStyleCnt="1"/>
      <dgm:spPr/>
    </dgm:pt>
    <dgm:pt modelId="{DAFEFAEC-FC30-4499-95C5-1FE68A4678DD}" type="pres">
      <dgm:prSet presAssocID="{4C40BB85-AD56-46D6-9CE3-2EBA48007E63}" presName="extraNode" presStyleLbl="node1" presStyleIdx="0" presStyleCnt="2"/>
      <dgm:spPr/>
    </dgm:pt>
    <dgm:pt modelId="{85146B7A-5718-42A0-88FA-C9219C439D42}" type="pres">
      <dgm:prSet presAssocID="{4C40BB85-AD56-46D6-9CE3-2EBA48007E63}" presName="dstNode" presStyleLbl="node1" presStyleIdx="0" presStyleCnt="2"/>
      <dgm:spPr/>
    </dgm:pt>
    <dgm:pt modelId="{94CCE03F-82B0-48E3-979A-BE4FA1E3E7DA}" type="pres">
      <dgm:prSet presAssocID="{F1679350-095C-441F-A05D-A3F1B0F4CA1D}" presName="text_1" presStyleLbl="node1" presStyleIdx="0" presStyleCnt="2">
        <dgm:presLayoutVars>
          <dgm:bulletEnabled val="1"/>
        </dgm:presLayoutVars>
      </dgm:prSet>
      <dgm:spPr/>
    </dgm:pt>
    <dgm:pt modelId="{F55DCB5B-27A2-4935-804E-DF395FC8DE2E}" type="pres">
      <dgm:prSet presAssocID="{F1679350-095C-441F-A05D-A3F1B0F4CA1D}" presName="accent_1" presStyleCnt="0"/>
      <dgm:spPr/>
    </dgm:pt>
    <dgm:pt modelId="{0FF05DD7-DCAB-4930-B99B-E0238BAB68B5}" type="pres">
      <dgm:prSet presAssocID="{F1679350-095C-441F-A05D-A3F1B0F4CA1D}" presName="accentRepeatNode" presStyleLbl="solidFgAcc1" presStyleIdx="0" presStyleCnt="2"/>
      <dgm:spPr/>
    </dgm:pt>
    <dgm:pt modelId="{8A36F7C3-DE74-4492-A8E0-9E91863AC44E}" type="pres">
      <dgm:prSet presAssocID="{8B9B5538-B347-4ECF-BB4B-BE4D2EC8AF4A}" presName="text_2" presStyleLbl="node1" presStyleIdx="1" presStyleCnt="2">
        <dgm:presLayoutVars>
          <dgm:bulletEnabled val="1"/>
        </dgm:presLayoutVars>
      </dgm:prSet>
      <dgm:spPr/>
    </dgm:pt>
    <dgm:pt modelId="{9F7E2B1B-C801-4D0F-9383-1BDA7C867099}" type="pres">
      <dgm:prSet presAssocID="{8B9B5538-B347-4ECF-BB4B-BE4D2EC8AF4A}" presName="accent_2" presStyleCnt="0"/>
      <dgm:spPr/>
    </dgm:pt>
    <dgm:pt modelId="{0A80C695-4927-4808-A26D-CB7A3F48341C}" type="pres">
      <dgm:prSet presAssocID="{8B9B5538-B347-4ECF-BB4B-BE4D2EC8AF4A}" presName="accentRepeatNode" presStyleLbl="solidFgAcc1" presStyleIdx="1" presStyleCnt="2"/>
      <dgm:spPr/>
    </dgm:pt>
  </dgm:ptLst>
  <dgm:cxnLst>
    <dgm:cxn modelId="{F22EF019-0606-4E54-8D64-8C319E8EA499}" type="presOf" srcId="{4C40BB85-AD56-46D6-9CE3-2EBA48007E63}" destId="{A85E98C0-70AA-4858-9125-DD698388806B}" srcOrd="0" destOrd="0" presId="urn:microsoft.com/office/officeart/2008/layout/VerticalCurvedList"/>
    <dgm:cxn modelId="{AA0BC22F-275E-4DDE-9CBE-E7C437B5111A}" type="presOf" srcId="{F1679350-095C-441F-A05D-A3F1B0F4CA1D}" destId="{94CCE03F-82B0-48E3-979A-BE4FA1E3E7DA}" srcOrd="0" destOrd="0" presId="urn:microsoft.com/office/officeart/2008/layout/VerticalCurvedList"/>
    <dgm:cxn modelId="{144D0160-6F71-4A3F-B85B-E880B2AABFD7}" type="presOf" srcId="{8B9B5538-B347-4ECF-BB4B-BE4D2EC8AF4A}" destId="{8A36F7C3-DE74-4492-A8E0-9E91863AC44E}" srcOrd="0" destOrd="0" presId="urn:microsoft.com/office/officeart/2008/layout/VerticalCurvedList"/>
    <dgm:cxn modelId="{C805D285-5800-4977-903E-EFC1A6FA78EC}" srcId="{4C40BB85-AD56-46D6-9CE3-2EBA48007E63}" destId="{F1679350-095C-441F-A05D-A3F1B0F4CA1D}" srcOrd="0" destOrd="0" parTransId="{4A553F9E-4244-49CD-B618-A36FD8F603B1}" sibTransId="{A0567DBF-7976-4C0F-A682-927B4494E288}"/>
    <dgm:cxn modelId="{8B118F99-22E1-4952-8774-009F8F447144}" type="presOf" srcId="{A0567DBF-7976-4C0F-A682-927B4494E288}" destId="{BA5C26A5-893D-4F4D-AED0-4131F55982ED}" srcOrd="0" destOrd="0" presId="urn:microsoft.com/office/officeart/2008/layout/VerticalCurvedList"/>
    <dgm:cxn modelId="{0B26ACCE-B0E6-4EE5-96E2-4A364D73448D}" srcId="{4C40BB85-AD56-46D6-9CE3-2EBA48007E63}" destId="{8B9B5538-B347-4ECF-BB4B-BE4D2EC8AF4A}" srcOrd="1" destOrd="0" parTransId="{AE4CEC80-7903-47CA-9EE2-45F4680515D0}" sibTransId="{56CAAC97-6C47-49CF-9CC3-A7B5787E58FF}"/>
    <dgm:cxn modelId="{76517B5B-9B37-4DE3-B37C-053D5CE76B3C}" type="presParOf" srcId="{A85E98C0-70AA-4858-9125-DD698388806B}" destId="{4A589CA2-968F-4EC8-8908-DC52CDBB52F8}" srcOrd="0" destOrd="0" presId="urn:microsoft.com/office/officeart/2008/layout/VerticalCurvedList"/>
    <dgm:cxn modelId="{C3C62C59-D4C3-4620-ACBB-932BC6500330}" type="presParOf" srcId="{4A589CA2-968F-4EC8-8908-DC52CDBB52F8}" destId="{3444494F-B904-44FF-8A88-1318CEDCC162}" srcOrd="0" destOrd="0" presId="urn:microsoft.com/office/officeart/2008/layout/VerticalCurvedList"/>
    <dgm:cxn modelId="{05911A38-3403-4D9D-B1F2-797999F22151}" type="presParOf" srcId="{3444494F-B904-44FF-8A88-1318CEDCC162}" destId="{DE1ABE44-8896-48FE-9981-A63898422692}" srcOrd="0" destOrd="0" presId="urn:microsoft.com/office/officeart/2008/layout/VerticalCurvedList"/>
    <dgm:cxn modelId="{C4890C1F-64E9-4AF8-822E-ED347BC98FC1}" type="presParOf" srcId="{3444494F-B904-44FF-8A88-1318CEDCC162}" destId="{BA5C26A5-893D-4F4D-AED0-4131F55982ED}" srcOrd="1" destOrd="0" presId="urn:microsoft.com/office/officeart/2008/layout/VerticalCurvedList"/>
    <dgm:cxn modelId="{C69D6414-2A24-459E-BC91-B795D15CE557}" type="presParOf" srcId="{3444494F-B904-44FF-8A88-1318CEDCC162}" destId="{DAFEFAEC-FC30-4499-95C5-1FE68A4678DD}" srcOrd="2" destOrd="0" presId="urn:microsoft.com/office/officeart/2008/layout/VerticalCurvedList"/>
    <dgm:cxn modelId="{DAB0BBB6-05E9-4359-8751-003DC7453833}" type="presParOf" srcId="{3444494F-B904-44FF-8A88-1318CEDCC162}" destId="{85146B7A-5718-42A0-88FA-C9219C439D42}" srcOrd="3" destOrd="0" presId="urn:microsoft.com/office/officeart/2008/layout/VerticalCurvedList"/>
    <dgm:cxn modelId="{68DBE21E-C823-44D2-90F9-0278F1FBF800}" type="presParOf" srcId="{4A589CA2-968F-4EC8-8908-DC52CDBB52F8}" destId="{94CCE03F-82B0-48E3-979A-BE4FA1E3E7DA}" srcOrd="1" destOrd="0" presId="urn:microsoft.com/office/officeart/2008/layout/VerticalCurvedList"/>
    <dgm:cxn modelId="{B604D7B3-61A0-4541-A56F-6780A4078ABE}" type="presParOf" srcId="{4A589CA2-968F-4EC8-8908-DC52CDBB52F8}" destId="{F55DCB5B-27A2-4935-804E-DF395FC8DE2E}" srcOrd="2" destOrd="0" presId="urn:microsoft.com/office/officeart/2008/layout/VerticalCurvedList"/>
    <dgm:cxn modelId="{EC742FBB-ACC9-4692-8F43-B675146215F7}" type="presParOf" srcId="{F55DCB5B-27A2-4935-804E-DF395FC8DE2E}" destId="{0FF05DD7-DCAB-4930-B99B-E0238BAB68B5}" srcOrd="0" destOrd="0" presId="urn:microsoft.com/office/officeart/2008/layout/VerticalCurvedList"/>
    <dgm:cxn modelId="{EC4D9A9C-6419-4EE2-83F1-4CD965291665}" type="presParOf" srcId="{4A589CA2-968F-4EC8-8908-DC52CDBB52F8}" destId="{8A36F7C3-DE74-4492-A8E0-9E91863AC44E}" srcOrd="3" destOrd="0" presId="urn:microsoft.com/office/officeart/2008/layout/VerticalCurvedList"/>
    <dgm:cxn modelId="{C206307A-FBA2-4A63-8143-1B2CA18558B5}" type="presParOf" srcId="{4A589CA2-968F-4EC8-8908-DC52CDBB52F8}" destId="{9F7E2B1B-C801-4D0F-9383-1BDA7C867099}" srcOrd="4" destOrd="0" presId="urn:microsoft.com/office/officeart/2008/layout/VerticalCurvedList"/>
    <dgm:cxn modelId="{C9B4A04D-B7B1-450F-89EE-507E68323A20}" type="presParOf" srcId="{9F7E2B1B-C801-4D0F-9383-1BDA7C867099}" destId="{0A80C695-4927-4808-A26D-CB7A3F48341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DCAD86-F132-F341-94C2-F69AF9CB1856}" type="doc">
      <dgm:prSet loTypeId="urn:microsoft.com/office/officeart/2005/8/layout/arrow5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86B14FE-E0A1-704E-9F0D-1906C946F3CF}">
      <dgm:prSet phldrT="[Text]"/>
      <dgm:spPr/>
      <dgm:t>
        <a:bodyPr/>
        <a:lstStyle/>
        <a:p>
          <a:r>
            <a:rPr lang="en-US" dirty="0"/>
            <a:t>Constitution of RKS (</a:t>
          </a:r>
          <a:r>
            <a:rPr lang="en-US" b="1" dirty="0"/>
            <a:t>facility based</a:t>
          </a:r>
          <a:r>
            <a:rPr lang="en-US" dirty="0"/>
            <a:t>)</a:t>
          </a:r>
        </a:p>
      </dgm:t>
    </dgm:pt>
    <dgm:pt modelId="{FBFE66CC-E11C-4447-B900-687F055A7CED}" type="parTrans" cxnId="{5DB849BC-E418-A84B-986B-8F04BC2A0173}">
      <dgm:prSet/>
      <dgm:spPr/>
      <dgm:t>
        <a:bodyPr/>
        <a:lstStyle/>
        <a:p>
          <a:endParaRPr lang="en-US"/>
        </a:p>
      </dgm:t>
    </dgm:pt>
    <dgm:pt modelId="{53593691-26BE-CC47-835D-3C3FA26FAB92}" type="sibTrans" cxnId="{5DB849BC-E418-A84B-986B-8F04BC2A0173}">
      <dgm:prSet/>
      <dgm:spPr/>
      <dgm:t>
        <a:bodyPr/>
        <a:lstStyle/>
        <a:p>
          <a:endParaRPr lang="en-US"/>
        </a:p>
      </dgm:t>
    </dgm:pt>
    <dgm:pt modelId="{1E5FE6FC-6EF1-7544-862C-247915D79835}">
      <dgm:prSet phldrT="[Text]"/>
      <dgm:spPr/>
      <dgm:t>
        <a:bodyPr/>
        <a:lstStyle/>
        <a:p>
          <a:r>
            <a:rPr lang="en-US" dirty="0"/>
            <a:t>VHSNCs / SHGs (</a:t>
          </a:r>
          <a:r>
            <a:rPr lang="en-US" b="1" dirty="0"/>
            <a:t>community based</a:t>
          </a:r>
          <a:r>
            <a:rPr lang="en-US" dirty="0"/>
            <a:t>)</a:t>
          </a:r>
        </a:p>
      </dgm:t>
    </dgm:pt>
    <dgm:pt modelId="{FDC8FF30-48AC-B94C-8A2B-7162674A5418}" type="parTrans" cxnId="{CC97A5F0-92FF-1842-BF72-87912C074B61}">
      <dgm:prSet/>
      <dgm:spPr/>
      <dgm:t>
        <a:bodyPr/>
        <a:lstStyle/>
        <a:p>
          <a:endParaRPr lang="en-US"/>
        </a:p>
      </dgm:t>
    </dgm:pt>
    <dgm:pt modelId="{4E928E54-A4C1-F745-932F-98F2050FDAB6}" type="sibTrans" cxnId="{CC97A5F0-92FF-1842-BF72-87912C074B61}">
      <dgm:prSet/>
      <dgm:spPr/>
      <dgm:t>
        <a:bodyPr/>
        <a:lstStyle/>
        <a:p>
          <a:endParaRPr lang="en-US"/>
        </a:p>
      </dgm:t>
    </dgm:pt>
    <dgm:pt modelId="{A2F44BA6-5FD1-A54E-AE0C-484078B740CD}" type="pres">
      <dgm:prSet presAssocID="{A2DCAD86-F132-F341-94C2-F69AF9CB1856}" presName="diagram" presStyleCnt="0">
        <dgm:presLayoutVars>
          <dgm:dir/>
          <dgm:resizeHandles val="exact"/>
        </dgm:presLayoutVars>
      </dgm:prSet>
      <dgm:spPr/>
    </dgm:pt>
    <dgm:pt modelId="{E25F07E8-0867-8B42-9A21-175AD1C34675}" type="pres">
      <dgm:prSet presAssocID="{C86B14FE-E0A1-704E-9F0D-1906C946F3CF}" presName="arrow" presStyleLbl="node1" presStyleIdx="0" presStyleCnt="2">
        <dgm:presLayoutVars>
          <dgm:bulletEnabled val="1"/>
        </dgm:presLayoutVars>
      </dgm:prSet>
      <dgm:spPr/>
    </dgm:pt>
    <dgm:pt modelId="{B7C4201D-BF5C-4040-8557-C832B538F02F}" type="pres">
      <dgm:prSet presAssocID="{1E5FE6FC-6EF1-7544-862C-247915D79835}" presName="arrow" presStyleLbl="node1" presStyleIdx="1" presStyleCnt="2">
        <dgm:presLayoutVars>
          <dgm:bulletEnabled val="1"/>
        </dgm:presLayoutVars>
      </dgm:prSet>
      <dgm:spPr/>
    </dgm:pt>
  </dgm:ptLst>
  <dgm:cxnLst>
    <dgm:cxn modelId="{10E6671B-C257-402C-B7C1-8D3BCCA511C5}" type="presOf" srcId="{A2DCAD86-F132-F341-94C2-F69AF9CB1856}" destId="{A2F44BA6-5FD1-A54E-AE0C-484078B740CD}" srcOrd="0" destOrd="0" presId="urn:microsoft.com/office/officeart/2005/8/layout/arrow5"/>
    <dgm:cxn modelId="{39220059-DD25-420D-99A9-9DD9282174A9}" type="presOf" srcId="{C86B14FE-E0A1-704E-9F0D-1906C946F3CF}" destId="{E25F07E8-0867-8B42-9A21-175AD1C34675}" srcOrd="0" destOrd="0" presId="urn:microsoft.com/office/officeart/2005/8/layout/arrow5"/>
    <dgm:cxn modelId="{F1460476-DC17-4D5C-93CB-41D750A15A48}" type="presOf" srcId="{1E5FE6FC-6EF1-7544-862C-247915D79835}" destId="{B7C4201D-BF5C-4040-8557-C832B538F02F}" srcOrd="0" destOrd="0" presId="urn:microsoft.com/office/officeart/2005/8/layout/arrow5"/>
    <dgm:cxn modelId="{5DB849BC-E418-A84B-986B-8F04BC2A0173}" srcId="{A2DCAD86-F132-F341-94C2-F69AF9CB1856}" destId="{C86B14FE-E0A1-704E-9F0D-1906C946F3CF}" srcOrd="0" destOrd="0" parTransId="{FBFE66CC-E11C-4447-B900-687F055A7CED}" sibTransId="{53593691-26BE-CC47-835D-3C3FA26FAB92}"/>
    <dgm:cxn modelId="{CC97A5F0-92FF-1842-BF72-87912C074B61}" srcId="{A2DCAD86-F132-F341-94C2-F69AF9CB1856}" destId="{1E5FE6FC-6EF1-7544-862C-247915D79835}" srcOrd="1" destOrd="0" parTransId="{FDC8FF30-48AC-B94C-8A2B-7162674A5418}" sibTransId="{4E928E54-A4C1-F745-932F-98F2050FDAB6}"/>
    <dgm:cxn modelId="{9094996E-6EDF-45FF-AEF6-63F775DABB3F}" type="presParOf" srcId="{A2F44BA6-5FD1-A54E-AE0C-484078B740CD}" destId="{E25F07E8-0867-8B42-9A21-175AD1C34675}" srcOrd="0" destOrd="0" presId="urn:microsoft.com/office/officeart/2005/8/layout/arrow5"/>
    <dgm:cxn modelId="{89D20C65-8FA6-4166-8AA6-0B1E2E06B067}" type="presParOf" srcId="{A2F44BA6-5FD1-A54E-AE0C-484078B740CD}" destId="{B7C4201D-BF5C-4040-8557-C832B538F02F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0837A-5A5D-7C42-B9BD-FDBF944FAB43}">
      <dsp:nvSpPr>
        <dsp:cNvPr id="0" name=""/>
        <dsp:cNvSpPr/>
      </dsp:nvSpPr>
      <dsp:spPr>
        <a:xfrm>
          <a:off x="1793958" y="2333"/>
          <a:ext cx="1193374" cy="1193374"/>
        </a:xfrm>
        <a:prstGeom prst="chord">
          <a:avLst>
            <a:gd name="adj1" fmla="val 4800000"/>
            <a:gd name="adj2" fmla="val 1680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B7298D-D31B-5D4E-8AC9-1CE6C16F1A2E}">
      <dsp:nvSpPr>
        <dsp:cNvPr id="0" name=""/>
        <dsp:cNvSpPr/>
      </dsp:nvSpPr>
      <dsp:spPr>
        <a:xfrm>
          <a:off x="1913296" y="121670"/>
          <a:ext cx="954699" cy="954699"/>
        </a:xfrm>
        <a:prstGeom prst="pie">
          <a:avLst>
            <a:gd name="adj1" fmla="val 1404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6302F-D92E-5841-BDDC-78497782F11E}">
      <dsp:nvSpPr>
        <dsp:cNvPr id="0" name=""/>
        <dsp:cNvSpPr/>
      </dsp:nvSpPr>
      <dsp:spPr>
        <a:xfrm rot="16200000">
          <a:off x="421578" y="2595183"/>
          <a:ext cx="3460785" cy="90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RMNCHA+N</a:t>
          </a:r>
        </a:p>
      </dsp:txBody>
      <dsp:txXfrm>
        <a:off x="421578" y="2595183"/>
        <a:ext cx="3460785" cy="900508"/>
      </dsp:txXfrm>
    </dsp:sp>
    <dsp:sp modelId="{2685AEE3-E57E-1544-9FDD-867AC7BE1B32}">
      <dsp:nvSpPr>
        <dsp:cNvPr id="0" name=""/>
        <dsp:cNvSpPr/>
      </dsp:nvSpPr>
      <dsp:spPr>
        <a:xfrm>
          <a:off x="2987333" y="2333"/>
          <a:ext cx="1193374" cy="1193374"/>
        </a:xfrm>
        <a:prstGeom prst="chord">
          <a:avLst>
            <a:gd name="adj1" fmla="val 4800000"/>
            <a:gd name="adj2" fmla="val 1680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E118C3-E896-4C4A-8579-C474FE13A586}">
      <dsp:nvSpPr>
        <dsp:cNvPr id="0" name=""/>
        <dsp:cNvSpPr/>
      </dsp:nvSpPr>
      <dsp:spPr>
        <a:xfrm>
          <a:off x="3106670" y="121670"/>
          <a:ext cx="954699" cy="954699"/>
        </a:xfrm>
        <a:prstGeom prst="pie">
          <a:avLst>
            <a:gd name="adj1" fmla="val 11880000"/>
            <a:gd name="adj2" fmla="val 1620000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2CFD74-C581-EC40-8625-81EC0A3B84C8}">
      <dsp:nvSpPr>
        <dsp:cNvPr id="0" name=""/>
        <dsp:cNvSpPr/>
      </dsp:nvSpPr>
      <dsp:spPr>
        <a:xfrm rot="16200000">
          <a:off x="1614952" y="2758730"/>
          <a:ext cx="3460785" cy="573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Communicable Diseases</a:t>
          </a:r>
        </a:p>
      </dsp:txBody>
      <dsp:txXfrm>
        <a:off x="1614952" y="2758730"/>
        <a:ext cx="3460785" cy="573414"/>
      </dsp:txXfrm>
    </dsp:sp>
    <dsp:sp modelId="{4EF821D2-A1C3-8947-B2FF-F71E656B5060}">
      <dsp:nvSpPr>
        <dsp:cNvPr id="0" name=""/>
        <dsp:cNvSpPr/>
      </dsp:nvSpPr>
      <dsp:spPr>
        <a:xfrm>
          <a:off x="4304243" y="2333"/>
          <a:ext cx="1193374" cy="1193374"/>
        </a:xfrm>
        <a:prstGeom prst="chord">
          <a:avLst>
            <a:gd name="adj1" fmla="val 4800000"/>
            <a:gd name="adj2" fmla="val 1680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30E8FE-A51D-BF4D-9397-B87BF9848188}">
      <dsp:nvSpPr>
        <dsp:cNvPr id="0" name=""/>
        <dsp:cNvSpPr/>
      </dsp:nvSpPr>
      <dsp:spPr>
        <a:xfrm>
          <a:off x="4423580" y="121670"/>
          <a:ext cx="954699" cy="954699"/>
        </a:xfrm>
        <a:prstGeom prst="pie">
          <a:avLst>
            <a:gd name="adj1" fmla="val 9720000"/>
            <a:gd name="adj2" fmla="val 1620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45BD93-48B0-7D4F-A9E6-D612CE3E43B9}">
      <dsp:nvSpPr>
        <dsp:cNvPr id="0" name=""/>
        <dsp:cNvSpPr/>
      </dsp:nvSpPr>
      <dsp:spPr>
        <a:xfrm rot="16200000">
          <a:off x="2931862" y="2563889"/>
          <a:ext cx="3460785" cy="963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Non Communicable Diseases</a:t>
          </a:r>
        </a:p>
      </dsp:txBody>
      <dsp:txXfrm>
        <a:off x="2931862" y="2563889"/>
        <a:ext cx="3460785" cy="963096"/>
      </dsp:txXfrm>
    </dsp:sp>
    <dsp:sp modelId="{2CF3AEB0-A44B-7A46-ABE8-54A505B60A92}">
      <dsp:nvSpPr>
        <dsp:cNvPr id="0" name=""/>
        <dsp:cNvSpPr/>
      </dsp:nvSpPr>
      <dsp:spPr>
        <a:xfrm>
          <a:off x="5623577" y="2333"/>
          <a:ext cx="1193374" cy="1193374"/>
        </a:xfrm>
        <a:prstGeom prst="chord">
          <a:avLst>
            <a:gd name="adj1" fmla="val 4800000"/>
            <a:gd name="adj2" fmla="val 1680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DC0BA6-C7AB-0448-80A2-D9F414EB6487}">
      <dsp:nvSpPr>
        <dsp:cNvPr id="0" name=""/>
        <dsp:cNvSpPr/>
      </dsp:nvSpPr>
      <dsp:spPr>
        <a:xfrm>
          <a:off x="5742914" y="121670"/>
          <a:ext cx="954699" cy="954699"/>
        </a:xfrm>
        <a:prstGeom prst="pie">
          <a:avLst>
            <a:gd name="adj1" fmla="val 7560000"/>
            <a:gd name="adj2" fmla="val 1620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679C03-DAE3-D747-B36D-3FE11F478636}">
      <dsp:nvSpPr>
        <dsp:cNvPr id="0" name=""/>
        <dsp:cNvSpPr/>
      </dsp:nvSpPr>
      <dsp:spPr>
        <a:xfrm rot="16200000">
          <a:off x="4251196" y="2561466"/>
          <a:ext cx="3460785" cy="967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Preventive and Promotive</a:t>
          </a:r>
        </a:p>
      </dsp:txBody>
      <dsp:txXfrm>
        <a:off x="4251196" y="2561466"/>
        <a:ext cx="3460785" cy="967943"/>
      </dsp:txXfrm>
    </dsp:sp>
    <dsp:sp modelId="{51C0695E-49C8-3C4B-A587-E92C38043EA9}">
      <dsp:nvSpPr>
        <dsp:cNvPr id="0" name=""/>
        <dsp:cNvSpPr/>
      </dsp:nvSpPr>
      <dsp:spPr>
        <a:xfrm>
          <a:off x="7293015" y="2333"/>
          <a:ext cx="1193374" cy="1193374"/>
        </a:xfrm>
        <a:prstGeom prst="chord">
          <a:avLst>
            <a:gd name="adj1" fmla="val 4800000"/>
            <a:gd name="adj2" fmla="val 1680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78697B-7B22-9D45-9910-B9980CF286D1}">
      <dsp:nvSpPr>
        <dsp:cNvPr id="0" name=""/>
        <dsp:cNvSpPr/>
      </dsp:nvSpPr>
      <dsp:spPr>
        <a:xfrm>
          <a:off x="7412352" y="121670"/>
          <a:ext cx="954699" cy="954699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E47C25-BCCF-B344-BDB2-5342AE498603}">
      <dsp:nvSpPr>
        <dsp:cNvPr id="0" name=""/>
        <dsp:cNvSpPr/>
      </dsp:nvSpPr>
      <dsp:spPr>
        <a:xfrm rot="16200000">
          <a:off x="5989208" y="2213695"/>
          <a:ext cx="3460785" cy="1668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Comprehensive Primary Health Care</a:t>
          </a:r>
          <a:r>
            <a:rPr lang="en-US" sz="3200" kern="1200"/>
            <a:t> – </a:t>
          </a:r>
          <a:r>
            <a:rPr lang="en-US" sz="2000" kern="1200"/>
            <a:t>Oral, Mental, Geriatric etc</a:t>
          </a:r>
          <a:r>
            <a:rPr lang="en-US" sz="3200" kern="1200"/>
            <a:t>.</a:t>
          </a:r>
          <a:endParaRPr lang="en-US" sz="3200" kern="1200" dirty="0"/>
        </a:p>
      </dsp:txBody>
      <dsp:txXfrm>
        <a:off x="5989208" y="2213695"/>
        <a:ext cx="3460785" cy="1668151"/>
      </dsp:txXfrm>
    </dsp:sp>
    <dsp:sp modelId="{8E8EBDE7-72F4-3F4D-9B55-38B6032792DD}">
      <dsp:nvSpPr>
        <dsp:cNvPr id="0" name=""/>
        <dsp:cNvSpPr/>
      </dsp:nvSpPr>
      <dsp:spPr>
        <a:xfrm rot="10800000" flipV="1">
          <a:off x="9093411" y="1427269"/>
          <a:ext cx="2920974" cy="1303260"/>
        </a:xfrm>
        <a:prstGeom prst="rect">
          <a:avLst/>
        </a:prstGeom>
        <a:solidFill>
          <a:schemeClr val="lt1"/>
        </a:solidFill>
        <a:ln w="28575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Moving</a:t>
          </a:r>
          <a:r>
            <a:rPr lang="en-US" sz="2800" kern="1200" baseline="0" dirty="0"/>
            <a:t> towards Universal Health Coverage</a:t>
          </a:r>
          <a:endParaRPr lang="en-US" sz="2800" kern="1200" dirty="0"/>
        </a:p>
      </dsp:txBody>
      <dsp:txXfrm rot="-10800000">
        <a:off x="9093411" y="1427269"/>
        <a:ext cx="2920974" cy="1303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C26A5-893D-4F4D-AED0-4131F55982ED}">
      <dsp:nvSpPr>
        <dsp:cNvPr id="0" name=""/>
        <dsp:cNvSpPr/>
      </dsp:nvSpPr>
      <dsp:spPr>
        <a:xfrm>
          <a:off x="-3916659" y="-605595"/>
          <a:ext cx="4700698" cy="4700698"/>
        </a:xfrm>
        <a:prstGeom prst="blockArc">
          <a:avLst>
            <a:gd name="adj1" fmla="val 18900000"/>
            <a:gd name="adj2" fmla="val 2700000"/>
            <a:gd name="adj3" fmla="val 460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CCE03F-82B0-48E3-979A-BE4FA1E3E7DA}">
      <dsp:nvSpPr>
        <dsp:cNvPr id="0" name=""/>
        <dsp:cNvSpPr/>
      </dsp:nvSpPr>
      <dsp:spPr>
        <a:xfrm>
          <a:off x="641458" y="498511"/>
          <a:ext cx="9240603" cy="99688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127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cs typeface="Times New Roman" pitchFamily="18" charset="0"/>
            </a:rPr>
            <a:t>Increase Govt. Health Expenditure as % of GDP from existing 1.15% to 2.5% by 2025</a:t>
          </a:r>
          <a:endParaRPr lang="en-IN" sz="2400" kern="1200" dirty="0"/>
        </a:p>
      </dsp:txBody>
      <dsp:txXfrm>
        <a:off x="641458" y="498511"/>
        <a:ext cx="9240603" cy="996882"/>
      </dsp:txXfrm>
    </dsp:sp>
    <dsp:sp modelId="{0FF05DD7-DCAB-4930-B99B-E0238BAB68B5}">
      <dsp:nvSpPr>
        <dsp:cNvPr id="0" name=""/>
        <dsp:cNvSpPr/>
      </dsp:nvSpPr>
      <dsp:spPr>
        <a:xfrm>
          <a:off x="18407" y="373900"/>
          <a:ext cx="1246103" cy="12461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36F7C3-DE74-4492-A8E0-9E91863AC44E}">
      <dsp:nvSpPr>
        <dsp:cNvPr id="0" name=""/>
        <dsp:cNvSpPr/>
      </dsp:nvSpPr>
      <dsp:spPr>
        <a:xfrm>
          <a:off x="641458" y="1994114"/>
          <a:ext cx="9240603" cy="996882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127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cs typeface="Times New Roman" pitchFamily="18" charset="0"/>
            </a:rPr>
            <a:t>Increase State sector health spending to &gt;8% of their budget by 2020</a:t>
          </a:r>
          <a:endParaRPr lang="en-IN" sz="2400" kern="1200" dirty="0"/>
        </a:p>
      </dsp:txBody>
      <dsp:txXfrm>
        <a:off x="641458" y="1994114"/>
        <a:ext cx="9240603" cy="996882"/>
      </dsp:txXfrm>
    </dsp:sp>
    <dsp:sp modelId="{0A80C695-4927-4808-A26D-CB7A3F48341C}">
      <dsp:nvSpPr>
        <dsp:cNvPr id="0" name=""/>
        <dsp:cNvSpPr/>
      </dsp:nvSpPr>
      <dsp:spPr>
        <a:xfrm>
          <a:off x="18407" y="1869503"/>
          <a:ext cx="1246103" cy="12461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F07E8-0867-8B42-9A21-175AD1C34675}">
      <dsp:nvSpPr>
        <dsp:cNvPr id="0" name=""/>
        <dsp:cNvSpPr/>
      </dsp:nvSpPr>
      <dsp:spPr>
        <a:xfrm rot="16200000">
          <a:off x="1331" y="685627"/>
          <a:ext cx="3082353" cy="3082353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Constitution of RKS (</a:t>
          </a:r>
          <a:r>
            <a:rPr lang="en-US" sz="2700" b="1" kern="1200" dirty="0"/>
            <a:t>facility based</a:t>
          </a:r>
          <a:r>
            <a:rPr lang="en-US" sz="2700" kern="1200" dirty="0"/>
            <a:t>)</a:t>
          </a:r>
        </a:p>
      </dsp:txBody>
      <dsp:txXfrm rot="5400000">
        <a:off x="1331" y="1456215"/>
        <a:ext cx="2542941" cy="1541177"/>
      </dsp:txXfrm>
    </dsp:sp>
    <dsp:sp modelId="{B7C4201D-BF5C-4040-8557-C832B538F02F}">
      <dsp:nvSpPr>
        <dsp:cNvPr id="0" name=""/>
        <dsp:cNvSpPr/>
      </dsp:nvSpPr>
      <dsp:spPr>
        <a:xfrm rot="5400000">
          <a:off x="3299186" y="685627"/>
          <a:ext cx="3082353" cy="3082353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VHSNCs / SHGs (</a:t>
          </a:r>
          <a:r>
            <a:rPr lang="en-US" sz="2700" b="1" kern="1200" dirty="0"/>
            <a:t>community based</a:t>
          </a:r>
          <a:r>
            <a:rPr lang="en-US" sz="2700" kern="1200" dirty="0"/>
            <a:t>)</a:t>
          </a:r>
        </a:p>
      </dsp:txBody>
      <dsp:txXfrm rot="-5400000">
        <a:off x="3838598" y="1456215"/>
        <a:ext cx="2542941" cy="1541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0.72484</cdr:x>
      <cdr:y>0.05417</cdr:y>
    </cdr:from>
    <cdr:to>
      <cdr:x>0.96437</cdr:x>
      <cdr:y>0.16528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04186" y="228601"/>
          <a:ext cx="1951112" cy="4688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No. of tests available at SHC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0.64978</cdr:x>
      <cdr:y>0.0426</cdr:y>
    </cdr:from>
    <cdr:to>
      <cdr:x>0.97894</cdr:x>
      <cdr:y>0.12647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580625" y="228357"/>
          <a:ext cx="3840139" cy="449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/>
            <a:t>No. of tests available at PHC</a:t>
          </a:r>
        </a:p>
      </cdr:txBody>
    </cdr:sp>
  </cdr:relSizeAnchor>
  <cdr:relSizeAnchor xmlns:cdr="http://schemas.openxmlformats.org/drawingml/2006/chartDrawing">
    <cdr:from>
      <cdr:x>0.22568</cdr:x>
      <cdr:y>0.05596</cdr:y>
    </cdr:from>
    <cdr:to>
      <cdr:x>0.61351</cdr:x>
      <cdr:y>0.18083</cdr:y>
    </cdr:to>
    <cdr:sp macro="" textlink="">
      <cdr:nvSpPr>
        <cdr:cNvPr id="3" name="Oval 2"/>
        <cdr:cNvSpPr/>
      </cdr:nvSpPr>
      <cdr:spPr>
        <a:xfrm xmlns:a="http://schemas.openxmlformats.org/drawingml/2006/main">
          <a:off x="2632841" y="299954"/>
          <a:ext cx="4524704" cy="669338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2400" b="1" dirty="0"/>
            <a:t>Lakshadweep: 71 tests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0.61726</cdr:x>
      <cdr:y>0.17544</cdr:y>
    </cdr:from>
    <cdr:to>
      <cdr:x>0.84851</cdr:x>
      <cdr:y>0.24141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92716" y="815474"/>
          <a:ext cx="1795545" cy="3066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solidFill>
                <a:schemeClr val="bg1"/>
              </a:solidFill>
            </a:rPr>
            <a:t>Delhi: 200 tests</a:t>
          </a:r>
        </a:p>
      </cdr:txBody>
    </cdr:sp>
  </cdr:relSizeAnchor>
  <cdr:relSizeAnchor xmlns:cdr="http://schemas.openxmlformats.org/drawingml/2006/chartDrawing">
    <cdr:from>
      <cdr:x>0.78302</cdr:x>
      <cdr:y>0.10169</cdr:y>
    </cdr:from>
    <cdr:to>
      <cdr:x>0.89623</cdr:x>
      <cdr:y>0.30508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324600" y="457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0.70755</cdr:x>
      <cdr:y>0.04839</cdr:y>
    </cdr:from>
    <cdr:to>
      <cdr:x>0.97978</cdr:x>
      <cdr:y>0.13313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276930" y="248958"/>
          <a:ext cx="3184601" cy="4359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/>
            <a:t>No. of tests available at DH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489E9-3852-40D0-8398-6D8592D69E1D}" type="datetimeFigureOut">
              <a:rPr lang="en-IN" smtClean="0"/>
              <a:pPr/>
              <a:t>19/09/19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AF190-C1B2-445B-AC4F-419FF64CD36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877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RMNCHA +N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C7B0F-44CC-E945-8E6A-9E9AFB595DA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46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F190-C1B2-445B-AC4F-419FF64CD368}" type="slidenum">
              <a:rPr lang="en-IN" smtClean="0"/>
              <a:pPr/>
              <a:t>27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0387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F190-C1B2-445B-AC4F-419FF64CD368}" type="slidenum">
              <a:rPr lang="en-IN" smtClean="0"/>
              <a:pPr/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0387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F190-C1B2-445B-AC4F-419FF64CD368}" type="slidenum">
              <a:rPr lang="en-IN" smtClean="0"/>
              <a:pPr/>
              <a:t>29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0387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F190-C1B2-445B-AC4F-419FF64CD368}" type="slidenum">
              <a:rPr lang="en-IN" smtClean="0"/>
              <a:pPr/>
              <a:t>30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0387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F190-C1B2-445B-AC4F-419FF64CD368}" type="slidenum">
              <a:rPr lang="en-IN" smtClean="0"/>
              <a:pPr/>
              <a:t>31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0387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F190-C1B2-445B-AC4F-419FF64CD368}" type="slidenum">
              <a:rPr lang="en-IN" smtClean="0"/>
              <a:pPr/>
              <a:t>32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0387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F190-C1B2-445B-AC4F-419FF64CD368}" type="slidenum">
              <a:rPr lang="en-IN" smtClean="0"/>
              <a:pPr/>
              <a:t>33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69254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F190-C1B2-445B-AC4F-419FF64CD368}" type="slidenum">
              <a:rPr lang="en-IN" smtClean="0"/>
              <a:pPr/>
              <a:t>34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07373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F190-C1B2-445B-AC4F-419FF64CD368}" type="slidenum">
              <a:rPr lang="en-IN" smtClean="0"/>
              <a:pPr/>
              <a:t>35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86213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F190-C1B2-445B-AC4F-419FF64CD368}" type="slidenum">
              <a:rPr lang="en-IN" smtClean="0"/>
              <a:pPr/>
              <a:t>36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6739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F190-C1B2-445B-AC4F-419FF64CD368}" type="slidenum">
              <a:rPr lang="en-IN" smtClean="0"/>
              <a:pPr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93817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F190-C1B2-445B-AC4F-419FF64CD368}" type="slidenum">
              <a:rPr lang="en-IN" smtClean="0"/>
              <a:pPr/>
              <a:t>37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64066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F190-C1B2-445B-AC4F-419FF64CD368}" type="slidenum">
              <a:rPr lang="en-IN" smtClean="0"/>
              <a:pPr/>
              <a:t>38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03870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BF1C9-8702-49CC-8691-F877189ED1D2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336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698500"/>
            <a:ext cx="6205537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8F1B8-8DED-4B62-9A33-905213E48AE4}" type="slidenum">
              <a:rPr lang="en-US" altLang="en-US" smtClean="0"/>
              <a:pPr/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00258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F190-C1B2-445B-AC4F-419FF64CD368}" type="slidenum">
              <a:rPr lang="en-IN" smtClean="0"/>
              <a:pPr/>
              <a:t>54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19255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F190-C1B2-445B-AC4F-419FF64CD368}" type="slidenum">
              <a:rPr lang="en-IN" smtClean="0"/>
              <a:pPr/>
              <a:t>55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8222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F190-C1B2-445B-AC4F-419FF64CD368}" type="slidenum">
              <a:rPr lang="en-IN" smtClean="0"/>
              <a:pPr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2015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F190-C1B2-445B-AC4F-419FF64CD368}" type="slidenum">
              <a:rPr lang="en-IN" smtClean="0"/>
              <a:pPr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6703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F190-C1B2-445B-AC4F-419FF64CD368}" type="slidenum">
              <a:rPr lang="en-IN" smtClean="0"/>
              <a:pPr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3956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F190-C1B2-445B-AC4F-419FF64CD368}" type="slidenum">
              <a:rPr lang="en-IN" smtClean="0"/>
              <a:pPr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3098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F190-C1B2-445B-AC4F-419FF64CD368}" type="slidenum">
              <a:rPr lang="en-IN" smtClean="0"/>
              <a:pPr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0387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F190-C1B2-445B-AC4F-419FF64CD368}" type="slidenum">
              <a:rPr lang="en-IN" smtClean="0"/>
              <a:pPr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0387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F190-C1B2-445B-AC4F-419FF64CD368}" type="slidenum">
              <a:rPr lang="en-IN" smtClean="0"/>
              <a:pPr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0387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D6DF-11DD-4F72-950A-2B5F5DB8C922}" type="datetime1">
              <a:rPr lang="en-IN" smtClean="0"/>
              <a:t>19/09/19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4818-71BA-47A1-A25F-DA91E99AEC2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8645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BAC3-3CF8-4837-9234-9F19650C959A}" type="datetime1">
              <a:rPr lang="en-IN" smtClean="0"/>
              <a:t>19/09/19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4818-71BA-47A1-A25F-DA91E99AEC2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1998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F5712-BC41-47CD-9709-C2520C211ED7}" type="datetime1">
              <a:rPr lang="en-IN" smtClean="0"/>
              <a:t>19/09/19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4818-71BA-47A1-A25F-DA91E99AEC2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6906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47637" y="4279901"/>
            <a:ext cx="11434763" cy="138113"/>
            <a:chOff x="284163" y="1759424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759424"/>
              <a:ext cx="2743296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09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2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26268" y="1759424"/>
              <a:ext cx="1600256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09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2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525" y="1759424"/>
              <a:ext cx="4234011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09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2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8412758" y="3194478"/>
            <a:ext cx="6955692" cy="566739"/>
          </a:xfrm>
          <a:noFill/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52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807" y="5344935"/>
            <a:ext cx="11072284" cy="804863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26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1097150">
              <a:defRPr/>
            </a:pPr>
            <a:fld id="{FD497C2C-A461-4394-94D4-463331356424}" type="datetime1">
              <a:rPr lang="en-IN" smtClean="0"/>
              <a:t>19/09/19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1097150"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defTabSz="1097150">
              <a:defRPr/>
            </a:pPr>
            <a:fld id="{91F5B553-6BC5-4333-B155-6C32C027D9D3}" type="slidenum">
              <a:rPr lang="en-US" altLang="en-US" smtClean="0"/>
              <a:pPr defTabSz="1097150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2363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0D49-8C14-475D-802C-008AF73EB94B}" type="datetime1">
              <a:rPr lang="en-IN" smtClean="0"/>
              <a:t>19/09/19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4818-71BA-47A1-A25F-DA91E99AEC2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725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361A-92CD-4513-9122-4676B9FCC041}" type="datetime1">
              <a:rPr lang="en-IN" smtClean="0"/>
              <a:t>19/09/19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4818-71BA-47A1-A25F-DA91E99AEC2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7149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A102-6B77-41FC-8F29-FDB8059D57AC}" type="datetime1">
              <a:rPr lang="en-IN" smtClean="0"/>
              <a:t>19/09/19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4818-71BA-47A1-A25F-DA91E99AEC2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653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F3D-7FEE-43B8-8ACA-3593B2049332}" type="datetime1">
              <a:rPr lang="en-IN" smtClean="0"/>
              <a:t>19/09/19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4818-71BA-47A1-A25F-DA91E99AEC2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7959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B387A-16ED-44AC-B7F8-9B25E47463CD}" type="datetime1">
              <a:rPr lang="en-IN" smtClean="0"/>
              <a:t>19/09/19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4818-71BA-47A1-A25F-DA91E99AEC2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6161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43EF-71B4-4D8F-9C4D-27928E1641FE}" type="datetime1">
              <a:rPr lang="en-IN" smtClean="0"/>
              <a:t>19/09/19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4818-71BA-47A1-A25F-DA91E99AEC2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054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E8EB-EE46-4890-A89D-1B49CCF1C9D4}" type="datetime1">
              <a:rPr lang="en-IN" smtClean="0"/>
              <a:t>19/09/19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4818-71BA-47A1-A25F-DA91E99AEC2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118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88211-355F-4976-8ADB-6ACCBF33903C}" type="datetime1">
              <a:rPr lang="en-IN" smtClean="0"/>
              <a:t>19/09/19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4818-71BA-47A1-A25F-DA91E99AEC2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461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B7119-FE8F-4C5C-8C99-CF8EA0809D66}" type="datetime1">
              <a:rPr lang="en-IN" smtClean="0"/>
              <a:t>19/09/19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E4818-71BA-47A1-A25F-DA91E99AEC2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877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5.png"/><Relationship Id="rId9" Type="http://schemas.microsoft.com/office/2007/relationships/diagramDrawing" Target="../diagrams/drawing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2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chart" Target="../charts/char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8886" y="381000"/>
            <a:ext cx="11090495" cy="1656030"/>
          </a:xfr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anchor="ctr">
            <a:noAutofit/>
          </a:bodyPr>
          <a:lstStyle/>
          <a:p>
            <a:r>
              <a:rPr lang="en-US" sz="5400" b="1" dirty="0">
                <a:latin typeface="+mn-lt"/>
                <a:cs typeface="Aharoni" pitchFamily="2" charset="-79"/>
              </a:rPr>
              <a:t>QUARTERLY REVIEW MEETING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632002"/>
              </p:ext>
            </p:extLst>
          </p:nvPr>
        </p:nvGraphicFramePr>
        <p:xfrm>
          <a:off x="488886" y="2458012"/>
          <a:ext cx="11090496" cy="255948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86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6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8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1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THEMES</a:t>
                      </a:r>
                      <a:endParaRPr lang="en-US" sz="2400" i="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PRESENTER</a:t>
                      </a:r>
                      <a:endParaRPr lang="en-US" sz="2400" i="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4825">
                <a:tc>
                  <a:txBody>
                    <a:bodyPr/>
                    <a:lstStyle/>
                    <a:p>
                      <a:r>
                        <a:rPr lang="en-US" sz="2400" dirty="0" err="1"/>
                        <a:t>Ayushman</a:t>
                      </a:r>
                      <a:r>
                        <a:rPr lang="en-US" sz="2400" dirty="0"/>
                        <a:t> Bharat -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HWCs &amp; </a:t>
                      </a:r>
                    </a:p>
                    <a:p>
                      <a:r>
                        <a:rPr lang="en-US" sz="2400" dirty="0"/>
                        <a:t>Health Systems Strengthening </a:t>
                      </a:r>
                      <a:endParaRPr lang="en-US" sz="2400" dirty="0">
                        <a:solidFill>
                          <a:schemeClr val="tx1"/>
                        </a:solidFill>
                        <a:latin typeface="Aparajita" pitchFamily="34" charset="0"/>
                        <a:cs typeface="Aparajit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JS (Policy)</a:t>
                      </a:r>
                      <a:endParaRPr lang="en-US" sz="2400" dirty="0">
                        <a:latin typeface="Aparajita" pitchFamily="34" charset="0"/>
                        <a:cs typeface="Aparajit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Dr. </a:t>
                      </a:r>
                      <a:r>
                        <a:rPr lang="en-US" sz="2400" dirty="0" err="1"/>
                        <a:t>Manohar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Agnani</a:t>
                      </a:r>
                      <a:endParaRPr lang="en-US" sz="2400" dirty="0">
                        <a:latin typeface="Aparajita" pitchFamily="34" charset="0"/>
                        <a:cs typeface="Aparajita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550">
                <a:tc>
                  <a:txBody>
                    <a:bodyPr/>
                    <a:lstStyle/>
                    <a:p>
                      <a:r>
                        <a:rPr lang="en-US" sz="2400" dirty="0"/>
                        <a:t>National Urban Health Mission </a:t>
                      </a:r>
                      <a:endParaRPr lang="en-US" sz="2400" dirty="0">
                        <a:solidFill>
                          <a:schemeClr val="tx1"/>
                        </a:solidFill>
                        <a:latin typeface="Aparajita" pitchFamily="34" charset="0"/>
                        <a:cs typeface="Aparajit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JS (NUHM)</a:t>
                      </a:r>
                      <a:endParaRPr lang="en-US" sz="2400" dirty="0">
                        <a:latin typeface="Aparajita" pitchFamily="34" charset="0"/>
                        <a:cs typeface="Aparajit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Ms. </a:t>
                      </a:r>
                      <a:r>
                        <a:rPr lang="en-US" sz="2400" dirty="0" err="1"/>
                        <a:t>Preeti</a:t>
                      </a:r>
                      <a:r>
                        <a:rPr lang="en-US" sz="2400" dirty="0"/>
                        <a:t> Pant</a:t>
                      </a:r>
                      <a:endParaRPr lang="en-US" sz="2400" dirty="0">
                        <a:latin typeface="Aparajita" pitchFamily="34" charset="0"/>
                        <a:cs typeface="Aparajita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908">
                <a:tc>
                  <a:txBody>
                    <a:bodyPr/>
                    <a:lstStyle/>
                    <a:p>
                      <a:r>
                        <a:rPr lang="en-US" sz="2400" dirty="0"/>
                        <a:t>NHM Finance</a:t>
                      </a:r>
                      <a:endParaRPr lang="en-US" sz="2400" dirty="0">
                        <a:solidFill>
                          <a:schemeClr val="tx1"/>
                        </a:solidFill>
                        <a:latin typeface="Aparajita" pitchFamily="34" charset="0"/>
                        <a:cs typeface="Aparajit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EA (Finance)</a:t>
                      </a:r>
                      <a:endParaRPr lang="en-US" sz="2400" dirty="0">
                        <a:latin typeface="Aparajita" pitchFamily="34" charset="0"/>
                        <a:cs typeface="Aparajit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Ms. </a:t>
                      </a:r>
                      <a:r>
                        <a:rPr lang="en-US" sz="2400" dirty="0" err="1"/>
                        <a:t>Preeti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Nath</a:t>
                      </a:r>
                      <a:endParaRPr lang="en-US" sz="2400" dirty="0">
                        <a:latin typeface="Aparajita" pitchFamily="34" charset="0"/>
                        <a:cs typeface="Aparajita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20958" y="5452450"/>
            <a:ext cx="3458424" cy="954107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19</a:t>
            </a:r>
            <a:r>
              <a:rPr lang="en-US" sz="2000" b="1" baseline="30000" dirty="0"/>
              <a:t>th</a:t>
            </a:r>
            <a:r>
              <a:rPr lang="en-US" sz="2000" b="1" dirty="0"/>
              <a:t> – 20</a:t>
            </a:r>
            <a:r>
              <a:rPr lang="en-US" sz="2000" b="1" baseline="30000" dirty="0"/>
              <a:t>th</a:t>
            </a:r>
            <a:r>
              <a:rPr lang="en-US" sz="2000" b="1" dirty="0"/>
              <a:t> September 2019</a:t>
            </a:r>
          </a:p>
          <a:p>
            <a:pPr algn="r"/>
            <a:r>
              <a:rPr lang="en-US" b="1" dirty="0"/>
              <a:t>Dr. </a:t>
            </a:r>
            <a:r>
              <a:rPr lang="en-US" b="1" dirty="0" err="1"/>
              <a:t>Ambedkar</a:t>
            </a:r>
            <a:r>
              <a:rPr lang="en-US" b="1" dirty="0"/>
              <a:t> International Centre</a:t>
            </a:r>
          </a:p>
          <a:p>
            <a:pPr algn="r"/>
            <a:r>
              <a:rPr lang="en-US" b="1" dirty="0" err="1"/>
              <a:t>Janpath</a:t>
            </a:r>
            <a:r>
              <a:rPr lang="en-US" b="1" dirty="0"/>
              <a:t>, New Delhi</a:t>
            </a:r>
          </a:p>
        </p:txBody>
      </p:sp>
    </p:spTree>
    <p:extLst>
      <p:ext uri="{BB962C8B-B14F-4D97-AF65-F5344CB8AC3E}">
        <p14:creationId xmlns:p14="http://schemas.microsoft.com/office/powerpoint/2010/main" val="2585327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Image result for mohfw india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000946" cy="113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nhm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07" y="-2"/>
            <a:ext cx="1917294" cy="121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27374"/>
              </p:ext>
            </p:extLst>
          </p:nvPr>
        </p:nvGraphicFramePr>
        <p:xfrm>
          <a:off x="99587" y="1207616"/>
          <a:ext cx="11986790" cy="5574415"/>
        </p:xfrm>
        <a:graphic>
          <a:graphicData uri="http://schemas.openxmlformats.org/drawingml/2006/table">
            <a:tbl>
              <a:tblPr firstRow="1" firstCol="1" bandRow="1"/>
              <a:tblGrid>
                <a:gridCol w="1864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4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2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87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87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87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143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445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914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STATE/UT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facilities (NUHM + RHS 2018)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Approvals Accorded Till date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FUNCTIONAL HWC as on 17.09.19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 of  Total facilities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AB-HWC FUNCTIONAL as on 17.09.19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15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SHC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PHC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UPHC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27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Andhra Pradesh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7680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3616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789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1145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1920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2177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7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Bihar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10048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2856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2512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98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7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Chhattisgarh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5236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1900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594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1309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8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Dadra &amp; Nagar Haveli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7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Delhi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9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Goa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6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Himachal Pradesh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2092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98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1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Jammu &amp; Kashmir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3016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1185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754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98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17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Jharkhand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3907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1797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977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98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17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Kerala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5463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1308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1366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98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17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Lakshadweep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98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98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17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Meghalaya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98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17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Nagaland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17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Odisha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6781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2057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824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1695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1002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A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17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Puducherry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17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Sikkim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17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Tamil Nadu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9132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2866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2283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1930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98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17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Telangana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4991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1705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1248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1183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17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Tripura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1027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98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17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Bengal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10816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3230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2704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</a:t>
                      </a:r>
                    </a:p>
                  </a:txBody>
                  <a:tcPr marL="5679" marR="5679" marT="5679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98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000946" y="1"/>
            <a:ext cx="8546341" cy="1135200"/>
          </a:xfrm>
          <a:prstGeom prst="rect">
            <a:avLst/>
          </a:prstGeom>
          <a:solidFill>
            <a:srgbClr val="FFC000"/>
          </a:solidFill>
        </p:spPr>
        <p:txBody>
          <a:bodyPr anchor="ctr"/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b="1" dirty="0"/>
              <a:t>AB-HWCs-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Functional Status as on 17.09.2019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CC8E4818-71BA-47A1-A25F-DA91E99AEC27}" type="slidenum">
              <a:rPr lang="en-IN" smtClean="0"/>
              <a:pPr/>
              <a:t>10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24831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Image result for mohfw india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000946" cy="113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nhm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07" y="-2"/>
            <a:ext cx="1917294" cy="121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00946" y="1"/>
            <a:ext cx="8546341" cy="1135200"/>
          </a:xfrm>
          <a:prstGeom prst="rect">
            <a:avLst/>
          </a:prstGeom>
          <a:solidFill>
            <a:srgbClr val="FFC000"/>
          </a:solidFill>
        </p:spPr>
        <p:txBody>
          <a:bodyPr anchor="ctr"/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b="1" dirty="0"/>
              <a:t>AB-HWCs- Functional Status as on 17.09.2019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867928"/>
              </p:ext>
            </p:extLst>
          </p:nvPr>
        </p:nvGraphicFramePr>
        <p:xfrm>
          <a:off x="443619" y="1367073"/>
          <a:ext cx="11244404" cy="4581053"/>
        </p:xfrm>
        <a:graphic>
          <a:graphicData uri="http://schemas.openxmlformats.org/drawingml/2006/table">
            <a:tbl>
              <a:tblPr firstRow="1" firstCol="1" bandRow="1"/>
              <a:tblGrid>
                <a:gridCol w="2015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7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9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64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64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64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385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334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0721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STATE/UT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facilities (NUHM + RHS 2018)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Approvals Accorded Till date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FUNCTIONAL HWC as on 17.09.19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 of  Total facilities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AB-HWC FUNCTIONAL as on 17.09.19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805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UPHC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93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Andaman &amp; Nicobar Islands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73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Arunachal Pradesh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89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Chandigarh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89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Daman &amp; Diu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89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Manipur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89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Mizoram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98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89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Uttarakhand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98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4818-71BA-47A1-A25F-DA91E99AEC27}" type="slidenum">
              <a:rPr lang="en-IN" smtClean="0"/>
              <a:pPr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2146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Image result for mohfw india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000946" cy="113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nhm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07" y="-2"/>
            <a:ext cx="1917294" cy="121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00946" y="1"/>
            <a:ext cx="8546341" cy="1135200"/>
          </a:xfrm>
          <a:prstGeom prst="rect">
            <a:avLst/>
          </a:prstGeom>
          <a:solidFill>
            <a:srgbClr val="FFC000"/>
          </a:solidFill>
        </p:spPr>
        <p:txBody>
          <a:bodyPr anchor="ctr"/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b="1" dirty="0"/>
              <a:t>AB-HWCs- Functional Status as on 17.09.2019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712849"/>
              </p:ext>
            </p:extLst>
          </p:nvPr>
        </p:nvGraphicFramePr>
        <p:xfrm>
          <a:off x="506994" y="1388134"/>
          <a:ext cx="11253459" cy="4867809"/>
        </p:xfrm>
        <a:graphic>
          <a:graphicData uri="http://schemas.openxmlformats.org/drawingml/2006/table">
            <a:tbl>
              <a:tblPr firstRow="1" firstCol="1" bandRow="1"/>
              <a:tblGrid>
                <a:gridCol w="2017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9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1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7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7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7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398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350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9388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STATE/UT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facilities (NUHM + RHS 2018)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Approvals Accorded Till date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FUNCTIONAL HWC as on 17.09.19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 of  Total facilities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AB-HWC FUNCTIONAL as on 17.09.19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51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UPHC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4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Assam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4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Gujarat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A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4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Haryana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4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Karnataka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98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4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Madhya Pradesh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98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54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Maharashtra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54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Punjab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54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Rajasthan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98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54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Uttar Pradesh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98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4818-71BA-47A1-A25F-DA91E99AEC27}" type="slidenum">
              <a:rPr lang="en-IN" smtClean="0"/>
              <a:pPr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6193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Image result for mohfw india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000946" cy="113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nhm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07" y="-2"/>
            <a:ext cx="1917294" cy="121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8238352" y="927160"/>
            <a:ext cx="2423160" cy="1036320"/>
          </a:xfrm>
          <a:prstGeom prst="cloudCallout">
            <a:avLst>
              <a:gd name="adj1" fmla="val -45990"/>
              <a:gd name="adj2" fmla="val 8590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Field findings suggest </a:t>
            </a:r>
          </a:p>
        </p:txBody>
      </p:sp>
      <p:sp>
        <p:nvSpPr>
          <p:cNvPr id="6" name="Rectangle 5"/>
          <p:cNvSpPr/>
          <p:nvPr/>
        </p:nvSpPr>
        <p:spPr>
          <a:xfrm>
            <a:off x="266700" y="2352033"/>
            <a:ext cx="115671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We need to move away from Adhocism to</a:t>
            </a:r>
          </a:p>
          <a:p>
            <a:pPr algn="ctr"/>
            <a:r>
              <a:rPr lang="en-US" sz="3200" b="1" dirty="0"/>
              <a:t> Comprehensive thinking &amp; planning…</a:t>
            </a:r>
          </a:p>
        </p:txBody>
      </p:sp>
      <p:sp>
        <p:nvSpPr>
          <p:cNvPr id="10" name="Striped Right Arrow 9"/>
          <p:cNvSpPr/>
          <p:nvPr/>
        </p:nvSpPr>
        <p:spPr>
          <a:xfrm>
            <a:off x="381000" y="3429251"/>
            <a:ext cx="11338560" cy="1813560"/>
          </a:xfrm>
          <a:prstGeom prst="strip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Request to have a Vision Document on it…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4818-71BA-47A1-A25F-DA91E99AEC27}" type="slidenum">
              <a:rPr lang="en-IN" smtClean="0"/>
              <a:pPr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4831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1728"/>
            <a:ext cx="12192000" cy="939994"/>
          </a:xfrm>
          <a:prstGeom prst="rect">
            <a:avLst/>
          </a:prstGeom>
          <a:solidFill>
            <a:srgbClr val="FFC000"/>
          </a:solidFill>
          <a:ln w="28575">
            <a:noFill/>
          </a:ln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  <a:noAutofit/>
          </a:bodyPr>
          <a:lstStyle/>
          <a:p>
            <a:pPr algn="ctr" defTabSz="10971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AB-HWCs- Vision Document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6526" y="1428253"/>
            <a:ext cx="11568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defTabSz="1097150">
              <a:buFont typeface="Arial" panose="020B0604020202020204" pitchFamily="34" charset="0"/>
              <a:buChar char="•"/>
            </a:pPr>
            <a:endParaRPr lang="en-IN" sz="2400" dirty="0"/>
          </a:p>
        </p:txBody>
      </p:sp>
      <p:pic>
        <p:nvPicPr>
          <p:cNvPr id="7" name="Picture 8" descr="Image result for mohfw indi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99"/>
            <a:ext cx="1740877" cy="96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nhm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253" y="-34699"/>
            <a:ext cx="1832747" cy="11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55D3B4C-9084-8247-A03F-FA3B12E4785C}"/>
              </a:ext>
            </a:extLst>
          </p:cNvPr>
          <p:cNvSpPr txBox="1">
            <a:spLocks/>
          </p:cNvSpPr>
          <p:nvPr/>
        </p:nvSpPr>
        <p:spPr>
          <a:xfrm>
            <a:off x="606581" y="1325879"/>
            <a:ext cx="11238645" cy="44411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Financial planning – NHP 2017 (2/3rd allocation to Primary Care) </a:t>
            </a:r>
          </a:p>
          <a:p>
            <a:pPr>
              <a:lnSpc>
                <a:spcPct val="100000"/>
              </a:lnSpc>
            </a:pPr>
            <a:r>
              <a:rPr lang="en-US" dirty="0"/>
              <a:t>Infrastructure strengthening </a:t>
            </a:r>
          </a:p>
          <a:p>
            <a:pPr>
              <a:lnSpc>
                <a:spcPct val="100000"/>
              </a:lnSpc>
            </a:pPr>
            <a:r>
              <a:rPr lang="en-US" dirty="0"/>
              <a:t>Strengthening of Drug Distribution and Management Systems and Expansion of essential Diagnostic services </a:t>
            </a:r>
          </a:p>
          <a:p>
            <a:pPr>
              <a:lnSpc>
                <a:spcPct val="100000"/>
              </a:lnSpc>
            </a:pPr>
            <a:r>
              <a:rPr lang="en-US" dirty="0"/>
              <a:t>Expanded package of services </a:t>
            </a:r>
          </a:p>
          <a:p>
            <a:pPr>
              <a:lnSpc>
                <a:spcPct val="100000"/>
              </a:lnSpc>
            </a:pPr>
            <a:r>
              <a:rPr lang="en-US" dirty="0"/>
              <a:t>Capacity building of the existing staff</a:t>
            </a:r>
          </a:p>
          <a:p>
            <a:pPr>
              <a:lnSpc>
                <a:spcPct val="100000"/>
              </a:lnSpc>
            </a:pPr>
            <a:r>
              <a:rPr lang="en-US" dirty="0"/>
              <a:t>Bidirectional referral and return</a:t>
            </a:r>
          </a:p>
          <a:p>
            <a:pPr>
              <a:lnSpc>
                <a:spcPct val="100000"/>
              </a:lnSpc>
            </a:pPr>
            <a:r>
              <a:rPr lang="en-US" dirty="0"/>
              <a:t>CHOs retention and motivation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4818-71BA-47A1-A25F-DA91E99AEC27}" type="slidenum">
              <a:rPr lang="en-IN" smtClean="0"/>
              <a:pPr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3755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0DB1A-44B7-45EE-A915-1CE7FE0E69C5}" type="slidenum">
              <a:rPr lang="en-US" altLang="en-US" b="1" smtClean="0"/>
              <a:pPr>
                <a:defRPr/>
              </a:pPr>
              <a:t>15</a:t>
            </a:fld>
            <a:endParaRPr lang="en-US" altLang="en-US" b="1" dirty="0"/>
          </a:p>
        </p:txBody>
      </p:sp>
      <p:pic>
        <p:nvPicPr>
          <p:cNvPr id="5" name="Picture 8" descr="Image result for mohfw india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899930" cy="84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nhm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343" y="0"/>
            <a:ext cx="1591657" cy="98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020633458"/>
              </p:ext>
            </p:extLst>
          </p:nvPr>
        </p:nvGraphicFramePr>
        <p:xfrm>
          <a:off x="1325828" y="986828"/>
          <a:ext cx="9900469" cy="3489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1899929" y="1"/>
            <a:ext cx="8792213" cy="841971"/>
          </a:xfrm>
          <a:prstGeom prst="rect">
            <a:avLst/>
          </a:prstGeom>
          <a:solidFill>
            <a:srgbClr val="FFC000"/>
          </a:solidFill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National Health Policy 2017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6183516" y="4209856"/>
            <a:ext cx="497941" cy="769549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14" name="Group 13"/>
          <p:cNvGrpSpPr/>
          <p:nvPr/>
        </p:nvGrpSpPr>
        <p:grpSpPr>
          <a:xfrm>
            <a:off x="2969536" y="5060887"/>
            <a:ext cx="7178133" cy="943814"/>
            <a:chOff x="522615" y="3404332"/>
            <a:chExt cx="7316623" cy="943814"/>
          </a:xfrm>
        </p:grpSpPr>
        <p:sp>
          <p:nvSpPr>
            <p:cNvPr id="15" name="Rounded Rectangle 14"/>
            <p:cNvSpPr/>
            <p:nvPr/>
          </p:nvSpPr>
          <p:spPr>
            <a:xfrm>
              <a:off x="522615" y="3404332"/>
              <a:ext cx="7316623" cy="943814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568688" y="3450405"/>
              <a:ext cx="7224477" cy="8516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6821" tIns="0" rIns="276821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>
                  <a:cs typeface="Times New Roman" pitchFamily="18" charset="0"/>
                </a:rPr>
                <a:t>Increase in </a:t>
              </a:r>
              <a:r>
                <a:rPr lang="en-US" sz="2400" b="1" kern="1200" dirty="0"/>
                <a:t>State Health Budget by 10% every year</a:t>
              </a:r>
              <a:endParaRPr lang="en-IN" sz="2400" kern="1200" dirty="0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661526"/>
              </p:ext>
            </p:extLst>
          </p:nvPr>
        </p:nvGraphicFramePr>
        <p:xfrm>
          <a:off x="126748" y="1"/>
          <a:ext cx="12065251" cy="6880447"/>
        </p:xfrm>
        <a:graphic>
          <a:graphicData uri="http://schemas.openxmlformats.org/drawingml/2006/table">
            <a:tbl>
              <a:tblPr/>
              <a:tblGrid>
                <a:gridCol w="1390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3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97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33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73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08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26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80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15341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Year-wise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 health expenditure to achieve 2.5% of GDP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(Rs. in Lakh Crore)</a:t>
                      </a:r>
                    </a:p>
                  </a:txBody>
                  <a:tcPr marL="61722" marR="6172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1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Year</a:t>
                      </a: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Expenditure on Health as a %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 of GDP 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GDP ( assuming growth@7.5% at current prices over baseline of  2017-18) </a:t>
                      </a: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GDP with Rate of Inflation @4%only</a:t>
                      </a: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Expenditure on Health</a:t>
                      </a: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35% of Expend. for Centre</a:t>
                      </a: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65% of Expend. for State</a:t>
                      </a: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1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5=4*2</a:t>
                      </a: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8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2018-19*</a:t>
                      </a: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1.40%</a:t>
                      </a: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178.75</a:t>
                      </a: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185.90</a:t>
                      </a: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2.60</a:t>
                      </a: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0.91</a:t>
                      </a:r>
                    </a:p>
                  </a:txBody>
                  <a:tcPr marL="11430" marR="11430" marT="114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1.69</a:t>
                      </a:r>
                    </a:p>
                  </a:txBody>
                  <a:tcPr marL="11430" marR="11430" marT="114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8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2019-20*</a:t>
                      </a: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1.40%</a:t>
                      </a: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199.83</a:t>
                      </a: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207.84</a:t>
                      </a: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2.91</a:t>
                      </a: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1.02</a:t>
                      </a:r>
                    </a:p>
                  </a:txBody>
                  <a:tcPr marL="11430" marR="11430" marT="114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1.89</a:t>
                      </a:r>
                    </a:p>
                  </a:txBody>
                  <a:tcPr marL="11430" marR="11430" marT="114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8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2020-21</a:t>
                      </a: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1.58%</a:t>
                      </a: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223.42</a:t>
                      </a: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232.36</a:t>
                      </a: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3.67</a:t>
                      </a: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1.28</a:t>
                      </a:r>
                    </a:p>
                  </a:txBody>
                  <a:tcPr marL="11430" marR="11430" marT="114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2.39</a:t>
                      </a:r>
                    </a:p>
                  </a:txBody>
                  <a:tcPr marL="11430" marR="11430" marT="114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8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2021-22</a:t>
                      </a: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1.76%</a:t>
                      </a: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249.79</a:t>
                      </a: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259.78</a:t>
                      </a: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4.57</a:t>
                      </a: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1.60</a:t>
                      </a:r>
                    </a:p>
                  </a:txBody>
                  <a:tcPr marL="11430" marR="11430" marT="114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2.97</a:t>
                      </a:r>
                    </a:p>
                  </a:txBody>
                  <a:tcPr marL="11430" marR="11430" marT="114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8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2022-23</a:t>
                      </a: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1.98%</a:t>
                      </a: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279.26</a:t>
                      </a: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290.43</a:t>
                      </a: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5.75</a:t>
                      </a: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2.01</a:t>
                      </a:r>
                    </a:p>
                  </a:txBody>
                  <a:tcPr marL="11430" marR="11430" marT="114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3.74</a:t>
                      </a:r>
                    </a:p>
                  </a:txBody>
                  <a:tcPr marL="11430" marR="11430" marT="114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28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2023-24</a:t>
                      </a: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2.22%</a:t>
                      </a: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312.22</a:t>
                      </a: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324.70</a:t>
                      </a: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7.21</a:t>
                      </a: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2.52</a:t>
                      </a:r>
                    </a:p>
                  </a:txBody>
                  <a:tcPr marL="11430" marR="11430" marT="114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4.68</a:t>
                      </a:r>
                    </a:p>
                  </a:txBody>
                  <a:tcPr marL="11430" marR="11430" marT="114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28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2024-25</a:t>
                      </a: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2.50%</a:t>
                      </a: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349.06</a:t>
                      </a: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363.02</a:t>
                      </a: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9.07</a:t>
                      </a: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3.17</a:t>
                      </a:r>
                    </a:p>
                  </a:txBody>
                  <a:tcPr marL="11430" marR="11430" marT="114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5.90</a:t>
                      </a:r>
                    </a:p>
                  </a:txBody>
                  <a:tcPr marL="11430" marR="11430" marT="114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61713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* Assuming that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 Govt.  health expenditure is 1.4% of GDP, as in 2017-18, as per Economic Survey, 2017-18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80556" y="6492875"/>
            <a:ext cx="2743200" cy="365125"/>
          </a:xfrm>
        </p:spPr>
        <p:txBody>
          <a:bodyPr/>
          <a:lstStyle/>
          <a:p>
            <a:pPr>
              <a:defRPr/>
            </a:pPr>
            <a:fld id="{AFB0DB1A-44B7-45EE-A915-1CE7FE0E69C5}" type="slidenum">
              <a:rPr lang="en-US" altLang="en-US" b="1" smtClean="0"/>
              <a:pPr>
                <a:defRPr/>
              </a:pPr>
              <a:t>16</a:t>
            </a:fld>
            <a:endParaRPr lang="en-US" altLang="en-US" b="1" dirty="0"/>
          </a:p>
        </p:txBody>
      </p:sp>
      <p:pic>
        <p:nvPicPr>
          <p:cNvPr id="5" name="Picture 8" descr="Image result for mohfw indi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952706" cy="112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nhm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033" y="0"/>
            <a:ext cx="1818967" cy="112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619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0DB1A-44B7-45EE-A915-1CE7FE0E69C5}" type="slidenum">
              <a:rPr lang="en-US" altLang="en-US" b="1" smtClean="0"/>
              <a:pPr>
                <a:defRPr/>
              </a:pPr>
              <a:t>17</a:t>
            </a:fld>
            <a:endParaRPr lang="en-US" altLang="en-US" b="1" dirty="0"/>
          </a:p>
        </p:txBody>
      </p:sp>
      <p:pic>
        <p:nvPicPr>
          <p:cNvPr id="5" name="Picture 8" descr="Image result for mohfw india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"/>
            <a:ext cx="1706881" cy="117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nhm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982" y="1"/>
            <a:ext cx="1527018" cy="117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1476626"/>
              </p:ext>
            </p:extLst>
          </p:nvPr>
        </p:nvGraphicFramePr>
        <p:xfrm>
          <a:off x="688063" y="1518723"/>
          <a:ext cx="10853450" cy="5064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5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4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3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0877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Category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No. of State/UTs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States/UTs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262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State increased by 10% and above over last yr.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2000" dirty="0"/>
                        <a:t>Andhra Pradesh</a:t>
                      </a:r>
                      <a:r>
                        <a:rPr lang="en-IN" sz="2000" baseline="0" dirty="0"/>
                        <a:t> (35%), Delhi (18%), Nagaland (77%),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aseline="0" dirty="0"/>
                        <a:t>Tamil Nadu (11%), Haryana (12%), Uttarakhand (24%) and Gujarat (11%)</a:t>
                      </a:r>
                      <a:endParaRPr lang="en-IN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3379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SHB </a:t>
                      </a:r>
                      <a:r>
                        <a:rPr lang="en-IN" sz="2000" baseline="0" dirty="0"/>
                        <a:t>not reported for the FY 2019-20 over last yr. </a:t>
                      </a:r>
                      <a:endParaRPr lang="en-IN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/>
                        <a:t>Bihar, Chhattisgarh, Jammu and Kashmir, Jharkhand, </a:t>
                      </a:r>
                      <a:r>
                        <a:rPr lang="en-IN" sz="2000" baseline="0" dirty="0"/>
                        <a:t>Meghalaya, Puducherry, Telangana, </a:t>
                      </a:r>
                      <a:r>
                        <a:rPr lang="en-IN" sz="2000" dirty="0"/>
                        <a:t>Arunachal Pradesh, Madhya Pradesh, Manipur,</a:t>
                      </a:r>
                      <a:r>
                        <a:rPr lang="en-IN" sz="2000" baseline="0" dirty="0"/>
                        <a:t> Punjab, Rajasthan and Uttar Pradesh</a:t>
                      </a:r>
                      <a:endParaRPr lang="en-IN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14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/>
                        <a:t>State increased less than 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aseline="0" dirty="0"/>
                        <a:t>Himachal Pradesh (8%), Kerala (0%), Odisha (3%),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aseline="0" dirty="0"/>
                        <a:t>West Bengal (9%), </a:t>
                      </a:r>
                      <a:r>
                        <a:rPr lang="en-IN" sz="2000" dirty="0"/>
                        <a:t>Assam (2%)</a:t>
                      </a:r>
                      <a:r>
                        <a:rPr lang="en-IN" sz="2000" baseline="0" dirty="0"/>
                        <a:t>, Maharashtra (8%) and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aseline="0" dirty="0"/>
                        <a:t>Karnataka (0%)</a:t>
                      </a:r>
                      <a:endParaRPr lang="en-IN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16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/>
                        <a:t>State Health Budget</a:t>
                      </a:r>
                      <a:r>
                        <a:rPr lang="en-IN" sz="2000" baseline="0" dirty="0"/>
                        <a:t> decreased from last year</a:t>
                      </a:r>
                      <a:endParaRPr lang="en-IN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2000" baseline="0" dirty="0"/>
                        <a:t>Goa (-22%) and Sikkim (-10%),  Tripura (-9%) and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aseline="0" dirty="0"/>
                        <a:t>Mizoram (-14%)</a:t>
                      </a:r>
                      <a:endParaRPr lang="en-IN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06880" y="0"/>
            <a:ext cx="8958102" cy="1173480"/>
          </a:xfrm>
          <a:prstGeom prst="rect">
            <a:avLst/>
          </a:prstGeom>
          <a:solidFill>
            <a:srgbClr val="FFC000"/>
          </a:solidFill>
          <a:ln w="28575">
            <a:noFill/>
          </a:ln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  <a:noAutofit/>
          </a:bodyPr>
          <a:lstStyle/>
          <a:p>
            <a:pPr algn="ctr" defTabSz="10971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Health Budget Status for FY 2019-20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1295400"/>
          </a:xfrm>
          <a:prstGeom prst="rect">
            <a:avLst/>
          </a:prstGeom>
          <a:solidFill>
            <a:srgbClr val="FFC000"/>
          </a:solidFill>
          <a:ln w="28575">
            <a:noFill/>
          </a:ln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  <a:noAutofit/>
          </a:bodyPr>
          <a:lstStyle/>
          <a:p>
            <a:pPr algn="ctr" defTabSz="10971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AB-HWCs- </a:t>
            </a:r>
            <a:r>
              <a:rPr lang="en-US" sz="3200" b="1" dirty="0"/>
              <a:t>Financial Resources required for..</a:t>
            </a:r>
            <a:endParaRPr lang="en-IN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526" y="1428253"/>
            <a:ext cx="11568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defTabSz="1097150">
              <a:buFont typeface="Arial" panose="020B0604020202020204" pitchFamily="34" charset="0"/>
              <a:buChar char="•"/>
            </a:pPr>
            <a:endParaRPr lang="en-IN" sz="2400" dirty="0"/>
          </a:p>
        </p:txBody>
      </p:sp>
      <p:pic>
        <p:nvPicPr>
          <p:cNvPr id="7" name="Picture 8" descr="Image result for mohfw indi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14312" cy="131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nhm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9" y="0"/>
            <a:ext cx="2286001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55D3B4C-9084-8247-A03F-FA3B12E4785C}"/>
              </a:ext>
            </a:extLst>
          </p:cNvPr>
          <p:cNvSpPr txBox="1">
            <a:spLocks/>
          </p:cNvSpPr>
          <p:nvPr/>
        </p:nvSpPr>
        <p:spPr>
          <a:xfrm>
            <a:off x="320039" y="1428253"/>
            <a:ext cx="11525188" cy="498778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5B42CF0-EA10-C949-842A-058D65FECDF1}"/>
              </a:ext>
            </a:extLst>
          </p:cNvPr>
          <p:cNvSpPr txBox="1">
            <a:spLocks/>
          </p:cNvSpPr>
          <p:nvPr/>
        </p:nvSpPr>
        <p:spPr>
          <a:xfrm>
            <a:off x="518159" y="1386840"/>
            <a:ext cx="11247121" cy="519684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3200" dirty="0"/>
              <a:t>Infrastructure</a:t>
            </a:r>
          </a:p>
          <a:p>
            <a:pPr algn="just">
              <a:lnSpc>
                <a:spcPct val="150000"/>
              </a:lnSpc>
            </a:pPr>
            <a:r>
              <a:rPr lang="en-US" sz="3200" dirty="0"/>
              <a:t>Human Resource </a:t>
            </a:r>
          </a:p>
          <a:p>
            <a:pPr algn="just">
              <a:lnSpc>
                <a:spcPct val="150000"/>
              </a:lnSpc>
            </a:pPr>
            <a:r>
              <a:rPr lang="en-US" sz="3200" dirty="0"/>
              <a:t>Training and Capacity Building</a:t>
            </a:r>
          </a:p>
          <a:p>
            <a:pPr algn="just">
              <a:lnSpc>
                <a:spcPct val="150000"/>
              </a:lnSpc>
            </a:pPr>
            <a:r>
              <a:rPr lang="en-US" sz="3200" dirty="0"/>
              <a:t>Medicines (0.5% of the GDP)</a:t>
            </a:r>
          </a:p>
          <a:p>
            <a:pPr algn="just">
              <a:lnSpc>
                <a:spcPct val="150000"/>
              </a:lnSpc>
            </a:pPr>
            <a:r>
              <a:rPr lang="en-US" sz="3200" dirty="0"/>
              <a:t>Diagnostics </a:t>
            </a:r>
          </a:p>
          <a:p>
            <a:pPr algn="just">
              <a:lnSpc>
                <a:spcPct val="150000"/>
              </a:lnSpc>
            </a:pPr>
            <a:r>
              <a:rPr lang="en-US" sz="3200" dirty="0"/>
              <a:t>IT – tablets / laptops</a:t>
            </a:r>
          </a:p>
          <a:p>
            <a:pPr algn="just">
              <a:lnSpc>
                <a:spcPct val="150000"/>
              </a:lnSpc>
            </a:pPr>
            <a:r>
              <a:rPr lang="en-US" sz="3200" dirty="0"/>
              <a:t>Telemedicine- Hubs and Spokes</a:t>
            </a:r>
          </a:p>
          <a:p>
            <a:pPr algn="just">
              <a:lnSpc>
                <a:spcPct val="150000"/>
              </a:lnSpc>
            </a:pPr>
            <a:r>
              <a:rPr lang="en-US" sz="3200" dirty="0"/>
              <a:t>Enhanced Untied funds for AB-HWCs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4818-71BA-47A1-A25F-DA91E99AEC27}" type="slidenum">
              <a:rPr lang="en-IN" smtClean="0"/>
              <a:pPr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3504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939994"/>
          </a:xfrm>
          <a:prstGeom prst="rect">
            <a:avLst/>
          </a:prstGeom>
          <a:solidFill>
            <a:srgbClr val="FFC000"/>
          </a:solidFill>
          <a:ln w="28575">
            <a:noFill/>
          </a:ln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  <a:noAutofit/>
          </a:bodyPr>
          <a:lstStyle/>
          <a:p>
            <a:pPr algn="ctr" defTabSz="10971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AB-HWCs- Infrastructure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079" y="1314906"/>
            <a:ext cx="1152184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defTabSz="1097150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rgbClr val="000000"/>
                </a:solidFill>
                <a:cs typeface="Times New Roman" pitchFamily="18" charset="0"/>
              </a:rPr>
              <a:t>As per RHS 2018, a number of facilities (PHCs and SHCs) are </a:t>
            </a:r>
            <a:r>
              <a:rPr lang="en-IN" sz="2800" b="1" dirty="0">
                <a:solidFill>
                  <a:srgbClr val="FF0000"/>
                </a:solidFill>
                <a:cs typeface="Times New Roman" pitchFamily="18" charset="0"/>
              </a:rPr>
              <a:t>without regular electricity and water supply</a:t>
            </a:r>
            <a:r>
              <a:rPr lang="en-IN" sz="2800" dirty="0">
                <a:solidFill>
                  <a:srgbClr val="000000"/>
                </a:solidFill>
                <a:cs typeface="Times New Roman" pitchFamily="18" charset="0"/>
              </a:rPr>
              <a:t>. The number </a:t>
            </a:r>
            <a:r>
              <a:rPr lang="en-IN" sz="2800" dirty="0">
                <a:solidFill>
                  <a:srgbClr val="FF0000"/>
                </a:solidFill>
                <a:cs typeface="Times New Roman" pitchFamily="18" charset="0"/>
              </a:rPr>
              <a:t>exceeds 50% in Bihar, J&amp;K, Jharkhand, Manipur, Meghalaya, Mizoram and Nagaland</a:t>
            </a:r>
            <a:r>
              <a:rPr lang="en-IN" sz="2800" dirty="0">
                <a:solidFill>
                  <a:srgbClr val="000000"/>
                </a:solidFill>
                <a:cs typeface="Times New Roman" pitchFamily="18" charset="0"/>
              </a:rPr>
              <a:t>. </a:t>
            </a:r>
          </a:p>
          <a:p>
            <a:pPr marL="342900" indent="-342900" algn="just" defTabSz="1097150">
              <a:buFont typeface="Arial" panose="020B0604020202020204" pitchFamily="34" charset="0"/>
              <a:buChar char="•"/>
            </a:pPr>
            <a:endParaRPr lang="en-IN" sz="2800" dirty="0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 algn="just" defTabSz="10971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Additional space </a:t>
            </a:r>
            <a:r>
              <a:rPr lang="en-US" sz="2800" dirty="0"/>
              <a:t>for lab services, drug dispensation &amp; drugs storage cabinets, patient waiting area, etc. </a:t>
            </a:r>
          </a:p>
          <a:p>
            <a:pPr marL="342900" indent="-342900" algn="just" defTabSz="10971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 algn="just" defTabSz="1097150">
              <a:buFont typeface="Arial" panose="020B0604020202020204" pitchFamily="34" charset="0"/>
              <a:buChar char="•"/>
            </a:pPr>
            <a:r>
              <a:rPr lang="en-US" sz="2800" dirty="0"/>
              <a:t>Space for YOGA / other wellness activities</a:t>
            </a:r>
          </a:p>
          <a:p>
            <a:pPr marL="342900" indent="-342900" algn="just" defTabSz="10971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 algn="just" defTabSz="1097150">
              <a:buFont typeface="Arial" panose="020B0604020202020204" pitchFamily="34" charset="0"/>
              <a:buChar char="•"/>
            </a:pPr>
            <a:r>
              <a:rPr lang="en-US" sz="2800" dirty="0"/>
              <a:t>Rooms for MPW / CHO etc. </a:t>
            </a:r>
          </a:p>
          <a:p>
            <a:pPr marL="342900" indent="-342900" algn="just" defTabSz="10971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7" name="Picture 8" descr="Image result for mohfw india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40877" cy="96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nhm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871" y="0"/>
            <a:ext cx="1868129" cy="115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4818-71BA-47A1-A25F-DA91E99AEC27}" type="slidenum">
              <a:rPr lang="en-IN" smtClean="0"/>
              <a:pPr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2285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1B77B-5678-4C4A-A71A-F952C6518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7736"/>
            <a:ext cx="12191999" cy="154879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Ayushman Bharat –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Health and Wellness Centres </a:t>
            </a:r>
            <a:br>
              <a:rPr lang="en-US" b="1" dirty="0">
                <a:latin typeface="+mn-lt"/>
              </a:rPr>
            </a:br>
            <a:r>
              <a:rPr lang="en-US" sz="2700" b="1" dirty="0">
                <a:latin typeface="+mn-lt"/>
              </a:rPr>
              <a:t>a Platform to integrate service delivery – provide comprehensive care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73B4581-3C3E-4247-87C3-6FA3E3E40D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2490578"/>
              </p:ext>
            </p:extLst>
          </p:nvPr>
        </p:nvGraphicFramePr>
        <p:xfrm>
          <a:off x="-832339" y="1939159"/>
          <a:ext cx="12751069" cy="4778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triped Right Arrow 2">
            <a:extLst>
              <a:ext uri="{FF2B5EF4-FFF2-40B4-BE49-F238E27FC236}">
                <a16:creationId xmlns:a16="http://schemas.microsoft.com/office/drawing/2014/main" id="{2DD79387-9BB2-734B-A1EE-E4F3C6DC66BC}"/>
              </a:ext>
            </a:extLst>
          </p:cNvPr>
          <p:cNvSpPr/>
          <p:nvPr/>
        </p:nvSpPr>
        <p:spPr>
          <a:xfrm>
            <a:off x="8153400" y="4936644"/>
            <a:ext cx="3254830" cy="947057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8" descr="Image result for mohfw india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736"/>
            <a:ext cx="1630680" cy="154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nhm 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319" y="-97736"/>
            <a:ext cx="1613646" cy="154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4818-71BA-47A1-A25F-DA91E99AEC27}" type="slidenum">
              <a:rPr lang="en-IN" smtClean="0"/>
              <a:pPr/>
              <a:t>2</a:t>
            </a:fld>
            <a:endParaRPr lang="en-IN"/>
          </a:p>
        </p:txBody>
      </p:sp>
      <p:sp>
        <p:nvSpPr>
          <p:cNvPr id="8" name="Oval 7"/>
          <p:cNvSpPr/>
          <p:nvPr/>
        </p:nvSpPr>
        <p:spPr>
          <a:xfrm>
            <a:off x="9202271" y="1923711"/>
            <a:ext cx="1196787" cy="113325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0" name="Oval 9"/>
          <p:cNvSpPr/>
          <p:nvPr/>
        </p:nvSpPr>
        <p:spPr>
          <a:xfrm>
            <a:off x="9332259" y="2026024"/>
            <a:ext cx="945776" cy="93496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229730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62965"/>
          </a:xfrm>
          <a:solidFill>
            <a:srgbClr val="FFC000"/>
          </a:solidFill>
          <a:ln w="28575">
            <a:noFill/>
          </a:ln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+mn-lt"/>
              </a:rPr>
              <a:t>AB-HWCs-SHC- </a:t>
            </a:r>
            <a:r>
              <a:rPr lang="en-US" sz="3200" b="1" dirty="0">
                <a:latin typeface="+mn-lt"/>
              </a:rPr>
              <a:t>Status of CHOs</a:t>
            </a:r>
            <a:endParaRPr lang="en-IN" sz="3200" b="1" dirty="0">
              <a:latin typeface="+mn-lt"/>
            </a:endParaRPr>
          </a:p>
        </p:txBody>
      </p:sp>
      <p:pic>
        <p:nvPicPr>
          <p:cNvPr id="4" name="Picture 8" descr="Image result for mohfw indi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40877" cy="96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nhm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640" y="-2"/>
            <a:ext cx="1737360" cy="96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660046" y="6650313"/>
            <a:ext cx="2200747" cy="157713"/>
          </a:xfrm>
        </p:spPr>
        <p:txBody>
          <a:bodyPr/>
          <a:lstStyle/>
          <a:p>
            <a:fld id="{CC8E4818-71BA-47A1-A25F-DA91E99AEC27}" type="slidenum">
              <a:rPr lang="en-IN" smtClean="0"/>
              <a:pPr/>
              <a:t>20</a:t>
            </a:fld>
            <a:endParaRPr lang="en-IN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648524"/>
              </p:ext>
            </p:extLst>
          </p:nvPr>
        </p:nvGraphicFramePr>
        <p:xfrm>
          <a:off x="280656" y="1023050"/>
          <a:ext cx="11606544" cy="5676816"/>
        </p:xfrm>
        <a:graphic>
          <a:graphicData uri="http://schemas.openxmlformats.org/drawingml/2006/table">
            <a:tbl>
              <a:tblPr firstRow="1" firstCol="1" bandRow="1"/>
              <a:tblGrid>
                <a:gridCol w="837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7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4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29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2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61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249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5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Sr. No.</a:t>
                      </a:r>
                      <a:endParaRPr lang="en-IN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States</a:t>
                      </a:r>
                      <a:endParaRPr lang="en-IN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Number of SHCs approved for 2018-20</a:t>
                      </a:r>
                      <a:endParaRPr lang="en-IN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CHO recruited (as per portal as on 29.08.2019)</a:t>
                      </a:r>
                      <a:endParaRPr lang="en-IN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(a)</a:t>
                      </a:r>
                      <a:endParaRPr lang="en-IN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Estimated Number of CHOs available for July 2019 and Jan 2020* (b)</a:t>
                      </a:r>
                      <a:endParaRPr lang="en-IN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Total CHO available (</a:t>
                      </a:r>
                      <a:r>
                        <a:rPr lang="en-IN" sz="14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a+b</a:t>
                      </a:r>
                      <a:r>
                        <a:rPr lang="en-IN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)</a:t>
                      </a:r>
                      <a:endParaRPr lang="en-IN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DEFICIT CHO based on Total SHCs approvals</a:t>
                      </a:r>
                      <a:endParaRPr lang="en-IN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A &amp; N Islands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58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28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24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52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6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Andhra Pradesh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2250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780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342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1122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1128</a:t>
                      </a:r>
                      <a:endParaRPr lang="en-IN" sz="14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3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Arunachal Pradesh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130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62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73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135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NIL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4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Assam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1233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635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412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1047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186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5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Bihar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726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85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526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611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115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6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Chandigarh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NIL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7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Chhattisgarh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1500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729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1154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1883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NIL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7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8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D &amp; N Haveli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52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24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22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46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6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7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9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Daman &amp; Diu</a:t>
                      </a:r>
                      <a:endParaRPr lang="en-IN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26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20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48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68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NIL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7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10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Delhi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NA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7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11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Goa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9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14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14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NIL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7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12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Gujarat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2303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786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1571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2357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NIL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7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13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Haryana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562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178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344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522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40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7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14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Himachal Pradesh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354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384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384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NIL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7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15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Jammu &amp; Kashmir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574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131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298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429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145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7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16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Jharkhand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1452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245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915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1160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292</a:t>
                      </a:r>
                      <a:endParaRPr lang="en-IN" sz="14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7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17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Karnataka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1705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537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902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1439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266</a:t>
                      </a:r>
                      <a:endParaRPr lang="en-IN" sz="14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7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18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Kerala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728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728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728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7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19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Lakshadweep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7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20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Madhya Pradesh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1015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5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862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867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148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4496" marR="64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36114" y="6651596"/>
            <a:ext cx="907067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Based on estimated admissions reported by States and assuming 80% pass rate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849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62965"/>
          </a:xfrm>
          <a:solidFill>
            <a:srgbClr val="FFC000"/>
          </a:solidFill>
          <a:ln w="28575">
            <a:noFill/>
          </a:ln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+mn-lt"/>
              </a:rPr>
              <a:t>AB-HWCs-SHC- </a:t>
            </a:r>
            <a:r>
              <a:rPr lang="en-US" sz="3200" b="1" dirty="0">
                <a:latin typeface="+mn-lt"/>
              </a:rPr>
              <a:t>Status of CHOs</a:t>
            </a:r>
            <a:endParaRPr lang="en-IN" sz="3200" b="1" dirty="0">
              <a:latin typeface="+mn-lt"/>
            </a:endParaRPr>
          </a:p>
        </p:txBody>
      </p:sp>
      <p:pic>
        <p:nvPicPr>
          <p:cNvPr id="4" name="Picture 8" descr="Image result for mohfw indi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40877" cy="96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nhm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640" y="-2"/>
            <a:ext cx="1737360" cy="96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288855" y="6590670"/>
            <a:ext cx="2553832" cy="184873"/>
          </a:xfrm>
        </p:spPr>
        <p:txBody>
          <a:bodyPr/>
          <a:lstStyle/>
          <a:p>
            <a:fld id="{CC8E4818-71BA-47A1-A25F-DA91E99AEC27}" type="slidenum">
              <a:rPr lang="en-IN" smtClean="0"/>
              <a:pPr/>
              <a:t>21</a:t>
            </a:fld>
            <a:endParaRPr lang="en-IN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320257"/>
              </p:ext>
            </p:extLst>
          </p:nvPr>
        </p:nvGraphicFramePr>
        <p:xfrm>
          <a:off x="390054" y="1096533"/>
          <a:ext cx="11452633" cy="4945287"/>
        </p:xfrm>
        <a:graphic>
          <a:graphicData uri="http://schemas.openxmlformats.org/drawingml/2006/table">
            <a:tbl>
              <a:tblPr firstRow="1" firstCol="1" bandRow="1"/>
              <a:tblGrid>
                <a:gridCol w="826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0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5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3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9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33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033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19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Sr. No.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States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Number of SHCs approved for 2018-20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CHO recruited (as per portal as on 29.08.2019)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(a)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Estimated Number of CHOs available for July 2019 and Jan 2020 (b)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Total CHO available (a+b)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DEFICIT CHO based on Total SHCs approvals</a:t>
                      </a:r>
                      <a:endParaRPr lang="en-IN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21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Maharashtra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6791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1135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6300</a:t>
                      </a: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6175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22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Manipur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220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81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96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177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43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23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Meghalaya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132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42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130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172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NIL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24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Mizoram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120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56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57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63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25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Nagaland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152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49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96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145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7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26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Odisha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1321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123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921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1044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277</a:t>
                      </a:r>
                      <a:endParaRPr lang="en-IN" sz="14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1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27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Puducherry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1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28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Punjab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1640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481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1136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1617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23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1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29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Rajasthan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2909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138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2736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2874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35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1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30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Sikkim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60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53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48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101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NIL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1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31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Tamil Nadu*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985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605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664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1269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NIL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1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32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Telangana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987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336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465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801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186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1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33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Tripura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332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40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251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291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41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1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34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Uttar Pradesh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5050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900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3186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4086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964</a:t>
                      </a:r>
                      <a:endParaRPr lang="en-IN" sz="14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1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35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Uttarakhand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739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140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474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614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125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1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36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West Bengal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1660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145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1368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1513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147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128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Total 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37776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8531</a:t>
                      </a:r>
                      <a:endParaRPr lang="en-IN" sz="140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26,532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33,803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7754" marR="377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17774" y="6452171"/>
            <a:ext cx="907067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Based on estimated admissions reported by States and assuming 80% pass rate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535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964"/>
            <a:ext cx="12192000" cy="962965"/>
          </a:xfrm>
          <a:solidFill>
            <a:srgbClr val="FFC000"/>
          </a:solidFill>
          <a:ln w="28575">
            <a:noFill/>
          </a:ln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+mn-lt"/>
              </a:rPr>
              <a:t>AB-HWC-SHC- </a:t>
            </a:r>
            <a:r>
              <a:rPr lang="en-US" sz="3200" b="1" dirty="0">
                <a:latin typeface="+mn-lt"/>
              </a:rPr>
              <a:t>Community Health Officers: </a:t>
            </a:r>
            <a:br>
              <a:rPr lang="en-US" sz="3200" b="1" dirty="0">
                <a:latin typeface="+mn-lt"/>
              </a:rPr>
            </a:br>
            <a:r>
              <a:rPr lang="en-US" sz="3200" b="1" dirty="0">
                <a:latin typeface="+mn-lt"/>
              </a:rPr>
              <a:t>Retention and Motivation </a:t>
            </a:r>
            <a:endParaRPr lang="en-IN" sz="3200" b="1" dirty="0">
              <a:latin typeface="+mn-lt"/>
            </a:endParaRPr>
          </a:p>
        </p:txBody>
      </p:sp>
      <p:pic>
        <p:nvPicPr>
          <p:cNvPr id="4" name="Picture 8" descr="Image result for mohfw indi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40877" cy="96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nhm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640" y="-2"/>
            <a:ext cx="1737360" cy="96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A70596-17B6-8E4F-9079-1986726FFF73}"/>
              </a:ext>
            </a:extLst>
          </p:cNvPr>
          <p:cNvSpPr txBox="1">
            <a:spLocks/>
          </p:cNvSpPr>
          <p:nvPr/>
        </p:nvSpPr>
        <p:spPr>
          <a:xfrm>
            <a:off x="414860" y="1009025"/>
            <a:ext cx="11362279" cy="3915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/>
              <a:t>Defined career pathways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/>
              <a:t>Streamlined recruitment procedures  – preference postings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/>
              <a:t>Performance linked payments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/>
              <a:t>Training at District level – National Health </a:t>
            </a:r>
            <a:r>
              <a:rPr lang="en-US" sz="2800" dirty="0" err="1"/>
              <a:t>Programmes</a:t>
            </a:r>
            <a:endParaRPr lang="en-US" sz="2800" dirty="0"/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/>
              <a:t>Constant Supportive Monitoring and Mentoring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2800" dirty="0"/>
              <a:t>Timely provision of tablets </a:t>
            </a:r>
            <a:endParaRPr lang="en-US" sz="2800" dirty="0"/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4818-71BA-47A1-A25F-DA91E99AEC27}" type="slidenum">
              <a:rPr lang="en-IN" smtClean="0"/>
              <a:pPr/>
              <a:t>22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341013" y="4924365"/>
            <a:ext cx="11356063" cy="138499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defTabSz="1097150"/>
            <a:r>
              <a:rPr lang="en-IN" sz="2800" b="1" dirty="0">
                <a:solidFill>
                  <a:srgbClr val="FF0000"/>
                </a:solidFill>
                <a:cs typeface="Times New Roman" pitchFamily="18" charset="0"/>
              </a:rPr>
              <a:t>Delay in admission process of CHOs </a:t>
            </a:r>
            <a:r>
              <a:rPr lang="en-IN" sz="2800" dirty="0">
                <a:cs typeface="Times New Roman" pitchFamily="18" charset="0"/>
              </a:rPr>
              <a:t>for July 2019 session-</a:t>
            </a:r>
          </a:p>
          <a:p>
            <a:pPr algn="just" defTabSz="1097150"/>
            <a:r>
              <a:rPr lang="en-IN" sz="2800" dirty="0">
                <a:cs typeface="Times New Roman" pitchFamily="18" charset="0"/>
              </a:rPr>
              <a:t>Rajasthan, Bihar, Uttar Pradesh, Haryana, Telangana, Jammu &amp; Kashmir and Uttarakhand. </a:t>
            </a:r>
          </a:p>
        </p:txBody>
      </p:sp>
    </p:spTree>
    <p:extLst>
      <p:ext uri="{BB962C8B-B14F-4D97-AF65-F5344CB8AC3E}">
        <p14:creationId xmlns:p14="http://schemas.microsoft.com/office/powerpoint/2010/main" val="4238061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62965"/>
          </a:xfrm>
          <a:solidFill>
            <a:srgbClr val="FFC000"/>
          </a:solidFill>
          <a:ln w="28575">
            <a:noFill/>
          </a:ln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+mn-lt"/>
              </a:rPr>
              <a:t>AB-HWCs- </a:t>
            </a:r>
            <a:r>
              <a:rPr lang="en-US" sz="3200" b="1" dirty="0">
                <a:latin typeface="+mn-lt"/>
              </a:rPr>
              <a:t>Basket of Wellness activities </a:t>
            </a:r>
            <a:endParaRPr lang="en-IN" sz="3200" b="1" dirty="0">
              <a:latin typeface="+mn-lt"/>
            </a:endParaRPr>
          </a:p>
        </p:txBody>
      </p:sp>
      <p:pic>
        <p:nvPicPr>
          <p:cNvPr id="4" name="Picture 8" descr="Image result for mohfw indi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40877" cy="96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nhm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640" y="-2"/>
            <a:ext cx="1737360" cy="96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47C64F-76F9-6243-ADFA-7B6C883C9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1158240"/>
            <a:ext cx="11260015" cy="569976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YOGA – the only activity being focused on – can </a:t>
            </a:r>
            <a:r>
              <a:rPr lang="en-US" b="1" dirty="0">
                <a:solidFill>
                  <a:schemeClr val="tx1"/>
                </a:solidFill>
              </a:rPr>
              <a:t>CHOs be trained as Yoga instructors? </a:t>
            </a:r>
          </a:p>
          <a:p>
            <a:r>
              <a:rPr lang="en-US" dirty="0">
                <a:solidFill>
                  <a:schemeClr val="tx1"/>
                </a:solidFill>
              </a:rPr>
              <a:t>Different options: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Open Gyms – in collaboration with the local panchayats</a:t>
            </a:r>
          </a:p>
          <a:p>
            <a:pPr lvl="1"/>
            <a:r>
              <a:rPr lang="en-US" sz="2800" dirty="0" err="1">
                <a:solidFill>
                  <a:schemeClr val="tx1"/>
                </a:solidFill>
              </a:rPr>
              <a:t>Sahi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Bhojan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Behtar</a:t>
            </a:r>
            <a:r>
              <a:rPr lang="en-US" sz="2800" dirty="0">
                <a:solidFill>
                  <a:schemeClr val="tx1"/>
                </a:solidFill>
              </a:rPr>
              <a:t> Jeevan – Eat Right Campaign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Nutrition Counselling – expanded to adolescents, patients suffering with chronic conditions, awareness building (BMI), lifestyle modifications – less salt, less sugar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Food adulteration kits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Medicinal Plants and their use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Health Talks / Discussions / Counselling / Laughter Clubs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Health Calendar / Planning of Events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Cycling / </a:t>
            </a:r>
            <a:r>
              <a:rPr lang="en-US" sz="2800" dirty="0" err="1">
                <a:solidFill>
                  <a:schemeClr val="tx1"/>
                </a:solidFill>
              </a:rPr>
              <a:t>Zumba</a:t>
            </a:r>
            <a:r>
              <a:rPr lang="en-US" sz="2800" dirty="0">
                <a:solidFill>
                  <a:schemeClr val="tx1"/>
                </a:solidFill>
              </a:rPr>
              <a:t>/ </a:t>
            </a:r>
            <a:r>
              <a:rPr lang="en-US" sz="2800" dirty="0" err="1">
                <a:solidFill>
                  <a:schemeClr val="tx1"/>
                </a:solidFill>
              </a:rPr>
              <a:t>Cyclathons</a:t>
            </a:r>
            <a:r>
              <a:rPr lang="en-US" sz="2800" dirty="0">
                <a:solidFill>
                  <a:schemeClr val="tx1"/>
                </a:solidFill>
              </a:rPr>
              <a:t> Activities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4818-71BA-47A1-A25F-DA91E99AEC27}" type="slidenum">
              <a:rPr lang="en-IN" smtClean="0"/>
              <a:pPr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8061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36"/>
            <a:ext cx="12192000" cy="982664"/>
          </a:xfrm>
          <a:solidFill>
            <a:srgbClr val="FFC000"/>
          </a:solidFill>
          <a:ln w="28575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Free Drugs Service Initiative</a:t>
            </a:r>
            <a:endParaRPr lang="en-IN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2529844"/>
            <a:ext cx="11503025" cy="382650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2400" b="1" dirty="0">
                <a:solidFill>
                  <a:srgbClr val="0070C0"/>
                </a:solidFill>
              </a:rPr>
              <a:t>Status: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IN" sz="2400" b="1" dirty="0"/>
              <a:t>32 States/UTs </a:t>
            </a:r>
            <a:r>
              <a:rPr lang="en-IN" sz="2400" dirty="0"/>
              <a:t>have </a:t>
            </a:r>
            <a:r>
              <a:rPr lang="en-IN" sz="2400" b="1" dirty="0">
                <a:solidFill>
                  <a:srgbClr val="0070C0"/>
                </a:solidFill>
              </a:rPr>
              <a:t>centralized procurement</a:t>
            </a:r>
            <a:r>
              <a:rPr lang="en-IN" sz="2400" dirty="0"/>
              <a:t>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IN" dirty="0"/>
              <a:t>Andaman &amp; Nicobar, Chandigarh, Dada &amp; Nagar Haveli &amp; Lakshadweep </a:t>
            </a:r>
            <a:r>
              <a:rPr lang="en-IN" b="1" dirty="0">
                <a:solidFill>
                  <a:srgbClr val="FF0000"/>
                </a:solidFill>
              </a:rPr>
              <a:t>yet to implement.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IN" sz="2400" b="1" dirty="0"/>
              <a:t>29 States/UTs </a:t>
            </a:r>
            <a:r>
              <a:rPr lang="en-IN" sz="2400" dirty="0"/>
              <a:t>have operationalized </a:t>
            </a:r>
            <a:r>
              <a:rPr lang="en-IN" sz="2400" b="1" dirty="0">
                <a:solidFill>
                  <a:srgbClr val="0070C0"/>
                </a:solidFill>
              </a:rPr>
              <a:t>IT enabled logistics &amp; supply chain system/DVDMS</a:t>
            </a:r>
            <a:r>
              <a:rPr lang="en-IN" sz="2400" dirty="0">
                <a:solidFill>
                  <a:srgbClr val="0070C0"/>
                </a:solidFill>
              </a:rPr>
              <a:t>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IN" dirty="0"/>
              <a:t>Mizoram, Nagaland, Sikkim, A&amp;N Island, Chandigarh, Lakshadweep &amp; Puducherry </a:t>
            </a:r>
            <a:r>
              <a:rPr lang="en-IN" b="1" dirty="0">
                <a:solidFill>
                  <a:srgbClr val="FF0000"/>
                </a:solidFill>
              </a:rPr>
              <a:t>yet to implement.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IN" sz="2400" b="1" dirty="0"/>
              <a:t>28 States/UTs </a:t>
            </a:r>
            <a:r>
              <a:rPr lang="en-IN" sz="2400" dirty="0"/>
              <a:t>have </a:t>
            </a:r>
            <a:r>
              <a:rPr lang="en-IN" sz="2400" b="1" dirty="0">
                <a:solidFill>
                  <a:srgbClr val="0070C0"/>
                </a:solidFill>
              </a:rPr>
              <a:t>NABL accredited labs </a:t>
            </a:r>
            <a:r>
              <a:rPr lang="en-IN" sz="2400" dirty="0"/>
              <a:t>to ensure quality of drugs provided.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IN" dirty="0"/>
              <a:t>Uttar Pradesh, Himachal Pradesh, Manipur, Meghalaya, Goa, A&amp;N Islands, Chandigarh &amp; Daman &amp; Diu </a:t>
            </a:r>
            <a:r>
              <a:rPr lang="en-IN" b="1" dirty="0">
                <a:solidFill>
                  <a:srgbClr val="FF0000"/>
                </a:solidFill>
              </a:rPr>
              <a:t>yet to implement. </a:t>
            </a:r>
            <a:br>
              <a:rPr lang="en-IN" sz="2400" dirty="0"/>
            </a:br>
            <a:r>
              <a:rPr lang="en-IN" sz="2400" dirty="0"/>
              <a:t>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IN" sz="2400" dirty="0"/>
          </a:p>
        </p:txBody>
      </p:sp>
      <p:pic>
        <p:nvPicPr>
          <p:cNvPr id="1026" name="Picture 2" descr="Image result for nhm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590" y="-5980"/>
            <a:ext cx="1919410" cy="119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mohfw indi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32" name="Picture 8" descr="Image result for mohfw indi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80"/>
            <a:ext cx="1829197" cy="101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65760" y="1167677"/>
            <a:ext cx="11445240" cy="1200329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971550" lvl="1" indent="-514350" algn="just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Strengthening of Drugs and Vaccine management systems till AB-HWC-SHC level</a:t>
            </a:r>
          </a:p>
          <a:p>
            <a:pPr marL="971550" lvl="1" indent="-514350" algn="just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Field visits suggest that all States/UTs need to expand their Essential Medicine List  (EML).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4818-71BA-47A1-A25F-DA91E99AEC27}" type="slidenum">
              <a:rPr lang="en-IN" smtClean="0"/>
              <a:pPr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1792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36"/>
            <a:ext cx="12192000" cy="982664"/>
          </a:xfrm>
          <a:solidFill>
            <a:srgbClr val="FFC000"/>
          </a:solidFill>
          <a:ln w="28575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Free Drugs Service Initiative</a:t>
            </a:r>
            <a:endParaRPr lang="en-IN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" y="1295400"/>
            <a:ext cx="11744836" cy="543969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IN" sz="105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IN" sz="2400" b="1" dirty="0"/>
              <a:t>31 States/UTs </a:t>
            </a:r>
            <a:r>
              <a:rPr lang="en-IN" sz="2400" dirty="0"/>
              <a:t>have </a:t>
            </a:r>
            <a:r>
              <a:rPr lang="en-IN" sz="2400" b="1" dirty="0">
                <a:solidFill>
                  <a:srgbClr val="0070C0"/>
                </a:solidFill>
              </a:rPr>
              <a:t>facility wise EDL: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IN" dirty="0"/>
              <a:t>Manipur, Sikkim, A&amp;N Island, Chandigarh &amp; Lakshadweep </a:t>
            </a:r>
            <a:r>
              <a:rPr lang="en-IN" b="1" dirty="0">
                <a:solidFill>
                  <a:srgbClr val="FF0000"/>
                </a:solidFill>
              </a:rPr>
              <a:t>do not have facility wise EDL</a:t>
            </a:r>
            <a:r>
              <a:rPr lang="en-IN" dirty="0"/>
              <a:t>.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en-IN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400" b="1" dirty="0"/>
              <a:t>14 States/UTs </a:t>
            </a:r>
            <a:r>
              <a:rPr lang="en-US" sz="2400" dirty="0"/>
              <a:t>have </a:t>
            </a:r>
            <a:r>
              <a:rPr lang="en-US" sz="2400" b="1" dirty="0">
                <a:solidFill>
                  <a:srgbClr val="0070C0"/>
                </a:solidFill>
              </a:rPr>
              <a:t>prescription audit mechanism:</a:t>
            </a:r>
          </a:p>
          <a:p>
            <a:pPr lvl="1" algn="just"/>
            <a:r>
              <a:rPr lang="en-IN" dirty="0"/>
              <a:t>Assam, Bihar, D&amp;N Haveli, Delhi, Himachal Pradesh, Jammu &amp; Kashmir, Lakshadweep, Mizoram, </a:t>
            </a:r>
            <a:r>
              <a:rPr lang="en-IN" dirty="0" err="1"/>
              <a:t>Odisha</a:t>
            </a:r>
            <a:r>
              <a:rPr lang="en-IN" dirty="0"/>
              <a:t>, Rajasthan, </a:t>
            </a:r>
            <a:r>
              <a:rPr lang="en-IN" dirty="0" err="1"/>
              <a:t>Telangana</a:t>
            </a:r>
            <a:r>
              <a:rPr lang="en-IN" dirty="0"/>
              <a:t>, Tripura (under process), Uttarakhand, West Bengal</a:t>
            </a:r>
            <a:endParaRPr lang="en-IN" sz="2400" dirty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en-US" sz="2000" b="1" dirty="0">
              <a:solidFill>
                <a:srgbClr val="0070C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400" b="1" dirty="0"/>
              <a:t>20 States/UTs </a:t>
            </a:r>
            <a:r>
              <a:rPr lang="en-US" sz="2400" dirty="0"/>
              <a:t>have established </a:t>
            </a:r>
            <a:r>
              <a:rPr lang="en-US" sz="2400" b="1" dirty="0">
                <a:solidFill>
                  <a:srgbClr val="0070C0"/>
                </a:solidFill>
              </a:rPr>
              <a:t>call centre based grievance </a:t>
            </a:r>
            <a:r>
              <a:rPr lang="en-US" sz="2400" b="1" dirty="0" err="1">
                <a:solidFill>
                  <a:srgbClr val="0070C0"/>
                </a:solidFill>
              </a:rPr>
              <a:t>redressal</a:t>
            </a:r>
            <a:r>
              <a:rPr lang="en-US" sz="2400" b="1" dirty="0">
                <a:solidFill>
                  <a:srgbClr val="0070C0"/>
                </a:solidFill>
              </a:rPr>
              <a:t> mechanism with dedicated toll-free number:</a:t>
            </a:r>
          </a:p>
          <a:p>
            <a:pPr lvl="1" algn="just"/>
            <a:r>
              <a:rPr lang="en-IN" dirty="0"/>
              <a:t>Andhra Pradesh, Assam, Bihar, Chhattisgarh, D&amp;N Haveli, Daman &amp; Diu, Delhi, Himachal Pradesh, Jharkhand, Karnataka, Kerala, Lakshadweep, Madhya Pradesh, Maharashtra, Punjab, Rajasthan, Tamil Nadu, </a:t>
            </a:r>
            <a:r>
              <a:rPr lang="en-IN" dirty="0" err="1"/>
              <a:t>Telangana</a:t>
            </a:r>
            <a:r>
              <a:rPr lang="en-IN" dirty="0"/>
              <a:t>, Tripura (under process), Uttarakhand</a:t>
            </a:r>
            <a:endParaRPr lang="en-IN" sz="2400" dirty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en-IN" b="1" dirty="0">
              <a:solidFill>
                <a:srgbClr val="0070C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br>
              <a:rPr lang="en-IN" sz="2400" dirty="0"/>
            </a:br>
            <a:r>
              <a:rPr lang="en-IN" sz="2400" dirty="0"/>
              <a:t> 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IN" sz="2400" dirty="0"/>
          </a:p>
        </p:txBody>
      </p:sp>
      <p:pic>
        <p:nvPicPr>
          <p:cNvPr id="1026" name="Picture 2" descr="Image result for nhm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590" y="-5980"/>
            <a:ext cx="1919410" cy="119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mohfw indi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32" name="Picture 8" descr="Image result for mohfw indi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80"/>
            <a:ext cx="1829197" cy="101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4818-71BA-47A1-A25F-DA91E99AEC27}" type="slidenum">
              <a:rPr lang="en-IN" smtClean="0"/>
              <a:pPr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17925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62965"/>
          </a:xfrm>
          <a:solidFill>
            <a:srgbClr val="FFC000"/>
          </a:solidFill>
          <a:ln w="28575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Free Diagnostics Service Initiative</a:t>
            </a:r>
            <a:endParaRPr lang="en-IN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176" y="1143000"/>
            <a:ext cx="11957824" cy="5395721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0070C0"/>
                </a:solidFill>
              </a:rPr>
              <a:t>Enhanced range of free diagnostics: 14 tests at AB-HWC-SC and 63 tests at AB-HWC-PHC.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lvl="0"/>
            <a:r>
              <a:rPr lang="en-US" sz="2400" b="1" dirty="0">
                <a:solidFill>
                  <a:srgbClr val="0070C0"/>
                </a:solidFill>
              </a:rPr>
              <a:t>FDI Pathology</a:t>
            </a:r>
            <a:r>
              <a:rPr lang="en-US" sz="2400" dirty="0">
                <a:solidFill>
                  <a:srgbClr val="0070C0"/>
                </a:solidFill>
              </a:rPr>
              <a:t>- </a:t>
            </a:r>
            <a:r>
              <a:rPr lang="en-US" sz="2400" dirty="0"/>
              <a:t>laboratory services  implemented in </a:t>
            </a:r>
            <a:r>
              <a:rPr lang="en-US" sz="2400" b="1" dirty="0"/>
              <a:t>33 States /UTs</a:t>
            </a:r>
          </a:p>
          <a:p>
            <a:pPr lvl="1"/>
            <a:r>
              <a:rPr lang="en-IN" b="1" dirty="0">
                <a:solidFill>
                  <a:srgbClr val="FF0000"/>
                </a:solidFill>
              </a:rPr>
              <a:t>Yet to be implemented </a:t>
            </a:r>
            <a:r>
              <a:rPr lang="en-IN" dirty="0"/>
              <a:t>in Mizoram, Nagaland, Uttarakhand</a:t>
            </a:r>
            <a:r>
              <a:rPr lang="en-US" dirty="0"/>
              <a:t> </a:t>
            </a:r>
          </a:p>
          <a:p>
            <a:pPr lvl="1"/>
            <a:endParaRPr lang="en-IN" dirty="0"/>
          </a:p>
          <a:p>
            <a:r>
              <a:rPr lang="en-US" sz="2400" b="1" dirty="0">
                <a:solidFill>
                  <a:srgbClr val="0070C0"/>
                </a:solidFill>
              </a:rPr>
              <a:t>FDI- Tele-radiology</a:t>
            </a:r>
            <a:r>
              <a:rPr lang="en-US" sz="2400" dirty="0">
                <a:solidFill>
                  <a:srgbClr val="0070C0"/>
                </a:solidFill>
              </a:rPr>
              <a:t>  </a:t>
            </a:r>
            <a:r>
              <a:rPr lang="en-US" sz="2400" dirty="0"/>
              <a:t>implemented in </a:t>
            </a:r>
            <a:r>
              <a:rPr lang="en-US" sz="2400" b="1" dirty="0"/>
              <a:t>10 States only </a:t>
            </a:r>
          </a:p>
          <a:p>
            <a:pPr lvl="1"/>
            <a:r>
              <a:rPr lang="en-US" dirty="0"/>
              <a:t>Andhra Pradesh, Assam, HP, Meghalaya, Odisha, Rajasthan, Tripura, Uttar Pradesh, Uttarakhand, West Bengal</a:t>
            </a:r>
          </a:p>
          <a:p>
            <a:pPr lvl="1"/>
            <a:endParaRPr lang="en-US" dirty="0"/>
          </a:p>
          <a:p>
            <a:r>
              <a:rPr lang="en-US" sz="2400" b="1" dirty="0">
                <a:solidFill>
                  <a:srgbClr val="0070C0"/>
                </a:solidFill>
              </a:rPr>
              <a:t>FDI CT scan</a:t>
            </a:r>
            <a:r>
              <a:rPr lang="en-US" sz="2400" dirty="0">
                <a:solidFill>
                  <a:srgbClr val="0070C0"/>
                </a:solidFill>
              </a:rPr>
              <a:t>  </a:t>
            </a:r>
            <a:r>
              <a:rPr lang="en-US" sz="2400" dirty="0"/>
              <a:t>implemented in </a:t>
            </a:r>
            <a:r>
              <a:rPr lang="en-US" sz="2400" b="1" dirty="0"/>
              <a:t>23 States/UTs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Yet to be implemented </a:t>
            </a:r>
            <a:r>
              <a:rPr lang="en-US" dirty="0"/>
              <a:t>in  Arunachal Pradesh, Chandigarh, Chhattisgarh, D&amp;NH, Jammu &amp; Kashmir, Maharashtra, Manipur, Meghalaya, Mizoram, Nagaland, Sikkim and Uttarakhand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IN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en-IN" sz="2400" dirty="0"/>
            </a:br>
            <a:r>
              <a:rPr lang="en-IN" sz="2400" dirty="0"/>
              <a:t>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IN" sz="2400" dirty="0"/>
          </a:p>
        </p:txBody>
      </p:sp>
      <p:pic>
        <p:nvPicPr>
          <p:cNvPr id="4" name="Picture 8" descr="Image result for mohfw indi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40877" cy="96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nhm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640" y="-2"/>
            <a:ext cx="1737360" cy="96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4818-71BA-47A1-A25F-DA91E99AEC27}" type="slidenum">
              <a:rPr lang="en-IN" smtClean="0"/>
              <a:pPr/>
              <a:t>26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380613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62965"/>
          </a:xfrm>
          <a:solidFill>
            <a:srgbClr val="FFC000"/>
          </a:solidFill>
          <a:ln w="28575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State Performance on Free Diagnostics at SHC</a:t>
            </a:r>
            <a:endParaRPr lang="en-IN" sz="3200" b="1" dirty="0">
              <a:latin typeface="+mn-lt"/>
            </a:endParaRPr>
          </a:p>
        </p:txBody>
      </p:sp>
      <p:pic>
        <p:nvPicPr>
          <p:cNvPr id="4" name="Picture 8" descr="Image result for mohfw indi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40877" cy="96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nhm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640" y="-2"/>
            <a:ext cx="1737360" cy="96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Chart 8"/>
          <p:cNvGraphicFramePr/>
          <p:nvPr/>
        </p:nvGraphicFramePr>
        <p:xfrm>
          <a:off x="420414" y="1166648"/>
          <a:ext cx="11356427" cy="5439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Oval 9"/>
          <p:cNvSpPr/>
          <p:nvPr/>
        </p:nvSpPr>
        <p:spPr>
          <a:xfrm>
            <a:off x="3118069" y="1573924"/>
            <a:ext cx="4071007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Telangana</a:t>
            </a:r>
            <a:r>
              <a:rPr lang="en-US" sz="2400" b="1" dirty="0"/>
              <a:t>: 54 tests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4818-71BA-47A1-A25F-DA91E99AEC27}" type="slidenum">
              <a:rPr lang="en-IN" smtClean="0"/>
              <a:pPr/>
              <a:t>27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8061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62965"/>
          </a:xfrm>
          <a:solidFill>
            <a:srgbClr val="FFC000"/>
          </a:solidFill>
          <a:ln w="28575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State Performance on Free Diagnostics at PHC</a:t>
            </a:r>
            <a:endParaRPr lang="en-IN" sz="3200" b="1" dirty="0">
              <a:latin typeface="+mn-lt"/>
            </a:endParaRPr>
          </a:p>
        </p:txBody>
      </p:sp>
      <p:pic>
        <p:nvPicPr>
          <p:cNvPr id="4" name="Picture 8" descr="Image result for mohfw indi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40877" cy="96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nhm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640" y="-2"/>
            <a:ext cx="1737360" cy="96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491781681"/>
              </p:ext>
            </p:extLst>
          </p:nvPr>
        </p:nvGraphicFramePr>
        <p:xfrm>
          <a:off x="204953" y="1182414"/>
          <a:ext cx="11666482" cy="5360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83040" y="6582686"/>
            <a:ext cx="2743200" cy="365125"/>
          </a:xfrm>
        </p:spPr>
        <p:txBody>
          <a:bodyPr/>
          <a:lstStyle/>
          <a:p>
            <a:fld id="{CC8E4818-71BA-47A1-A25F-DA91E99AEC27}" type="slidenum">
              <a:rPr lang="en-IN" smtClean="0"/>
              <a:pPr/>
              <a:t>28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380613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62965"/>
          </a:xfrm>
          <a:solidFill>
            <a:srgbClr val="FFC000"/>
          </a:solidFill>
          <a:ln w="28575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State Performance on Free Diagnostics at DH</a:t>
            </a:r>
            <a:endParaRPr lang="en-IN" sz="3200" b="1" dirty="0">
              <a:latin typeface="+mn-lt"/>
            </a:endParaRPr>
          </a:p>
        </p:txBody>
      </p:sp>
      <p:pic>
        <p:nvPicPr>
          <p:cNvPr id="4" name="Picture 8" descr="Image result for mohfw indi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40877" cy="96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nhm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640" y="-2"/>
            <a:ext cx="1737360" cy="96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242750277"/>
              </p:ext>
            </p:extLst>
          </p:nvPr>
        </p:nvGraphicFramePr>
        <p:xfrm>
          <a:off x="252248" y="993228"/>
          <a:ext cx="11698014" cy="5675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Oval 7"/>
          <p:cNvSpPr/>
          <p:nvPr/>
        </p:nvSpPr>
        <p:spPr>
          <a:xfrm>
            <a:off x="3771270" y="1299927"/>
            <a:ext cx="3172737" cy="58069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Delhi: 200 Tests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4818-71BA-47A1-A25F-DA91E99AEC27}" type="slidenum">
              <a:rPr lang="en-IN" smtClean="0"/>
              <a:pPr/>
              <a:t>29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8061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89FF614A-D689-CD49-A270-F438476B9269}"/>
              </a:ext>
            </a:extLst>
          </p:cNvPr>
          <p:cNvSpPr/>
          <p:nvPr/>
        </p:nvSpPr>
        <p:spPr>
          <a:xfrm>
            <a:off x="5889363" y="1379294"/>
            <a:ext cx="2485096" cy="3592567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99B2A4-61B7-414A-8899-EC606C9B446F}"/>
              </a:ext>
            </a:extLst>
          </p:cNvPr>
          <p:cNvGrpSpPr/>
          <p:nvPr/>
        </p:nvGrpSpPr>
        <p:grpSpPr>
          <a:xfrm>
            <a:off x="2712514" y="739755"/>
            <a:ext cx="8214430" cy="4247618"/>
            <a:chOff x="2458434" y="1699174"/>
            <a:chExt cx="5916732" cy="2759055"/>
          </a:xfrm>
        </p:grpSpPr>
        <p:sp>
          <p:nvSpPr>
            <p:cNvPr id="11" name="Isosceles Triangle 4">
              <a:extLst>
                <a:ext uri="{FF2B5EF4-FFF2-40B4-BE49-F238E27FC236}">
                  <a16:creationId xmlns:a16="http://schemas.microsoft.com/office/drawing/2014/main" id="{7A248201-4C7B-6F41-993F-C3A4412D5010}"/>
                </a:ext>
              </a:extLst>
            </p:cNvPr>
            <p:cNvSpPr/>
            <p:nvPr/>
          </p:nvSpPr>
          <p:spPr>
            <a:xfrm>
              <a:off x="4277675" y="1757496"/>
              <a:ext cx="569055" cy="472281"/>
            </a:xfrm>
            <a:prstGeom prst="triangle">
              <a:avLst>
                <a:gd name="adj" fmla="val 49405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1721" tIns="30860" rIns="61721" bIns="30860" anchor="ctr"/>
            <a:lstStyle/>
            <a:p>
              <a:pPr algn="ctr">
                <a:defRPr/>
              </a:pPr>
              <a:endParaRPr lang="en-US" sz="1620">
                <a:solidFill>
                  <a:prstClr val="white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2" name="Trapezoid 11">
              <a:extLst>
                <a:ext uri="{FF2B5EF4-FFF2-40B4-BE49-F238E27FC236}">
                  <a16:creationId xmlns:a16="http://schemas.microsoft.com/office/drawing/2014/main" id="{8B9CCC3D-E989-FD4F-A334-09B5759DDF4D}"/>
                </a:ext>
              </a:extLst>
            </p:cNvPr>
            <p:cNvSpPr/>
            <p:nvPr/>
          </p:nvSpPr>
          <p:spPr>
            <a:xfrm>
              <a:off x="3796771" y="2230438"/>
              <a:ext cx="1543844" cy="641615"/>
            </a:xfrm>
            <a:prstGeom prst="trapezoid">
              <a:avLst>
                <a:gd name="adj" fmla="val 69843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1721" tIns="30860" rIns="61721" bIns="30860" anchor="ctr"/>
            <a:lstStyle/>
            <a:p>
              <a:pPr algn="ctr">
                <a:defRPr/>
              </a:pPr>
              <a:endParaRPr lang="en-US" sz="1620">
                <a:solidFill>
                  <a:prstClr val="white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CFADA254-BD9F-8740-9E39-1848A7A0875E}"/>
                </a:ext>
              </a:extLst>
            </p:cNvPr>
            <p:cNvSpPr/>
            <p:nvPr/>
          </p:nvSpPr>
          <p:spPr>
            <a:xfrm>
              <a:off x="2590645" y="3018896"/>
              <a:ext cx="3944399" cy="1439333"/>
            </a:xfrm>
            <a:prstGeom prst="trapezoid">
              <a:avLst>
                <a:gd name="adj" fmla="val 68292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1721" tIns="30860" rIns="61721" bIns="30860" anchor="ctr"/>
            <a:lstStyle/>
            <a:p>
              <a:pPr algn="ctr">
                <a:defRPr/>
              </a:pPr>
              <a:endParaRPr lang="en-US" sz="1620">
                <a:solidFill>
                  <a:prstClr val="white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4" name="TextBox 7">
              <a:extLst>
                <a:ext uri="{FF2B5EF4-FFF2-40B4-BE49-F238E27FC236}">
                  <a16:creationId xmlns:a16="http://schemas.microsoft.com/office/drawing/2014/main" id="{45F87A38-879F-804D-B80E-2AB93028E7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8434" y="3171167"/>
              <a:ext cx="866525" cy="22040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 lIns="61721" tIns="30860" rIns="61721" bIns="30860">
              <a:spAutoFit/>
            </a:bodyPr>
            <a:lstStyle/>
            <a:p>
              <a:pPr eaLnBrk="1" hangingPunct="1"/>
              <a:r>
                <a:rPr lang="en-US" altLang="en-US" b="1" dirty="0">
                  <a:solidFill>
                    <a:srgbClr val="000000"/>
                  </a:solidFill>
                  <a:latin typeface="Garamond" panose="02020404030301010803" pitchFamily="18" charset="0"/>
                </a:rPr>
                <a:t>PRIMARY</a:t>
              </a:r>
            </a:p>
          </p:txBody>
        </p:sp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AFDF4798-DD37-5F40-849D-DB9654FDC8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7970" y="2373313"/>
              <a:ext cx="1140354" cy="22040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61721" tIns="30860" rIns="61721" bIns="30860">
              <a:spAutoFit/>
            </a:bodyPr>
            <a:lstStyle/>
            <a:p>
              <a:pPr eaLnBrk="1" hangingPunct="1"/>
              <a:r>
                <a:rPr lang="en-US" altLang="en-US" b="1" dirty="0">
                  <a:solidFill>
                    <a:srgbClr val="000000"/>
                  </a:solidFill>
                  <a:latin typeface="Garamond" panose="02020404030301010803" pitchFamily="18" charset="0"/>
                </a:rPr>
                <a:t>SECONDARY</a:t>
              </a:r>
            </a:p>
          </p:txBody>
        </p:sp>
        <p:sp>
          <p:nvSpPr>
            <p:cNvPr id="16" name="TextBox 9">
              <a:extLst>
                <a:ext uri="{FF2B5EF4-FFF2-40B4-BE49-F238E27FC236}">
                  <a16:creationId xmlns:a16="http://schemas.microsoft.com/office/drawing/2014/main" id="{5E8650DA-F67C-8C42-9AA4-2846942084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4959" y="1819011"/>
              <a:ext cx="1000979" cy="22040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 lIns="61721" tIns="30860" rIns="61721" bIns="30860">
              <a:spAutoFit/>
            </a:bodyPr>
            <a:lstStyle/>
            <a:p>
              <a:pPr algn="ctr" eaLnBrk="1" hangingPunct="1"/>
              <a:r>
                <a:rPr lang="en-US" altLang="en-US" b="1" dirty="0">
                  <a:solidFill>
                    <a:srgbClr val="000000"/>
                  </a:solidFill>
                  <a:latin typeface="Garamond" panose="02020404030301010803" pitchFamily="18" charset="0"/>
                </a:rPr>
                <a:t>TERTIARY</a:t>
              </a:r>
            </a:p>
          </p:txBody>
        </p:sp>
        <p:sp>
          <p:nvSpPr>
            <p:cNvPr id="19" name="Right Brace 18">
              <a:extLst>
                <a:ext uri="{FF2B5EF4-FFF2-40B4-BE49-F238E27FC236}">
                  <a16:creationId xmlns:a16="http://schemas.microsoft.com/office/drawing/2014/main" id="{31E5D47C-3109-9548-A94F-705D4467EABC}"/>
                </a:ext>
              </a:extLst>
            </p:cNvPr>
            <p:cNvSpPr/>
            <p:nvPr/>
          </p:nvSpPr>
          <p:spPr>
            <a:xfrm rot="19610238">
              <a:off x="5082646" y="1762125"/>
              <a:ext cx="236803" cy="904875"/>
            </a:xfrm>
            <a:prstGeom prst="rightBrac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20">
                <a:latin typeface="Garamond" panose="02020404030301010803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A3DDA3A-DB57-9E4E-9537-8B862CA8D56E}"/>
                </a:ext>
              </a:extLst>
            </p:cNvPr>
            <p:cNvSpPr txBox="1"/>
            <p:nvPr/>
          </p:nvSpPr>
          <p:spPr>
            <a:xfrm>
              <a:off x="5417029" y="1699174"/>
              <a:ext cx="2105363" cy="7316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80" b="1" dirty="0">
                  <a:latin typeface="Garamond" panose="02020404030301010803" pitchFamily="18" charset="0"/>
                </a:rPr>
                <a:t>CHC / SDH / District Hospitals / Medical Colleges, PMJAY empanelled Pvt. facilities</a:t>
              </a:r>
            </a:p>
          </p:txBody>
        </p:sp>
        <p:sp>
          <p:nvSpPr>
            <p:cNvPr id="23" name="TextBox 19">
              <a:extLst>
                <a:ext uri="{FF2B5EF4-FFF2-40B4-BE49-F238E27FC236}">
                  <a16:creationId xmlns:a16="http://schemas.microsoft.com/office/drawing/2014/main" id="{CCBED85D-446C-BB43-A42B-1831352E10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9905" y="3149550"/>
              <a:ext cx="2295261" cy="599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b="1" i="1" dirty="0">
                  <a:latin typeface="Garamond" panose="02020404030301010803" pitchFamily="18" charset="0"/>
                </a:rPr>
                <a:t>Preventive, Promotive, Curative, Rehabilitative &amp; Palliative Care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4D6814B-E4C9-EA43-BF01-EC5803F49A45}"/>
                </a:ext>
              </a:extLst>
            </p:cNvPr>
            <p:cNvSpPr txBox="1"/>
            <p:nvPr/>
          </p:nvSpPr>
          <p:spPr>
            <a:xfrm>
              <a:off x="3331263" y="3749302"/>
              <a:ext cx="1151109" cy="4603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lIns="61721" tIns="30860" rIns="61721" bIns="30860"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Garamond" panose="02020404030301010803" pitchFamily="18" charset="0"/>
                </a:rPr>
                <a:t>Unmet need: NCDs/other Chronic Diseases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09E874-8D98-744B-967B-11ABD748189D}"/>
                </a:ext>
              </a:extLst>
            </p:cNvPr>
            <p:cNvSpPr txBox="1"/>
            <p:nvPr/>
          </p:nvSpPr>
          <p:spPr>
            <a:xfrm>
              <a:off x="4944476" y="3670600"/>
              <a:ext cx="1169134" cy="580258"/>
            </a:xfrm>
            <a:prstGeom prst="rect">
              <a:avLst/>
            </a:prstGeom>
            <a:noFill/>
          </p:spPr>
          <p:txBody>
            <a:bodyPr wrap="square" lIns="61721" tIns="30860" rIns="61721" bIns="30860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prstClr val="black"/>
                  </a:solidFill>
                  <a:latin typeface="Garamond" panose="02020404030301010803" pitchFamily="18" charset="0"/>
                </a:rPr>
                <a:t>Existing services: RMNCH+A</a:t>
              </a:r>
            </a:p>
          </p:txBody>
        </p:sp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id="{29ECC137-3485-594E-A4FA-0DF11A189F66}"/>
                </a:ext>
              </a:extLst>
            </p:cNvPr>
            <p:cNvSpPr/>
            <p:nvPr/>
          </p:nvSpPr>
          <p:spPr>
            <a:xfrm>
              <a:off x="3684323" y="2869407"/>
              <a:ext cx="1762125" cy="148167"/>
            </a:xfrm>
            <a:prstGeom prst="trapezoid">
              <a:avLst>
                <a:gd name="adj" fmla="val 69843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1721" tIns="30860" rIns="61721" bIns="30860" anchor="ctr"/>
            <a:lstStyle/>
            <a:p>
              <a:pPr algn="ctr">
                <a:defRPr/>
              </a:pPr>
              <a:endParaRPr lang="en-US" sz="1620">
                <a:solidFill>
                  <a:prstClr val="white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22" name="TextBox 17">
              <a:extLst>
                <a:ext uri="{FF2B5EF4-FFF2-40B4-BE49-F238E27FC236}">
                  <a16:creationId xmlns:a16="http://schemas.microsoft.com/office/drawing/2014/main" id="{B0E8BDC2-7C88-BD42-AFBC-F87646CBF2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7846" y="2807664"/>
              <a:ext cx="1701694" cy="239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altLang="en-US" b="1" dirty="0">
                  <a:latin typeface="Garamond" panose="02020404030301010803" pitchFamily="18" charset="0"/>
                </a:rPr>
                <a:t>Referral/Return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B145ED7-782E-344E-B397-B404BDCCB65C}"/>
              </a:ext>
            </a:extLst>
          </p:cNvPr>
          <p:cNvSpPr txBox="1"/>
          <p:nvPr/>
        </p:nvSpPr>
        <p:spPr>
          <a:xfrm>
            <a:off x="1161588" y="2541351"/>
            <a:ext cx="1324522" cy="10895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160" b="1" dirty="0">
                <a:latin typeface="Garamond" panose="02020404030301010803" pitchFamily="18" charset="0"/>
              </a:rPr>
              <a:t>CPHC through HWCs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1931629C-77D2-8F4D-AAC9-505A1E39B4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86" y="5708648"/>
            <a:ext cx="1234440" cy="94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FB4AA981-8272-054A-BB91-93B3820D2D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242" y="5708648"/>
            <a:ext cx="1234440" cy="96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BCE93714-660C-CA46-AD1D-402CFA7DD9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152" y="5680232"/>
            <a:ext cx="1234440" cy="98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C4A468EB-9FBE-7544-8923-CF314D5FBC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30" y="5692405"/>
            <a:ext cx="1234440" cy="96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05B8AD58-5B04-1D48-AB12-368C6FEACE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351" y="5676173"/>
            <a:ext cx="1234440" cy="94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F89AD6EB-F3D7-D340-A11A-1AA61C2014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095" y="5708648"/>
            <a:ext cx="1234440" cy="94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100C593-6727-1B47-894A-09EE05BA01F1}"/>
              </a:ext>
            </a:extLst>
          </p:cNvPr>
          <p:cNvSpPr txBox="1"/>
          <p:nvPr/>
        </p:nvSpPr>
        <p:spPr>
          <a:xfrm>
            <a:off x="0" y="5093862"/>
            <a:ext cx="1219200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AYUSHMAN BHARAT – HEALTH AND WELLNESS CENTRES</a:t>
            </a:r>
          </a:p>
        </p:txBody>
      </p:sp>
      <p:sp>
        <p:nvSpPr>
          <p:cNvPr id="36" name="Right Triangle 35">
            <a:extLst>
              <a:ext uri="{FF2B5EF4-FFF2-40B4-BE49-F238E27FC236}">
                <a16:creationId xmlns:a16="http://schemas.microsoft.com/office/drawing/2014/main" id="{2E9A18D5-FC2D-6B4B-A4EA-B4A8CD8AEEAE}"/>
              </a:ext>
            </a:extLst>
          </p:cNvPr>
          <p:cNvSpPr/>
          <p:nvPr/>
        </p:nvSpPr>
        <p:spPr>
          <a:xfrm>
            <a:off x="5889363" y="1340608"/>
            <a:ext cx="824596" cy="1200743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303924-A787-2A4E-908E-E0188F419191}"/>
              </a:ext>
            </a:extLst>
          </p:cNvPr>
          <p:cNvSpPr txBox="1"/>
          <p:nvPr/>
        </p:nvSpPr>
        <p:spPr>
          <a:xfrm>
            <a:off x="6856110" y="2446297"/>
            <a:ext cx="1960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Gatekeeping</a:t>
            </a:r>
          </a:p>
        </p:txBody>
      </p:sp>
      <p:pic>
        <p:nvPicPr>
          <p:cNvPr id="27" name="Picture 8" descr="Image result for mohfw india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765738" cy="117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Image result for nhm 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095" y="0"/>
            <a:ext cx="2012905" cy="14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9027059" y="6377581"/>
            <a:ext cx="2743200" cy="365125"/>
          </a:xfrm>
        </p:spPr>
        <p:txBody>
          <a:bodyPr/>
          <a:lstStyle/>
          <a:p>
            <a:fld id="{CC8E4818-71BA-47A1-A25F-DA91E99AEC27}" type="slidenum">
              <a:rPr lang="en-IN" smtClean="0"/>
              <a:pPr/>
              <a:t>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7242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62965"/>
          </a:xfrm>
          <a:solidFill>
            <a:srgbClr val="FFC000"/>
          </a:solidFill>
          <a:ln w="28575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Bi-directional Referral and Return Linkages</a:t>
            </a:r>
            <a:endParaRPr lang="en-IN" sz="3200" b="1" dirty="0">
              <a:latin typeface="+mn-lt"/>
            </a:endParaRPr>
          </a:p>
        </p:txBody>
      </p:sp>
      <p:pic>
        <p:nvPicPr>
          <p:cNvPr id="4" name="Picture 8" descr="Image result for mohfw indi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40877" cy="96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nhm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640" y="-2"/>
            <a:ext cx="1737360" cy="96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A70596-17B6-8E4F-9079-1986726FFF73}"/>
              </a:ext>
            </a:extLst>
          </p:cNvPr>
          <p:cNvSpPr txBox="1">
            <a:spLocks/>
          </p:cNvSpPr>
          <p:nvPr/>
        </p:nvSpPr>
        <p:spPr>
          <a:xfrm>
            <a:off x="414860" y="1539240"/>
            <a:ext cx="11362279" cy="477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Facility mapping for secondary and tertiary care– CHC/SDH/DH/MC/PMJAY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Referral to be prioritized </a:t>
            </a:r>
            <a:r>
              <a:rPr lang="en-US" sz="2800" dirty="0">
                <a:solidFill>
                  <a:srgbClr val="0070C0"/>
                </a:solidFill>
              </a:rPr>
              <a:t>(non-financial incentives)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referral slips / cards / point person at the referred facility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Return linkages – information to be provided to the linked </a:t>
            </a:r>
            <a:r>
              <a:rPr lang="en-US" sz="2800" dirty="0"/>
              <a:t>CPHC team for follow up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4818-71BA-47A1-A25F-DA91E99AEC27}" type="slidenum">
              <a:rPr lang="en-IN" smtClean="0"/>
              <a:pPr/>
              <a:t>30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80613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62965"/>
          </a:xfrm>
          <a:solidFill>
            <a:srgbClr val="FFC000"/>
          </a:solidFill>
          <a:ln w="28575">
            <a:noFill/>
          </a:ln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+mn-lt"/>
              </a:rPr>
              <a:t>AB-HWCs-</a:t>
            </a:r>
            <a:r>
              <a:rPr lang="en-IN" sz="3200" b="1" dirty="0"/>
              <a:t> </a:t>
            </a:r>
            <a:r>
              <a:rPr lang="en-US" sz="3200" b="1" dirty="0">
                <a:latin typeface="+mn-lt"/>
              </a:rPr>
              <a:t>IEC</a:t>
            </a:r>
            <a:endParaRPr lang="en-IN" sz="3200" b="1" dirty="0">
              <a:latin typeface="+mn-lt"/>
            </a:endParaRPr>
          </a:p>
        </p:txBody>
      </p:sp>
      <p:pic>
        <p:nvPicPr>
          <p:cNvPr id="4" name="Picture 8" descr="Image result for mohfw indi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40877" cy="96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nhm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640" y="-2"/>
            <a:ext cx="1737360" cy="96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A70596-17B6-8E4F-9079-1986726FFF73}"/>
              </a:ext>
            </a:extLst>
          </p:cNvPr>
          <p:cNvSpPr txBox="1">
            <a:spLocks/>
          </p:cNvSpPr>
          <p:nvPr/>
        </p:nvSpPr>
        <p:spPr>
          <a:xfrm>
            <a:off x="414860" y="1325880"/>
            <a:ext cx="11362279" cy="4983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dirty="0"/>
              <a:t>Uniform IEC display at facilities – local language </a:t>
            </a:r>
          </a:p>
          <a:p>
            <a:pPr marL="514350" indent="-51435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dirty="0"/>
              <a:t>State / District specific media plan / IEC strategy</a:t>
            </a:r>
          </a:p>
          <a:p>
            <a:pPr marL="514350" indent="-51435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dirty="0"/>
              <a:t>Use of Social Media platform for wider dissemination of services</a:t>
            </a:r>
          </a:p>
          <a:p>
            <a:pPr marL="514350" indent="-51435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dirty="0"/>
              <a:t>IEC on prevention, promotion (Eat Right), early diagnosis and improved treatment outcomes (with regular treatment) – need to be emphasized </a:t>
            </a:r>
          </a:p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4818-71BA-47A1-A25F-DA91E99AEC27}" type="slidenum">
              <a:rPr lang="en-IN" smtClean="0"/>
              <a:pPr/>
              <a:t>31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80613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62965"/>
          </a:xfrm>
          <a:solidFill>
            <a:srgbClr val="FFC000"/>
          </a:solidFill>
          <a:ln w="28575">
            <a:noFill/>
          </a:ln>
        </p:spPr>
        <p:txBody>
          <a:bodyPr>
            <a:normAutofit/>
          </a:bodyPr>
          <a:lstStyle/>
          <a:p>
            <a:pPr algn="ctr"/>
            <a:r>
              <a:rPr lang="en-IN" sz="3200" b="1" dirty="0">
                <a:latin typeface="+mn-lt"/>
              </a:rPr>
              <a:t>AB-HWCs- Strengthening the IT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622" y="1629920"/>
            <a:ext cx="10828698" cy="4626026"/>
          </a:xfrm>
        </p:spPr>
        <p:txBody>
          <a:bodyPr>
            <a:noAutofit/>
          </a:bodyPr>
          <a:lstStyle/>
          <a:p>
            <a:pPr algn="just"/>
            <a:r>
              <a:rPr lang="en-US" dirty="0"/>
              <a:t>Daily reporting and Monthly reporting at AB-HWC portal to be ensured</a:t>
            </a:r>
          </a:p>
          <a:p>
            <a:pPr lvl="1" algn="just"/>
            <a:endParaRPr lang="en-IN" sz="2800" dirty="0"/>
          </a:p>
          <a:p>
            <a:pPr algn="just"/>
            <a:r>
              <a:rPr lang="en-US" dirty="0"/>
              <a:t>IT Systems – to be standardized and integrated with </a:t>
            </a:r>
            <a:r>
              <a:rPr lang="en-US" dirty="0" err="1"/>
              <a:t>GoI</a:t>
            </a:r>
            <a:r>
              <a:rPr lang="en-US" dirty="0"/>
              <a:t> applications</a:t>
            </a:r>
          </a:p>
          <a:p>
            <a:pPr algn="just"/>
            <a:endParaRPr lang="en-US" dirty="0"/>
          </a:p>
          <a:p>
            <a:pPr lvl="1" algn="just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In the mean-time, manual records – allowed for Performance Linked Payments till December 2019.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IN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br>
              <a:rPr lang="en-IN" dirty="0"/>
            </a:br>
            <a:r>
              <a:rPr lang="en-IN" dirty="0"/>
              <a:t> 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IN" dirty="0"/>
          </a:p>
        </p:txBody>
      </p:sp>
      <p:pic>
        <p:nvPicPr>
          <p:cNvPr id="4" name="Picture 8" descr="Image result for mohfw indi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40877" cy="96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nhm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640" y="-2"/>
            <a:ext cx="1737360" cy="96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4818-71BA-47A1-A25F-DA91E99AEC27}" type="slidenum">
              <a:rPr lang="en-IN" smtClean="0"/>
              <a:pPr/>
              <a:t>32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80613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62965"/>
          </a:xfrm>
          <a:solidFill>
            <a:srgbClr val="FFC000"/>
          </a:solidFill>
          <a:ln w="28575">
            <a:noFill/>
          </a:ln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+mn-lt"/>
              </a:rPr>
              <a:t>Monthly Reporting Status on AB-HWC Portal</a:t>
            </a:r>
          </a:p>
        </p:txBody>
      </p:sp>
      <p:pic>
        <p:nvPicPr>
          <p:cNvPr id="4" name="Picture 8" descr="Image result for mohfw indi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40877" cy="96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nhm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640" y="-2"/>
            <a:ext cx="1737360" cy="96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07374" y="6492875"/>
            <a:ext cx="2743200" cy="365125"/>
          </a:xfrm>
        </p:spPr>
        <p:txBody>
          <a:bodyPr/>
          <a:lstStyle/>
          <a:p>
            <a:fld id="{CC8E4818-71BA-47A1-A25F-DA91E99AEC27}" type="slidenum">
              <a:rPr lang="en-IN" smtClean="0"/>
              <a:pPr/>
              <a:t>33</a:t>
            </a:fld>
            <a:endParaRPr lang="en-IN" dirty="0"/>
          </a:p>
        </p:txBody>
      </p:sp>
      <p:pic>
        <p:nvPicPr>
          <p:cNvPr id="8" name="tab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396" y="1160396"/>
            <a:ext cx="11824178" cy="537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769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62965"/>
          </a:xfrm>
          <a:solidFill>
            <a:srgbClr val="FFC000"/>
          </a:solidFill>
          <a:ln w="28575">
            <a:noFill/>
          </a:ln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+mn-lt"/>
              </a:rPr>
              <a:t>Monthly Reporting Status on AB-HWC Portal </a:t>
            </a:r>
          </a:p>
        </p:txBody>
      </p:sp>
      <p:pic>
        <p:nvPicPr>
          <p:cNvPr id="4" name="Picture 8" descr="Image result for mohfw indi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40877" cy="96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nhm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640" y="-2"/>
            <a:ext cx="1737360" cy="96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1941" y="6479955"/>
            <a:ext cx="2743200" cy="365125"/>
          </a:xfrm>
        </p:spPr>
        <p:txBody>
          <a:bodyPr/>
          <a:lstStyle/>
          <a:p>
            <a:fld id="{CC8E4818-71BA-47A1-A25F-DA91E99AEC27}" type="slidenum">
              <a:rPr lang="en-IN" smtClean="0"/>
              <a:pPr/>
              <a:t>34</a:t>
            </a:fld>
            <a:endParaRPr lang="en-IN"/>
          </a:p>
        </p:txBody>
      </p:sp>
      <p:pic>
        <p:nvPicPr>
          <p:cNvPr id="7" name="tab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859" y="1082199"/>
            <a:ext cx="11638282" cy="558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303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62965"/>
          </a:xfrm>
          <a:solidFill>
            <a:srgbClr val="FFC000"/>
          </a:solidFill>
          <a:ln w="28575">
            <a:noFill/>
          </a:ln>
        </p:spPr>
        <p:txBody>
          <a:bodyPr>
            <a:normAutofit/>
          </a:bodyPr>
          <a:lstStyle/>
          <a:p>
            <a:pPr algn="ctr"/>
            <a:r>
              <a:rPr lang="en-IN" sz="3200" b="1" dirty="0">
                <a:latin typeface="+mn-lt"/>
              </a:rPr>
              <a:t>Daily Reporting Status on AB-HWC Portal</a:t>
            </a:r>
            <a:br>
              <a:rPr lang="en-IN" sz="3200" b="1" dirty="0">
                <a:latin typeface="+mn-lt"/>
              </a:rPr>
            </a:br>
            <a:r>
              <a:rPr lang="en-IN" sz="2800" b="1" dirty="0">
                <a:latin typeface="+mn-lt"/>
              </a:rPr>
              <a:t>(1</a:t>
            </a:r>
            <a:r>
              <a:rPr lang="en-IN" sz="2800" b="1" baseline="30000" dirty="0">
                <a:latin typeface="+mn-lt"/>
              </a:rPr>
              <a:t>st</a:t>
            </a:r>
            <a:r>
              <a:rPr lang="en-IN" sz="2800" b="1" dirty="0">
                <a:latin typeface="+mn-lt"/>
              </a:rPr>
              <a:t>- 17</a:t>
            </a:r>
            <a:r>
              <a:rPr lang="en-IN" sz="2800" b="1" baseline="30000" dirty="0">
                <a:latin typeface="+mn-lt"/>
              </a:rPr>
              <a:t>th</a:t>
            </a:r>
            <a:r>
              <a:rPr lang="en-IN" sz="2800" b="1" dirty="0">
                <a:latin typeface="+mn-lt"/>
              </a:rPr>
              <a:t> September, 2019)</a:t>
            </a:r>
            <a:endParaRPr lang="en-IN" sz="3200" b="1" dirty="0">
              <a:latin typeface="+mn-lt"/>
            </a:endParaRPr>
          </a:p>
        </p:txBody>
      </p:sp>
      <p:pic>
        <p:nvPicPr>
          <p:cNvPr id="4" name="Picture 8" descr="Image result for mohfw indi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40877" cy="96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nhm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640" y="-2"/>
            <a:ext cx="1737360" cy="96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6797" y="6492875"/>
            <a:ext cx="2743200" cy="365125"/>
          </a:xfrm>
        </p:spPr>
        <p:txBody>
          <a:bodyPr/>
          <a:lstStyle/>
          <a:p>
            <a:fld id="{CC8E4818-71BA-47A1-A25F-DA91E99AEC27}" type="slidenum">
              <a:rPr lang="en-IN" sz="1400" smtClean="0"/>
              <a:pPr/>
              <a:t>35</a:t>
            </a:fld>
            <a:endParaRPr lang="en-IN" sz="1400"/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FBCACA24-2E51-4E0D-9670-56342E5397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873485"/>
              </p:ext>
            </p:extLst>
          </p:nvPr>
        </p:nvGraphicFramePr>
        <p:xfrm>
          <a:off x="121920" y="1113576"/>
          <a:ext cx="11948160" cy="5632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675862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62965"/>
          </a:xfrm>
          <a:solidFill>
            <a:srgbClr val="FFC000"/>
          </a:solidFill>
          <a:ln w="28575">
            <a:noFill/>
          </a:ln>
        </p:spPr>
        <p:txBody>
          <a:bodyPr>
            <a:normAutofit/>
          </a:bodyPr>
          <a:lstStyle/>
          <a:p>
            <a:pPr algn="ctr"/>
            <a:r>
              <a:rPr lang="en-IN" sz="3200" b="1" dirty="0">
                <a:latin typeface="+mn-lt"/>
              </a:rPr>
              <a:t>Daily Reporting Status on AB-HWC Portal</a:t>
            </a:r>
            <a:br>
              <a:rPr lang="en-IN" sz="3200" b="1" dirty="0">
                <a:latin typeface="+mn-lt"/>
              </a:rPr>
            </a:br>
            <a:r>
              <a:rPr lang="en-IN" sz="2800" b="1" dirty="0">
                <a:latin typeface="+mn-lt"/>
              </a:rPr>
              <a:t>(1</a:t>
            </a:r>
            <a:r>
              <a:rPr lang="en-IN" sz="2800" b="1" baseline="30000" dirty="0">
                <a:latin typeface="+mn-lt"/>
              </a:rPr>
              <a:t>st</a:t>
            </a:r>
            <a:r>
              <a:rPr lang="en-IN" sz="2800" b="1" dirty="0">
                <a:latin typeface="+mn-lt"/>
              </a:rPr>
              <a:t>- 17</a:t>
            </a:r>
            <a:r>
              <a:rPr lang="en-IN" sz="2800" b="1" baseline="30000" dirty="0">
                <a:latin typeface="+mn-lt"/>
              </a:rPr>
              <a:t>th</a:t>
            </a:r>
            <a:r>
              <a:rPr lang="en-IN" sz="2800" b="1" dirty="0">
                <a:latin typeface="+mn-lt"/>
              </a:rPr>
              <a:t> September, 2019)</a:t>
            </a:r>
            <a:endParaRPr lang="en-IN" sz="3200" b="1" dirty="0">
              <a:latin typeface="+mn-lt"/>
            </a:endParaRPr>
          </a:p>
        </p:txBody>
      </p:sp>
      <p:pic>
        <p:nvPicPr>
          <p:cNvPr id="4" name="Picture 8" descr="Image result for mohfw indi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40877" cy="96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nhm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640" y="-2"/>
            <a:ext cx="1737360" cy="96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1941" y="6479955"/>
            <a:ext cx="2743200" cy="365125"/>
          </a:xfrm>
        </p:spPr>
        <p:txBody>
          <a:bodyPr/>
          <a:lstStyle/>
          <a:p>
            <a:fld id="{CC8E4818-71BA-47A1-A25F-DA91E99AEC27}" type="slidenum">
              <a:rPr lang="en-IN" smtClean="0"/>
              <a:pPr/>
              <a:t>36</a:t>
            </a:fld>
            <a:endParaRPr lang="en-IN"/>
          </a:p>
        </p:txBody>
      </p:sp>
      <p:pic>
        <p:nvPicPr>
          <p:cNvPr id="8" name="tab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" y="1103144"/>
            <a:ext cx="10960125" cy="566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44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62965"/>
          </a:xfrm>
          <a:solidFill>
            <a:srgbClr val="FFC000"/>
          </a:solidFill>
          <a:ln w="28575">
            <a:noFill/>
          </a:ln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+mn-lt"/>
              </a:rPr>
              <a:t>Daily Reporting Status on AB-HWC Portal</a:t>
            </a:r>
            <a:br>
              <a:rPr lang="en-IN" sz="3200" b="1" dirty="0">
                <a:latin typeface="+mn-lt"/>
              </a:rPr>
            </a:br>
            <a:r>
              <a:rPr lang="en-IN" sz="2800" b="1" dirty="0">
                <a:latin typeface="+mn-lt"/>
              </a:rPr>
              <a:t>(1</a:t>
            </a:r>
            <a:r>
              <a:rPr lang="en-IN" sz="2800" b="1" baseline="30000" dirty="0">
                <a:latin typeface="+mn-lt"/>
              </a:rPr>
              <a:t>st</a:t>
            </a:r>
            <a:r>
              <a:rPr lang="en-IN" sz="2800" b="1" dirty="0">
                <a:latin typeface="+mn-lt"/>
              </a:rPr>
              <a:t>- 17</a:t>
            </a:r>
            <a:r>
              <a:rPr lang="en-IN" sz="2800" b="1" baseline="30000" dirty="0">
                <a:latin typeface="+mn-lt"/>
              </a:rPr>
              <a:t>th</a:t>
            </a:r>
            <a:r>
              <a:rPr lang="en-IN" sz="2800" b="1" dirty="0">
                <a:latin typeface="+mn-lt"/>
              </a:rPr>
              <a:t> September, 2019)</a:t>
            </a:r>
          </a:p>
        </p:txBody>
      </p:sp>
      <p:pic>
        <p:nvPicPr>
          <p:cNvPr id="4" name="Picture 8" descr="Image result for mohfw indi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40877" cy="96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nhm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640" y="-2"/>
            <a:ext cx="1737360" cy="96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1941" y="6479955"/>
            <a:ext cx="2743200" cy="365125"/>
          </a:xfrm>
        </p:spPr>
        <p:txBody>
          <a:bodyPr/>
          <a:lstStyle/>
          <a:p>
            <a:fld id="{CC8E4818-71BA-47A1-A25F-DA91E99AEC27}" type="slidenum">
              <a:rPr lang="en-IN" smtClean="0"/>
              <a:pPr/>
              <a:t>37</a:t>
            </a:fld>
            <a:endParaRPr lang="en-IN"/>
          </a:p>
        </p:txBody>
      </p:sp>
      <p:pic>
        <p:nvPicPr>
          <p:cNvPr id="7" name="tab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44" y="1021172"/>
            <a:ext cx="11272571" cy="582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192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62965"/>
          </a:xfrm>
          <a:solidFill>
            <a:srgbClr val="FFC000"/>
          </a:solidFill>
          <a:ln w="28575">
            <a:noFill/>
          </a:ln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+mn-lt"/>
              </a:rPr>
              <a:t>Monitoring of AB-HWCs</a:t>
            </a:r>
            <a:endParaRPr lang="en-IN" sz="3200" b="1" dirty="0">
              <a:latin typeface="+mn-lt"/>
            </a:endParaRPr>
          </a:p>
        </p:txBody>
      </p:sp>
      <p:pic>
        <p:nvPicPr>
          <p:cNvPr id="4" name="Picture 8" descr="Image result for mohfw indi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40877" cy="96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nhm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640" y="-2"/>
            <a:ext cx="1737360" cy="96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DA835E3-3CC2-9F4F-9969-20CF07683A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5769344"/>
              </p:ext>
            </p:extLst>
          </p:nvPr>
        </p:nvGraphicFramePr>
        <p:xfrm>
          <a:off x="2850776" y="2043952"/>
          <a:ext cx="6382871" cy="4453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DDEA0BE-EF73-AC4C-BDF9-EB8C99FCE842}"/>
              </a:ext>
            </a:extLst>
          </p:cNvPr>
          <p:cNvSpPr txBox="1"/>
          <p:nvPr/>
        </p:nvSpPr>
        <p:spPr>
          <a:xfrm>
            <a:off x="107580" y="1595021"/>
            <a:ext cx="2662514" cy="452431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Facility based Monitoring:</a:t>
            </a:r>
          </a:p>
          <a:p>
            <a:r>
              <a:rPr lang="en-US" sz="2400" dirty="0"/>
              <a:t>Medicines, Diagnostics, </a:t>
            </a:r>
            <a:r>
              <a:rPr lang="en-US" sz="2400" dirty="0" err="1"/>
              <a:t>Swachhta</a:t>
            </a:r>
            <a:r>
              <a:rPr lang="en-US" sz="2400" dirty="0"/>
              <a:t> related activities, Counselling, Wellness, Patient records, Tele-consultation  Utilization of untied funds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958C5C-FA55-F741-8AE9-7882A6575F67}"/>
              </a:ext>
            </a:extLst>
          </p:cNvPr>
          <p:cNvSpPr txBox="1"/>
          <p:nvPr/>
        </p:nvSpPr>
        <p:spPr>
          <a:xfrm>
            <a:off x="9350189" y="1736253"/>
            <a:ext cx="2357718" cy="415498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Social Audits:</a:t>
            </a:r>
            <a:endParaRPr lang="en-US" sz="2400" dirty="0"/>
          </a:p>
          <a:p>
            <a:pPr algn="just"/>
            <a:r>
              <a:rPr lang="en-US" sz="2400" dirty="0"/>
              <a:t>PBS, CBAC,</a:t>
            </a:r>
          </a:p>
          <a:p>
            <a:pPr algn="just"/>
            <a:r>
              <a:rPr lang="en-US" sz="2400" dirty="0"/>
              <a:t>Immunization, ANC, Other outreach activities, Health Promotion and Wellness Activities</a:t>
            </a:r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4818-71BA-47A1-A25F-DA91E99AEC27}" type="slidenum">
              <a:rPr lang="en-IN" smtClean="0"/>
              <a:pPr/>
              <a:t>38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80613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31374"/>
            <a:ext cx="10515600" cy="1325563"/>
          </a:xfrm>
        </p:spPr>
        <p:txBody>
          <a:bodyPr/>
          <a:lstStyle/>
          <a:p>
            <a:pPr algn="ctr"/>
            <a:r>
              <a:rPr lang="en-IN" b="1" dirty="0">
                <a:solidFill>
                  <a:srgbClr val="0070C0"/>
                </a:solidFill>
                <a:latin typeface="+mn-lt"/>
              </a:rPr>
              <a:t>Health Systems Strengthening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4818-71BA-47A1-A25F-DA91E99AEC27}" type="slidenum">
              <a:rPr lang="en-IN" smtClean="0"/>
              <a:pPr/>
              <a:t>39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1957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20" y="1"/>
            <a:ext cx="10515600" cy="1158239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AB-HWCs- Field visits conducted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706880"/>
          <a:ext cx="11323320" cy="483108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596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27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3860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States covered (20)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/>
                        <a:t>Andhra Pradesh,</a:t>
                      </a:r>
                      <a:r>
                        <a:rPr lang="en-US" sz="2800" baseline="0" dirty="0"/>
                        <a:t> Karnataka, Kerala, </a:t>
                      </a:r>
                      <a:r>
                        <a:rPr lang="en-US" sz="2800" baseline="0" dirty="0" err="1"/>
                        <a:t>Odisha</a:t>
                      </a:r>
                      <a:r>
                        <a:rPr lang="en-US" sz="2800" baseline="0" dirty="0"/>
                        <a:t>, Tamil Nadu, </a:t>
                      </a:r>
                      <a:r>
                        <a:rPr lang="en-US" sz="2800" baseline="0" dirty="0" err="1"/>
                        <a:t>Telangana</a:t>
                      </a:r>
                      <a:r>
                        <a:rPr lang="en-US" sz="2800" baseline="0" dirty="0"/>
                        <a:t>, Bihar, Goa, Jharkhand, Maharashtra, Uttar Pradesh, Punjab, Haryana, Rajasthan, Himachal Pradesh, Jammu &amp; Kashmir, Gujarat, Uttarakhand, Chhattisgarh, Madhya Pradesh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247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/>
                        <a:t>UTs</a:t>
                      </a:r>
                      <a:r>
                        <a:rPr lang="en-US" sz="4000" b="1" baseline="0" dirty="0"/>
                        <a:t> covered (6)</a:t>
                      </a:r>
                      <a:endParaRPr lang="en-US" sz="4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/>
                        <a:t>Chandigarh, </a:t>
                      </a:r>
                      <a:r>
                        <a:rPr lang="en-US" sz="2800" b="1" baseline="0" dirty="0" err="1"/>
                        <a:t>Puducherry</a:t>
                      </a:r>
                      <a:r>
                        <a:rPr lang="en-US" sz="2800" b="1" baseline="0" dirty="0"/>
                        <a:t>, Lakshadweep, A&amp;N Islands, Dadra &amp; Nagar Haveli, Daman &amp; Diu</a:t>
                      </a:r>
                      <a:endParaRPr lang="en-US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8" descr="Image result for mohfw india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96440" cy="117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nhm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920" y="0"/>
            <a:ext cx="1783080" cy="126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226235" y="6410670"/>
            <a:ext cx="2743200" cy="365125"/>
          </a:xfrm>
        </p:spPr>
        <p:txBody>
          <a:bodyPr/>
          <a:lstStyle/>
          <a:p>
            <a:fld id="{CC8E4818-71BA-47A1-A25F-DA91E99AEC27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3393" y="-1"/>
            <a:ext cx="8535699" cy="961697"/>
          </a:xfrm>
          <a:prstGeom prst="rect">
            <a:avLst/>
          </a:prstGeom>
          <a:solidFill>
            <a:srgbClr val="FFC000"/>
          </a:solidFill>
          <a:ln w="28575">
            <a:noFill/>
          </a:ln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  <a:normAutofit/>
          </a:bodyPr>
          <a:lstStyle/>
          <a:p>
            <a:pPr algn="ctr" defTabSz="10971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 Resources for Health</a:t>
            </a:r>
          </a:p>
        </p:txBody>
      </p:sp>
      <p:pic>
        <p:nvPicPr>
          <p:cNvPr id="7" name="Picture 8" descr="Image result for mohfw india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6455" cy="94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nhm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303" y="0"/>
            <a:ext cx="1723698" cy="96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076DAFF-64C1-439B-9145-E5ADD0B995C5}"/>
              </a:ext>
            </a:extLst>
          </p:cNvPr>
          <p:cNvSpPr txBox="1">
            <a:spLocks/>
          </p:cNvSpPr>
          <p:nvPr/>
        </p:nvSpPr>
        <p:spPr>
          <a:xfrm>
            <a:off x="117752" y="977460"/>
            <a:ext cx="11879808" cy="1876099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24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Specialist Cadre</a:t>
            </a:r>
            <a:r>
              <a:rPr kumimoji="0" lang="en-IN" sz="24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IN" sz="2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UP, MP, Chhattisgarh, HP, Rajasthan, Uttarakhand, Punjab, Haryana, Assam, Nagaland,</a:t>
            </a:r>
            <a:r>
              <a:rPr kumimoji="0" lang="en-IN" sz="2400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IN" sz="2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Meghalaya, Mizoram, Tripura</a:t>
            </a:r>
          </a:p>
          <a:p>
            <a:pPr marL="228600" marR="0" lvl="0" indent="-22860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sz="16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24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 Vacancy </a:t>
            </a:r>
            <a:r>
              <a:rPr kumimoji="0" lang="en-IN" sz="2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reported in many States</a:t>
            </a:r>
            <a:r>
              <a:rPr kumimoji="0" lang="en-IN" sz="2400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IN" sz="2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(Source: PIP 2019-20)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kumimoji="0" lang="en-IN" sz="2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States Not using NHM flexibility especially for specialists entirely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4ABC453-07F3-4A97-98BC-49CD49FA31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360693"/>
              </p:ext>
            </p:extLst>
          </p:nvPr>
        </p:nvGraphicFramePr>
        <p:xfrm>
          <a:off x="117752" y="2854860"/>
          <a:ext cx="11956498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349">
                  <a:extLst>
                    <a:ext uri="{9D8B030D-6E8A-4147-A177-3AD203B41FA5}">
                      <a16:colId xmlns:a16="http://schemas.microsoft.com/office/drawing/2014/main" val="1297856194"/>
                    </a:ext>
                  </a:extLst>
                </a:gridCol>
                <a:gridCol w="2679700">
                  <a:extLst>
                    <a:ext uri="{9D8B030D-6E8A-4147-A177-3AD203B41FA5}">
                      <a16:colId xmlns:a16="http://schemas.microsoft.com/office/drawing/2014/main" val="4078169906"/>
                    </a:ext>
                  </a:extLst>
                </a:gridCol>
                <a:gridCol w="2527300">
                  <a:extLst>
                    <a:ext uri="{9D8B030D-6E8A-4147-A177-3AD203B41FA5}">
                      <a16:colId xmlns:a16="http://schemas.microsoft.com/office/drawing/2014/main" val="2341816174"/>
                    </a:ext>
                  </a:extLst>
                </a:gridCol>
                <a:gridCol w="2654300">
                  <a:extLst>
                    <a:ext uri="{9D8B030D-6E8A-4147-A177-3AD203B41FA5}">
                      <a16:colId xmlns:a16="http://schemas.microsoft.com/office/drawing/2014/main" val="3844350488"/>
                    </a:ext>
                  </a:extLst>
                </a:gridCol>
                <a:gridCol w="2523849">
                  <a:extLst>
                    <a:ext uri="{9D8B030D-6E8A-4147-A177-3AD203B41FA5}">
                      <a16:colId xmlns:a16="http://schemas.microsoft.com/office/drawing/2014/main" val="2275246418"/>
                    </a:ext>
                  </a:extLst>
                </a:gridCol>
              </a:tblGrid>
              <a:tr h="420599">
                <a:tc>
                  <a:txBody>
                    <a:bodyPr/>
                    <a:lstStyle/>
                    <a:p>
                      <a:pPr algn="ctr"/>
                      <a:r>
                        <a:rPr lang="en-IN" sz="2200" dirty="0"/>
                        <a:t>Vacancy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dirty="0"/>
                        <a:t>Specialists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dirty="0"/>
                        <a:t>MO-MBBS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dirty="0"/>
                        <a:t>Staff Nurse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dirty="0"/>
                        <a:t>Lab Technician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31392"/>
                  </a:ext>
                </a:extLst>
              </a:tr>
              <a:tr h="1742483">
                <a:tc>
                  <a:txBody>
                    <a:bodyPr/>
                    <a:lstStyle/>
                    <a:p>
                      <a:r>
                        <a:rPr lang="en-IN" sz="2200" b="1" dirty="0"/>
                        <a:t>Regular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7800" indent="-177800" algn="l" defTabSz="914400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IN" sz="2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Chhattisgarh (91%) </a:t>
                      </a:r>
                    </a:p>
                    <a:p>
                      <a:pPr marL="177800" indent="-177800" algn="l" defTabSz="914400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IN" sz="2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Jharkhand (80%)</a:t>
                      </a:r>
                    </a:p>
                    <a:p>
                      <a:pPr marL="177800" indent="-177800" algn="l" defTabSz="914400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IN" sz="2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Bihar (71%)</a:t>
                      </a:r>
                    </a:p>
                    <a:p>
                      <a:pPr marL="177800" indent="-177800" algn="l" defTabSz="914400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IN" sz="2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MP (68%)</a:t>
                      </a:r>
                    </a:p>
                    <a:p>
                      <a:pPr marL="177800" indent="-177800" algn="l" defTabSz="914400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IN" sz="2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Gujarat (64%)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2200" dirty="0">
                          <a:latin typeface="+mn-lt"/>
                        </a:rPr>
                        <a:t>Sikkim (74%)</a:t>
                      </a:r>
                    </a:p>
                    <a:p>
                      <a:pPr marL="177800" marR="0" lvl="0" indent="-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2200" dirty="0">
                          <a:latin typeface="+mn-lt"/>
                        </a:rPr>
                        <a:t>Gujarat (47%)</a:t>
                      </a:r>
                    </a:p>
                    <a:p>
                      <a:pPr marL="177800" marR="0" lvl="0" indent="-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2200" dirty="0">
                          <a:latin typeface="+mn-lt"/>
                        </a:rPr>
                        <a:t>Manipur (45%)</a:t>
                      </a:r>
                    </a:p>
                    <a:p>
                      <a:pPr marL="177800" marR="0" lvl="0" indent="-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2200" dirty="0">
                          <a:latin typeface="+mn-lt"/>
                        </a:rPr>
                        <a:t>Chhattisgarh (44%)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2200" dirty="0">
                          <a:latin typeface="+mn-lt"/>
                        </a:rPr>
                        <a:t>Sikkim (80%)</a:t>
                      </a:r>
                    </a:p>
                    <a:p>
                      <a:pPr marL="177800" marR="0" lvl="0" indent="-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2200" dirty="0">
                          <a:latin typeface="+mn-lt"/>
                        </a:rPr>
                        <a:t>Gujarat (70%)</a:t>
                      </a:r>
                    </a:p>
                    <a:p>
                      <a:pPr marL="177800" marR="0" lvl="0" indent="-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2200" dirty="0">
                          <a:latin typeface="+mn-lt"/>
                        </a:rPr>
                        <a:t>Odisha (63%)</a:t>
                      </a:r>
                    </a:p>
                    <a:p>
                      <a:pPr marL="177800" marR="0" lvl="0" indent="-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2200" dirty="0">
                          <a:latin typeface="+mn-lt"/>
                        </a:rPr>
                        <a:t>Jharkhand (55%)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2200" dirty="0">
                          <a:latin typeface="+mn-lt"/>
                        </a:rPr>
                        <a:t>Bihar (81%)</a:t>
                      </a:r>
                    </a:p>
                    <a:p>
                      <a:pPr marL="177800" marR="0" lvl="0" indent="-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2200" dirty="0">
                          <a:latin typeface="+mn-lt"/>
                        </a:rPr>
                        <a:t>HP (67%)</a:t>
                      </a:r>
                    </a:p>
                    <a:p>
                      <a:pPr marL="177800" marR="0" lvl="0" indent="-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2200" dirty="0">
                          <a:latin typeface="+mn-lt"/>
                        </a:rPr>
                        <a:t>Jharkhand (62%)</a:t>
                      </a:r>
                    </a:p>
                    <a:p>
                      <a:pPr marL="177800" marR="0" lvl="0" indent="-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2200" dirty="0">
                          <a:latin typeface="+mn-lt"/>
                        </a:rPr>
                        <a:t>Haryana (50%)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3455164"/>
                  </a:ext>
                </a:extLst>
              </a:tr>
              <a:tr h="1716536">
                <a:tc>
                  <a:txBody>
                    <a:bodyPr/>
                    <a:lstStyle/>
                    <a:p>
                      <a:r>
                        <a:rPr lang="en-IN" sz="2200" b="1" dirty="0"/>
                        <a:t>Contractual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2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Rajasthan (90%)</a:t>
                      </a:r>
                    </a:p>
                    <a:p>
                      <a:pPr marL="177800" marR="0" lvl="0" indent="-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2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Meghalaya (85%)</a:t>
                      </a:r>
                    </a:p>
                    <a:p>
                      <a:pPr marL="177800" marR="0" lvl="0" indent="-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2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MP (81%)</a:t>
                      </a:r>
                    </a:p>
                    <a:p>
                      <a:pPr marL="177800" marR="0" lvl="0" indent="-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2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J&amp;K (77%)</a:t>
                      </a:r>
                    </a:p>
                    <a:p>
                      <a:pPr marL="177800" marR="0" lvl="0" indent="-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2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Ar. Pradesh (77%)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2200" dirty="0">
                          <a:latin typeface="+mn-lt"/>
                        </a:rPr>
                        <a:t>HP (97%)</a:t>
                      </a:r>
                    </a:p>
                    <a:p>
                      <a:pPr marL="177800" marR="0" lvl="0" indent="-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2200" dirty="0">
                          <a:latin typeface="+mn-lt"/>
                        </a:rPr>
                        <a:t>Rajasthan (78%)</a:t>
                      </a:r>
                    </a:p>
                    <a:p>
                      <a:pPr marL="177800" marR="0" lvl="0" indent="-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2200" dirty="0">
                          <a:latin typeface="+mn-lt"/>
                        </a:rPr>
                        <a:t>Odisha (77%)</a:t>
                      </a:r>
                    </a:p>
                    <a:p>
                      <a:pPr marL="177800" marR="0" lvl="0" indent="-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2200" dirty="0">
                          <a:latin typeface="+mn-lt"/>
                        </a:rPr>
                        <a:t>Bihar (74%)</a:t>
                      </a:r>
                    </a:p>
                    <a:p>
                      <a:pPr marL="177800" marR="0" lvl="0" indent="-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2200" dirty="0">
                          <a:latin typeface="+mn-lt"/>
                        </a:rPr>
                        <a:t>Maharashtra (63%)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2200" dirty="0">
                          <a:latin typeface="+mn-lt"/>
                        </a:rPr>
                        <a:t>Rajasthan (81%)</a:t>
                      </a:r>
                    </a:p>
                    <a:p>
                      <a:pPr marL="177800" marR="0" lvl="0" indent="-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2200" dirty="0">
                          <a:latin typeface="+mn-lt"/>
                        </a:rPr>
                        <a:t>HP (74%)</a:t>
                      </a:r>
                    </a:p>
                    <a:p>
                      <a:pPr marL="177800" marR="0" lvl="0" indent="-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2200" dirty="0">
                          <a:latin typeface="+mn-lt"/>
                        </a:rPr>
                        <a:t>Bihar (77%)</a:t>
                      </a:r>
                    </a:p>
                    <a:p>
                      <a:pPr marL="177800" marR="0" lvl="0" indent="-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2200" dirty="0">
                          <a:latin typeface="+mn-lt"/>
                        </a:rPr>
                        <a:t>Jharkhand (70%)</a:t>
                      </a:r>
                    </a:p>
                    <a:p>
                      <a:pPr marL="177800" marR="0" lvl="0" indent="-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2200" dirty="0">
                          <a:latin typeface="+mn-lt"/>
                        </a:rPr>
                        <a:t>Maharashtra (61%)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2200" dirty="0">
                          <a:latin typeface="+mn-lt"/>
                        </a:rPr>
                        <a:t>Ar. Pradesh (76%)</a:t>
                      </a:r>
                    </a:p>
                    <a:p>
                      <a:pPr marL="177800" marR="0" lvl="0" indent="-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2200" dirty="0">
                          <a:latin typeface="+mn-lt"/>
                        </a:rPr>
                        <a:t>Rajasthan (69%)</a:t>
                      </a:r>
                    </a:p>
                    <a:p>
                      <a:pPr marL="177800" marR="0" lvl="0" indent="-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2200" dirty="0">
                          <a:latin typeface="+mn-lt"/>
                        </a:rPr>
                        <a:t>Jharkhand (63%)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3345974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4818-71BA-47A1-A25F-DA91E99AEC27}" type="slidenum">
              <a:rPr lang="en-IN" smtClean="0"/>
              <a:pPr/>
              <a:t>40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66401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3393" y="-1"/>
            <a:ext cx="8535699" cy="961697"/>
          </a:xfrm>
          <a:prstGeom prst="rect">
            <a:avLst/>
          </a:prstGeom>
          <a:solidFill>
            <a:srgbClr val="FFC000"/>
          </a:solidFill>
          <a:ln w="28575">
            <a:noFill/>
          </a:ln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  <a:normAutofit/>
          </a:bodyPr>
          <a:lstStyle/>
          <a:p>
            <a:pPr algn="ctr" defTabSz="10971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 Resources for Health</a:t>
            </a:r>
          </a:p>
        </p:txBody>
      </p:sp>
      <p:pic>
        <p:nvPicPr>
          <p:cNvPr id="7" name="Picture 8" descr="Image result for mohfw india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6455" cy="94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nhm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303" y="0"/>
            <a:ext cx="1723698" cy="96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2D83582-59E3-441A-8331-1ECC153FFFDE}"/>
              </a:ext>
            </a:extLst>
          </p:cNvPr>
          <p:cNvSpPr txBox="1">
            <a:spLocks/>
          </p:cNvSpPr>
          <p:nvPr/>
        </p:nvSpPr>
        <p:spPr>
          <a:xfrm>
            <a:off x="190500" y="961691"/>
            <a:ext cx="11832502" cy="52026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24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Number of sanctioned regular position of Staff Nurse is much less than the requirement as per IPHS in most of the states: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kumimoji="0" lang="en-IN" sz="20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Jharkhand (13%)*,  Assam (19%), Uttar Pradesh (20%), Nagaland (24%), Karnataka (30%), Uttarakhand (34%), MP (40%), Maharashtra (48%)</a:t>
            </a:r>
          </a:p>
          <a:p>
            <a:pPr marL="0" marR="0" lvl="0" indent="0" algn="l" defTabSz="914400" rtl="0" eaLnBrk="1" fontAlgn="auto" latinLnBrk="0" hangingPunct="1"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IN" sz="24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24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Assessment of all staff on Minimum Performance Benchmarks to be conducted on quarterly basis: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kumimoji="0" lang="en-IN" sz="20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Report to be shared with </a:t>
            </a:r>
            <a:r>
              <a:rPr kumimoji="0" lang="en-IN" sz="2000" i="0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MoHFW</a:t>
            </a:r>
            <a:r>
              <a:rPr kumimoji="0" lang="en-IN" sz="20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twice a year (October and March)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kumimoji="0" lang="en-IN" sz="20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round of report card expected in first week of October from all states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endParaRPr kumimoji="0" lang="en-IN" sz="24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400" b="1" dirty="0"/>
              <a:t>Human Resource Management Information System (HRMIS):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2000" dirty="0"/>
              <a:t>Implemented in Chhattisgarh, Kerala, Punjab, Haryana and Assam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2000" dirty="0"/>
              <a:t>Partial in Tripura, UP, AP and </a:t>
            </a:r>
            <a:r>
              <a:rPr lang="en-US" sz="2000" dirty="0" err="1"/>
              <a:t>Odisha</a:t>
            </a:r>
            <a:r>
              <a:rPr lang="en-US" sz="2000" dirty="0"/>
              <a:t>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2000" dirty="0"/>
              <a:t>Not yet functional in other states</a:t>
            </a:r>
            <a:endParaRPr kumimoji="0" lang="en-IN" sz="20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228600" marR="0" lvl="0" indent="-22860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sz="24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sz="24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229158-1BE9-4A0D-879D-1F449D2D6250}"/>
              </a:ext>
            </a:extLst>
          </p:cNvPr>
          <p:cNvSpPr txBox="1"/>
          <p:nvPr/>
        </p:nvSpPr>
        <p:spPr>
          <a:xfrm>
            <a:off x="0" y="601358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*Figures in Brackets are IPHS required </a:t>
            </a:r>
            <a:r>
              <a:rPr lang="en-IN" sz="2000" dirty="0" err="1"/>
              <a:t>vs</a:t>
            </a:r>
            <a:r>
              <a:rPr lang="en-IN" sz="2000" dirty="0"/>
              <a:t> sanctioned positions e.g. Jharkhand has only 13% of the required IPHS staff nurses posts sanctioned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4818-71BA-47A1-A25F-DA91E99AEC27}" type="slidenum">
              <a:rPr lang="en-IN" smtClean="0"/>
              <a:pPr/>
              <a:t>41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66401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nhm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023" y="1"/>
            <a:ext cx="1779978" cy="110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mage result for mohfw india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38584" cy="96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749972" y="0"/>
            <a:ext cx="8702566" cy="919975"/>
          </a:xfrm>
          <a:prstGeom prst="rect">
            <a:avLst/>
          </a:prstGeom>
          <a:solidFill>
            <a:srgbClr val="FFC000"/>
          </a:solidFill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+mn-lt"/>
              </a:rPr>
              <a:t>Quality Assurance</a:t>
            </a:r>
            <a:endParaRPr lang="en-US" sz="3600" b="1" dirty="0">
              <a:latin typeface="+mn-lt"/>
            </a:endParaRPr>
          </a:p>
        </p:txBody>
      </p:sp>
      <p:sp>
        <p:nvSpPr>
          <p:cNvPr id="12" name="Content Placeholder 6"/>
          <p:cNvSpPr>
            <a:spLocks noGrp="1"/>
          </p:cNvSpPr>
          <p:nvPr>
            <p:ph idx="1"/>
          </p:nvPr>
        </p:nvSpPr>
        <p:spPr>
          <a:xfrm>
            <a:off x="182880" y="1008993"/>
            <a:ext cx="11838135" cy="2214081"/>
          </a:xfrm>
        </p:spPr>
        <p:txBody>
          <a:bodyPr>
            <a:normAutofit lnSpcReduction="10000"/>
          </a:bodyPr>
          <a:lstStyle/>
          <a:p>
            <a:pPr algn="just"/>
            <a:r>
              <a:rPr lang="en-IN" sz="2400" b="1" dirty="0">
                <a:solidFill>
                  <a:srgbClr val="FF0000"/>
                </a:solidFill>
              </a:rPr>
              <a:t>NQAS: </a:t>
            </a:r>
          </a:p>
          <a:p>
            <a:pPr lvl="1" algn="just"/>
            <a:r>
              <a:rPr lang="en-IN" dirty="0"/>
              <a:t>A total of 441 Public Health facilities certified under NQAS at national level; 66 more under process in 28 States/UTs.  </a:t>
            </a:r>
          </a:p>
          <a:p>
            <a:pPr lvl="1" algn="just"/>
            <a:r>
              <a:rPr lang="en-IN" dirty="0"/>
              <a:t>8 States/UTs yet to submit applications (A&amp;N Islands, Arunachal, Chandigarh, </a:t>
            </a:r>
            <a:r>
              <a:rPr lang="en-IN" dirty="0" err="1"/>
              <a:t>Daman&amp;Diu</a:t>
            </a:r>
            <a:r>
              <a:rPr lang="en-IN" dirty="0"/>
              <a:t>, Goa, </a:t>
            </a:r>
            <a:r>
              <a:rPr lang="en-IN" dirty="0" err="1"/>
              <a:t>Puducherry</a:t>
            </a:r>
            <a:r>
              <a:rPr lang="en-IN" dirty="0"/>
              <a:t>,  Sikkim, Lakshadweep)</a:t>
            </a:r>
          </a:p>
          <a:p>
            <a:pPr algn="just"/>
            <a:r>
              <a:rPr lang="en-IN" sz="2400" b="1" dirty="0" err="1">
                <a:solidFill>
                  <a:srgbClr val="FF0000"/>
                </a:solidFill>
              </a:rPr>
              <a:t>Kayakalp</a:t>
            </a:r>
            <a:r>
              <a:rPr lang="en-IN" sz="2400" b="1" dirty="0">
                <a:solidFill>
                  <a:srgbClr val="FF0000"/>
                </a:solidFill>
              </a:rPr>
              <a:t>:</a:t>
            </a:r>
            <a:r>
              <a:rPr lang="en-IN" sz="2400" dirty="0"/>
              <a:t> 12% of facilities scored &gt;70% scored in External Assessment in 2018-19</a:t>
            </a:r>
          </a:p>
          <a:p>
            <a:pPr algn="just"/>
            <a:endParaRPr lang="en-IN" sz="2400" dirty="0"/>
          </a:p>
          <a:p>
            <a:pPr algn="just"/>
            <a:endParaRPr lang="en-IN" sz="2400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138757940"/>
              </p:ext>
            </p:extLst>
          </p:nvPr>
        </p:nvGraphicFramePr>
        <p:xfrm>
          <a:off x="0" y="3168869"/>
          <a:ext cx="12192000" cy="3689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77815" y="6492875"/>
            <a:ext cx="2743200" cy="365125"/>
          </a:xfrm>
        </p:spPr>
        <p:txBody>
          <a:bodyPr/>
          <a:lstStyle/>
          <a:p>
            <a:fld id="{CC8E4818-71BA-47A1-A25F-DA91E99AEC27}" type="slidenum">
              <a:rPr lang="en-IN" smtClean="0"/>
              <a:pPr/>
              <a:t>42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493924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268" y="963748"/>
            <a:ext cx="11722367" cy="2430243"/>
          </a:xfrm>
        </p:spPr>
        <p:txBody>
          <a:bodyPr>
            <a:noAutofit/>
          </a:bodyPr>
          <a:lstStyle/>
          <a:p>
            <a:r>
              <a:rPr lang="en-IN" sz="2200" dirty="0"/>
              <a:t>Currently functioning in </a:t>
            </a:r>
            <a:r>
              <a:rPr lang="en-IN" sz="2200" b="1" dirty="0"/>
              <a:t>25 States and 5 UTs</a:t>
            </a:r>
            <a:r>
              <a:rPr lang="en-US" sz="2200" b="1" dirty="0">
                <a:effectLst/>
              </a:rPr>
              <a:t> (3106 Facilities)</a:t>
            </a:r>
          </a:p>
          <a:p>
            <a:pPr lvl="1"/>
            <a:r>
              <a:rPr lang="en-IN" sz="2200" dirty="0"/>
              <a:t>Arunachal Pradesh,  Nagaland, Sikkim, Kerala, A&amp;N Islands, Lakshadweep </a:t>
            </a:r>
            <a:r>
              <a:rPr lang="en-IN" sz="2200" b="1" dirty="0">
                <a:solidFill>
                  <a:srgbClr val="FF0000"/>
                </a:solidFill>
              </a:rPr>
              <a:t>yet to implement</a:t>
            </a:r>
          </a:p>
          <a:p>
            <a:pPr lvl="0"/>
            <a:r>
              <a:rPr lang="en-IN" sz="2200" b="1" dirty="0"/>
              <a:t>Sub-district facilities are covered in 10 States </a:t>
            </a:r>
            <a:r>
              <a:rPr lang="en-IN" sz="2200" dirty="0"/>
              <a:t>(Gujarat, AP,  Rajasthan, Karnataka, Mizoram, Jharkhand, Telangana, HP, Goa and Delhi). Gujarat &amp; Himachal covered PHCs too.</a:t>
            </a:r>
          </a:p>
          <a:p>
            <a:pPr lvl="0"/>
            <a:r>
              <a:rPr lang="en-IN" sz="2200" b="1" dirty="0">
                <a:solidFill>
                  <a:srgbClr val="FF0000"/>
                </a:solidFill>
              </a:rPr>
              <a:t>National level Patient Satisfaction Score remained stagnant from 2018-19</a:t>
            </a:r>
            <a:r>
              <a:rPr lang="en-IN" sz="2200" dirty="0"/>
              <a:t>. PSS of States/UTs </a:t>
            </a:r>
            <a:r>
              <a:rPr lang="en-IN" sz="2200" b="1" dirty="0"/>
              <a:t>except Tamil Nadu </a:t>
            </a:r>
            <a:r>
              <a:rPr lang="en-IN" sz="2200" dirty="0"/>
              <a:t>remained constant or shown downward trend.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86820"/>
            <a:ext cx="5271069" cy="3214798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390512"/>
              </p:ext>
            </p:extLst>
          </p:nvPr>
        </p:nvGraphicFramePr>
        <p:xfrm>
          <a:off x="5271069" y="3177767"/>
          <a:ext cx="6669566" cy="3265338"/>
        </p:xfrm>
        <a:graphic>
          <a:graphicData uri="http://schemas.openxmlformats.org/drawingml/2006/table">
            <a:tbl>
              <a:tblPr firstRow="1" firstCol="1" bandRow="1"/>
              <a:tblGrid>
                <a:gridCol w="2870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9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10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Reasons of Dis-Satisfaction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266" marR="68266" marT="94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India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800" dirty="0"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5.91 Lakh Responses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266" marR="68266" marT="94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State health Facilities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800" dirty="0"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(3.41 lakh Responses)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266" marR="68266" marT="94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71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Staff </a:t>
                      </a:r>
                      <a:r>
                        <a:rPr lang="en-IN" sz="1800" b="1" dirty="0" err="1"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Behavior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266" marR="68266" marT="94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800" b="1" dirty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39</a:t>
                      </a:r>
                      <a:endParaRPr lang="en-US" sz="18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266" marR="68266" marT="94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800" b="1" dirty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40</a:t>
                      </a:r>
                      <a:endParaRPr lang="en-US" sz="18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266" marR="68266" marT="94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71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Cleanliness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266" marR="68266" marT="94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800" b="1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12</a:t>
                      </a:r>
                      <a:endParaRPr lang="en-US" sz="1800" b="1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266" marR="68266" marT="94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800" b="1" dirty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13</a:t>
                      </a:r>
                      <a:endParaRPr lang="en-US" sz="18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266" marR="68266" marT="94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71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Cost of Treatment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266" marR="68266" marT="94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800" b="1" dirty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18</a:t>
                      </a:r>
                      <a:endParaRPr lang="en-US" sz="18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266" marR="68266" marT="94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800" b="1" dirty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19</a:t>
                      </a:r>
                      <a:endParaRPr lang="en-US" sz="18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266" marR="68266" marT="94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71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Quality of Treatment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266" marR="68266" marT="94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800" b="1" dirty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lang="en-US" sz="18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266" marR="68266" marT="94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800" b="1" dirty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lang="en-US" sz="18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266" marR="68266" marT="94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99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Other Reasons (Long waiting time, lack of amenities, inadequate information etc.)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266" marR="68266" marT="94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800" b="1" dirty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31</a:t>
                      </a:r>
                      <a:endParaRPr lang="en-US" sz="18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266" marR="68266" marT="94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800" b="1" dirty="0"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28</a:t>
                      </a:r>
                      <a:endParaRPr lang="en-US" sz="18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266" marR="68266" marT="948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608083" y="0"/>
            <a:ext cx="8860219" cy="804041"/>
          </a:xfrm>
          <a:prstGeom prst="rect">
            <a:avLst/>
          </a:prstGeom>
          <a:solidFill>
            <a:srgbClr val="FFC000"/>
          </a:solidFill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latin typeface="+mn-lt"/>
              </a:rPr>
              <a:t>Mera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Aspataal</a:t>
            </a:r>
            <a:endParaRPr lang="en-US" sz="3600" b="1" dirty="0">
              <a:latin typeface="+mn-lt"/>
            </a:endParaRPr>
          </a:p>
        </p:txBody>
      </p:sp>
      <p:pic>
        <p:nvPicPr>
          <p:cNvPr id="10" name="Picture 8" descr="Image result for mohfw indi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5379" cy="80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nhm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154" y="0"/>
            <a:ext cx="2078860" cy="110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48800" y="6383511"/>
            <a:ext cx="2743200" cy="365125"/>
          </a:xfrm>
        </p:spPr>
        <p:txBody>
          <a:bodyPr/>
          <a:lstStyle/>
          <a:p>
            <a:fld id="{CC8E4818-71BA-47A1-A25F-DA91E99AEC27}" type="slidenum">
              <a:rPr lang="en-IN" smtClean="0"/>
              <a:pPr/>
              <a:t>43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283096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337" y="1150884"/>
            <a:ext cx="11651810" cy="5470634"/>
          </a:xfrm>
        </p:spPr>
        <p:txBody>
          <a:bodyPr>
            <a:noAutofit/>
          </a:bodyPr>
          <a:lstStyle/>
          <a:p>
            <a:pPr lvl="1" algn="just"/>
            <a:r>
              <a:rPr lang="en-US" sz="2800" b="1" dirty="0"/>
              <a:t>24 Districts </a:t>
            </a:r>
            <a:r>
              <a:rPr lang="en-US" sz="2800" dirty="0"/>
              <a:t>[Arunachal (2), Bihar (5), Jharkhand (5), HP (1), Manipur (3), UP (3), Maharashtra (1), Karnataka (3), J&amp;K (1)] </a:t>
            </a:r>
            <a:r>
              <a:rPr lang="en-US" sz="2800" b="1" dirty="0">
                <a:solidFill>
                  <a:srgbClr val="FF0000"/>
                </a:solidFill>
              </a:rPr>
              <a:t>do not have Govt. Blood Banks</a:t>
            </a:r>
            <a:r>
              <a:rPr lang="en-US" sz="2800" dirty="0"/>
              <a:t>.</a:t>
            </a:r>
          </a:p>
          <a:p>
            <a:pPr lvl="1" algn="just"/>
            <a:endParaRPr lang="en-US" sz="1200" dirty="0"/>
          </a:p>
          <a:p>
            <a:pPr lvl="1" algn="just"/>
            <a:r>
              <a:rPr lang="en-US" sz="2800" b="1" dirty="0">
                <a:solidFill>
                  <a:srgbClr val="FF0000"/>
                </a:solidFill>
              </a:rPr>
              <a:t>Gap between supply &amp; demand </a:t>
            </a:r>
            <a:r>
              <a:rPr lang="en-US" sz="2800" dirty="0"/>
              <a:t>–  States are collecting blood units of &lt;1% as against the requirement of 2% of the population </a:t>
            </a:r>
          </a:p>
          <a:p>
            <a:pPr lvl="2" algn="just"/>
            <a:r>
              <a:rPr lang="en-US" sz="2400" dirty="0"/>
              <a:t>Jharkhand, UP, Chhattisgarh, Punjab, Rajasthan, Andhra Pradesh, Telangana, MP, Orissa, Uttarakhand, J&amp;K, Bihar, Assam, Nagaland)</a:t>
            </a:r>
          </a:p>
          <a:p>
            <a:pPr lvl="1" algn="just"/>
            <a:endParaRPr lang="en-US" sz="1400" dirty="0"/>
          </a:p>
          <a:p>
            <a:pPr lvl="1" algn="just"/>
            <a:r>
              <a:rPr lang="en-US" sz="2800" b="1" dirty="0">
                <a:solidFill>
                  <a:srgbClr val="FF0000"/>
                </a:solidFill>
              </a:rPr>
              <a:t>Voluntary blood donation </a:t>
            </a:r>
            <a:r>
              <a:rPr lang="en-US" sz="2800" dirty="0"/>
              <a:t>is 40-55% in these states.</a:t>
            </a:r>
          </a:p>
          <a:p>
            <a:pPr lvl="1" algn="just"/>
            <a:endParaRPr lang="en-US" sz="1800" dirty="0"/>
          </a:p>
          <a:p>
            <a:pPr lvl="1" algn="just"/>
            <a:r>
              <a:rPr lang="en-US" sz="2800" b="1" dirty="0">
                <a:solidFill>
                  <a:srgbClr val="FF0000"/>
                </a:solidFill>
              </a:rPr>
              <a:t>Transfusion transmitted infections </a:t>
            </a:r>
            <a:r>
              <a:rPr lang="en-US" sz="2800" dirty="0"/>
              <a:t>are high in UP, MP, Jharkhand, Meghalaya, Chhattisgarh, Bihar, Maharashtra, Haryana, Punjab, West Bengal, Assam, Manipur &amp; Nagaland.</a:t>
            </a:r>
          </a:p>
          <a:p>
            <a:pPr algn="just">
              <a:buNone/>
            </a:pPr>
            <a:endParaRPr lang="en-US" dirty="0"/>
          </a:p>
          <a:p>
            <a:pPr lvl="1" algn="just"/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9255" y="0"/>
            <a:ext cx="9222828" cy="835572"/>
          </a:xfrm>
          <a:prstGeom prst="rect">
            <a:avLst/>
          </a:prstGeom>
          <a:solidFill>
            <a:srgbClr val="FFC000"/>
          </a:solidFill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+mn-lt"/>
              </a:rPr>
              <a:t>Blood Services</a:t>
            </a:r>
          </a:p>
        </p:txBody>
      </p:sp>
      <p:pic>
        <p:nvPicPr>
          <p:cNvPr id="6" name="Picture 8" descr="Image result for mohfw india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8646" cy="84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nhm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397" y="0"/>
            <a:ext cx="1594280" cy="91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4818-71BA-47A1-A25F-DA91E99AEC27}" type="slidenum">
              <a:rPr lang="en-IN" smtClean="0"/>
              <a:pPr/>
              <a:t>44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48745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7269" y="1"/>
            <a:ext cx="8661823" cy="1024758"/>
          </a:xfrm>
          <a:prstGeom prst="rect">
            <a:avLst/>
          </a:prstGeom>
          <a:solidFill>
            <a:srgbClr val="FFC000"/>
          </a:solidFill>
          <a:ln w="28575">
            <a:noFill/>
          </a:ln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  <a:normAutofit/>
          </a:bodyPr>
          <a:lstStyle/>
          <a:p>
            <a:pPr algn="ctr" defTabSz="10971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Ambulance Service</a:t>
            </a:r>
            <a:endParaRPr lang="en-IN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8" descr="Image result for mohfw india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2255" cy="105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nhm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539" y="0"/>
            <a:ext cx="1739462" cy="116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1076" y="3318570"/>
            <a:ext cx="114615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defTabSz="1097150">
              <a:buFont typeface="Arial" panose="020B0604020202020204" pitchFamily="34" charset="0"/>
              <a:buChar char="•"/>
            </a:pPr>
            <a:r>
              <a:rPr lang="en-IN" sz="2800" b="1" dirty="0">
                <a:solidFill>
                  <a:srgbClr val="FF0000"/>
                </a:solidFill>
                <a:cs typeface="Times New Roman" pitchFamily="18" charset="0"/>
              </a:rPr>
              <a:t>7 States/UTs </a:t>
            </a:r>
            <a:r>
              <a:rPr lang="en-IN" sz="2800" dirty="0">
                <a:solidFill>
                  <a:srgbClr val="000000"/>
                </a:solidFill>
                <a:cs typeface="Times New Roman" pitchFamily="18" charset="0"/>
              </a:rPr>
              <a:t>do not have Emergency Referral Services under NHM. </a:t>
            </a:r>
          </a:p>
          <a:p>
            <a:pPr marL="800100" lvl="1" indent="-342900" algn="just" defTabSz="1097150">
              <a:buFont typeface="Arial" panose="020B0604020202020204" pitchFamily="34" charset="0"/>
              <a:buChar char="•"/>
            </a:pPr>
            <a:r>
              <a:rPr lang="en-IN" sz="2800" b="1" dirty="0">
                <a:solidFill>
                  <a:srgbClr val="FF0000"/>
                </a:solidFill>
                <a:cs typeface="Times New Roman" pitchFamily="18" charset="0"/>
              </a:rPr>
              <a:t>A&amp;N Islands, Lakshadweep, Manipur, Mizoram, Nagaland, Tripura &amp; West Bengal</a:t>
            </a:r>
            <a:endParaRPr lang="en-IN" sz="2800" dirty="0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 algn="just" defTabSz="1097150">
              <a:buFont typeface="Arial" panose="020B0604020202020204" pitchFamily="34" charset="0"/>
              <a:buChar char="•"/>
            </a:pPr>
            <a:r>
              <a:rPr lang="en-IN" sz="2800" b="1" dirty="0">
                <a:solidFill>
                  <a:srgbClr val="FF0000"/>
                </a:solidFill>
                <a:cs typeface="Times New Roman" pitchFamily="18" charset="0"/>
              </a:rPr>
              <a:t>Manipur, Mizoram, Nagaland &amp; West Bengal (BLS)</a:t>
            </a:r>
            <a:r>
              <a:rPr lang="en-IN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IN" sz="2800" dirty="0">
                <a:solidFill>
                  <a:srgbClr val="000000"/>
                </a:solidFill>
                <a:cs typeface="Times New Roman" pitchFamily="18" charset="0"/>
              </a:rPr>
              <a:t>has Dial 102 services only.</a:t>
            </a:r>
          </a:p>
          <a:p>
            <a:pPr marL="342900" indent="-342900" algn="just" defTabSz="1097150">
              <a:buFont typeface="Arial" panose="020B0604020202020204" pitchFamily="34" charset="0"/>
              <a:buChar char="•"/>
            </a:pPr>
            <a:r>
              <a:rPr lang="en-IN" sz="2800" b="1" dirty="0">
                <a:solidFill>
                  <a:srgbClr val="FF0000"/>
                </a:solidFill>
                <a:cs typeface="Times New Roman" pitchFamily="18" charset="0"/>
              </a:rPr>
              <a:t>Arunachal Pradesh </a:t>
            </a:r>
            <a:r>
              <a:rPr lang="en-IN" sz="2800" dirty="0">
                <a:solidFill>
                  <a:srgbClr val="000000"/>
                </a:solidFill>
                <a:cs typeface="Times New Roman" pitchFamily="18" charset="0"/>
              </a:rPr>
              <a:t>does not maintain average response time (call to scene) currently at the centralised call centre.</a:t>
            </a:r>
          </a:p>
          <a:p>
            <a:pPr marL="342900" indent="-342900" algn="just" defTabSz="1097150">
              <a:buFont typeface="Arial" panose="020B0604020202020204" pitchFamily="34" charset="0"/>
              <a:buChar char="•"/>
            </a:pPr>
            <a:r>
              <a:rPr lang="en-IN" sz="2800" b="1" dirty="0">
                <a:solidFill>
                  <a:srgbClr val="FF0000"/>
                </a:solidFill>
                <a:cs typeface="Times New Roman" pitchFamily="18" charset="0"/>
              </a:rPr>
              <a:t>Haryana</a:t>
            </a:r>
            <a:r>
              <a:rPr lang="en-IN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IN" sz="2800" dirty="0">
                <a:solidFill>
                  <a:srgbClr val="000000"/>
                </a:solidFill>
                <a:cs typeface="Times New Roman" pitchFamily="18" charset="0"/>
              </a:rPr>
              <a:t>is yet to operationalise centralised call centre.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018379"/>
              </p:ext>
            </p:extLst>
          </p:nvPr>
        </p:nvGraphicFramePr>
        <p:xfrm>
          <a:off x="819807" y="1209942"/>
          <a:ext cx="10862441" cy="1917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248">
                  <a:extLst>
                    <a:ext uri="{9D8B030D-6E8A-4147-A177-3AD203B41FA5}">
                      <a16:colId xmlns:a16="http://schemas.microsoft.com/office/drawing/2014/main" val="408433176"/>
                    </a:ext>
                  </a:extLst>
                </a:gridCol>
                <a:gridCol w="4135643">
                  <a:extLst>
                    <a:ext uri="{9D8B030D-6E8A-4147-A177-3AD203B41FA5}">
                      <a16:colId xmlns:a16="http://schemas.microsoft.com/office/drawing/2014/main" val="1212917537"/>
                    </a:ext>
                  </a:extLst>
                </a:gridCol>
                <a:gridCol w="5155550">
                  <a:extLst>
                    <a:ext uri="{9D8B030D-6E8A-4147-A177-3AD203B41FA5}">
                      <a16:colId xmlns:a16="http://schemas.microsoft.com/office/drawing/2014/main" val="1209948933"/>
                    </a:ext>
                  </a:extLst>
                </a:gridCol>
              </a:tblGrid>
              <a:tr h="479387">
                <a:tc gridSpan="3">
                  <a:txBody>
                    <a:bodyPr/>
                    <a:lstStyle/>
                    <a:p>
                      <a:pPr algn="ctr"/>
                      <a:r>
                        <a:rPr lang="en-IN" sz="2400" b="1" dirty="0"/>
                        <a:t>National Average Response Time (Emergency</a:t>
                      </a:r>
                      <a:r>
                        <a:rPr lang="en-IN" sz="2400" b="1" baseline="0" dirty="0"/>
                        <a:t> referral services)</a:t>
                      </a:r>
                      <a:endParaRPr lang="en-IN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283088"/>
                  </a:ext>
                </a:extLst>
              </a:tr>
              <a:tr h="479387">
                <a:tc>
                  <a:txBody>
                    <a:bodyPr/>
                    <a:lstStyle/>
                    <a:p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Rural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Urban</a:t>
                      </a:r>
                      <a:endParaRPr lang="en-IN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340379"/>
                  </a:ext>
                </a:extLst>
              </a:tr>
              <a:tr h="479387">
                <a:tc>
                  <a:txBody>
                    <a:bodyPr/>
                    <a:lstStyle/>
                    <a:p>
                      <a:r>
                        <a:rPr lang="en-US" sz="2400" b="1" dirty="0"/>
                        <a:t>ALS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="0" dirty="0"/>
                        <a:t>21 Min 14 Sec</a:t>
                      </a:r>
                      <a:endParaRPr lang="en-IN" sz="2400" b="0" dirty="0">
                        <a:solidFill>
                          <a:srgbClr val="000000"/>
                        </a:solidFill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0" dirty="0"/>
                        <a:t>14 Min 11 Sec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694797"/>
                  </a:ext>
                </a:extLst>
              </a:tr>
              <a:tr h="479387">
                <a:tc>
                  <a:txBody>
                    <a:bodyPr/>
                    <a:lstStyle/>
                    <a:p>
                      <a:r>
                        <a:rPr lang="en-US" sz="2400" b="1" dirty="0"/>
                        <a:t>BLS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="0" dirty="0"/>
                        <a:t>20 Min 14 Sec</a:t>
                      </a:r>
                      <a:endParaRPr lang="en-IN" sz="2400" b="0" dirty="0">
                        <a:solidFill>
                          <a:srgbClr val="000000"/>
                        </a:solidFill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="0" dirty="0"/>
                        <a:t>14 Min 56 Sec</a:t>
                      </a:r>
                      <a:endParaRPr lang="en-IN" sz="2400" b="0" dirty="0">
                        <a:solidFill>
                          <a:srgbClr val="000000"/>
                        </a:solidFill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321830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4818-71BA-47A1-A25F-DA91E99AEC27}" type="slidenum">
              <a:rPr lang="en-IN" smtClean="0"/>
              <a:pPr/>
              <a:t>45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88450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048" y="1"/>
            <a:ext cx="8416967" cy="1166647"/>
          </a:xfrm>
          <a:solidFill>
            <a:srgbClr val="FFC000"/>
          </a:solidFill>
          <a:ln w="28575">
            <a:noFill/>
          </a:ln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+mn-lt"/>
              </a:rPr>
              <a:t>Biomedical Equipment Management </a:t>
            </a:r>
            <a:br>
              <a:rPr lang="en-IN" sz="3200" b="1" dirty="0">
                <a:latin typeface="+mn-lt"/>
              </a:rPr>
            </a:br>
            <a:r>
              <a:rPr lang="en-IN" sz="3200" b="1" dirty="0">
                <a:latin typeface="+mn-lt"/>
              </a:rPr>
              <a:t>&amp; Maintenance Programme (BMMP)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186" y="1355834"/>
            <a:ext cx="11785937" cy="5247190"/>
          </a:xfrm>
        </p:spPr>
        <p:txBody>
          <a:bodyPr>
            <a:noAutofit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en-IN" sz="2400" dirty="0"/>
              <a:t>BMMP - Uptime of equipment (95% in District Hospital, 90% in Community Health Centres and 80% in Primary Health Centres).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en-IN" sz="2400" dirty="0"/>
              <a:t>Implemented in </a:t>
            </a:r>
            <a:r>
              <a:rPr lang="en-IN" sz="2400" b="1" dirty="0"/>
              <a:t>28 States/UTs</a:t>
            </a:r>
            <a:r>
              <a:rPr lang="en-IN" sz="2400" dirty="0"/>
              <a:t>: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IN" b="1" dirty="0"/>
              <a:t>22 States/UTs in PPP mode: 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</a:pPr>
            <a:r>
              <a:rPr lang="en-IN" dirty="0"/>
              <a:t>Andhra Pradesh, Arunachal Pradesh, Assam, Chhattisgarh, Goa, Himachal Pradesh, Jharkhand, Kerala, Madhya Pradesh,  Maharashtra, Meghalaya, Mizoram, Nagaland, Puducherry, Punjab, Telangana, Tripura, Rajasthan, Uttar Pradesh, West Bengal, Jammu &amp; Kashmir, and Manipur.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IN" b="1" dirty="0"/>
              <a:t>6 States/ UTs in In-House mode: 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</a:pPr>
            <a:r>
              <a:rPr lang="en-IN" dirty="0"/>
              <a:t>Gujarat, D&amp;N Haveli, Daman &amp; Diu, Delhi, Lakshadweep, and Tamil Nadu. 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en-IN" sz="2400" b="1" dirty="0">
                <a:solidFill>
                  <a:srgbClr val="FF0000"/>
                </a:solidFill>
              </a:rPr>
              <a:t>Tender for outsourcing in progress in 4 States/UTs: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IN" dirty="0"/>
              <a:t>Haryana – Tender pending for approval by State.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IN" dirty="0"/>
              <a:t>Karnataka – Tender complete but yet to be implemented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IN" dirty="0" err="1"/>
              <a:t>Uttarakhand</a:t>
            </a:r>
            <a:r>
              <a:rPr lang="en-IN" dirty="0"/>
              <a:t> – Tender failed.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IN" dirty="0"/>
              <a:t>Sikkim – Tender pending with the state for approval.</a:t>
            </a:r>
            <a:endParaRPr lang="en-IN" sz="2000" dirty="0"/>
          </a:p>
        </p:txBody>
      </p:sp>
      <p:pic>
        <p:nvPicPr>
          <p:cNvPr id="4" name="Picture 8" descr="Image result for mohfw india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09101" cy="116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nhm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0"/>
            <a:ext cx="1676400" cy="116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848436" y="4627138"/>
            <a:ext cx="3048001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rgbClr val="FF0000"/>
                </a:solidFill>
              </a:rPr>
              <a:t>Not implemented in 4 States/UTs - A&amp;N Islands, Bihar, Chandigarh, Odisha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4818-71BA-47A1-A25F-DA91E99AEC27}" type="slidenum">
              <a:rPr lang="en-IN" smtClean="0"/>
              <a:pPr/>
              <a:t>46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44355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47702" y="838200"/>
            <a:ext cx="10814125" cy="3581400"/>
          </a:xfrm>
          <a:prstGeom prst="rect">
            <a:avLst/>
          </a:prstGeom>
        </p:spPr>
        <p:txBody>
          <a:bodyPr lIns="80904" tIns="40453" rIns="80904" bIns="40453">
            <a:noAutofit/>
          </a:bodyPr>
          <a:lstStyle/>
          <a:p>
            <a:pPr algn="ctr">
              <a:lnSpc>
                <a:spcPct val="110000"/>
              </a:lnSpc>
              <a:defRPr/>
            </a:pPr>
            <a:endParaRPr lang="en-US" sz="3900" b="1" dirty="0">
              <a:solidFill>
                <a:srgbClr val="0070C0"/>
              </a:solidFill>
            </a:endParaRPr>
          </a:p>
          <a:p>
            <a:pPr algn="ctr">
              <a:lnSpc>
                <a:spcPct val="110000"/>
              </a:lnSpc>
              <a:defRPr/>
            </a:pPr>
            <a:endParaRPr lang="en-US" sz="3600" b="1" dirty="0">
              <a:solidFill>
                <a:srgbClr val="0070C0"/>
              </a:solidFill>
            </a:endParaRPr>
          </a:p>
          <a:p>
            <a:pPr algn="ctr">
              <a:lnSpc>
                <a:spcPct val="110000"/>
              </a:lnSpc>
              <a:defRPr/>
            </a:pPr>
            <a:r>
              <a:rPr lang="en-US" sz="4400" b="1" dirty="0">
                <a:solidFill>
                  <a:srgbClr val="0070C0"/>
                </a:solidFill>
              </a:rPr>
              <a:t>National Urban Health Mission (NUHM)</a:t>
            </a:r>
          </a:p>
          <a:p>
            <a:pPr>
              <a:lnSpc>
                <a:spcPct val="110000"/>
              </a:lnSpc>
              <a:defRPr/>
            </a:pPr>
            <a:r>
              <a:rPr lang="en-US" sz="3600" b="1" dirty="0">
                <a:solidFill>
                  <a:srgbClr val="0070C0"/>
                </a:solidFill>
              </a:rPr>
              <a:t>                           </a:t>
            </a:r>
            <a:endParaRPr lang="en-IN" sz="2400" b="1" dirty="0">
              <a:solidFill>
                <a:srgbClr val="0070C0"/>
              </a:solidFill>
            </a:endParaRPr>
          </a:p>
          <a:p>
            <a:pPr>
              <a:lnSpc>
                <a:spcPct val="110000"/>
              </a:lnSpc>
              <a:defRPr/>
            </a:pPr>
            <a:endParaRPr lang="en-IN" sz="3600" b="1" dirty="0">
              <a:solidFill>
                <a:srgbClr val="0070C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430783" y="2590800"/>
            <a:ext cx="6823158" cy="2057400"/>
          </a:xfrm>
          <a:prstGeom prst="rect">
            <a:avLst/>
          </a:prstGeom>
        </p:spPr>
        <p:txBody>
          <a:bodyPr lIns="80904" tIns="40453" rIns="80904" bIns="40453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IN" sz="2100" b="1" dirty="0">
                <a:ea typeface="+mj-ea"/>
                <a:cs typeface="+mj-cs"/>
              </a:rPr>
              <a:t> </a:t>
            </a:r>
          </a:p>
          <a:p>
            <a:pPr lvl="0" algn="ctr">
              <a:spcBef>
                <a:spcPct val="0"/>
              </a:spcBef>
              <a:defRPr/>
            </a:pPr>
            <a:endParaRPr lang="en-IN" sz="2500" b="1" dirty="0">
              <a:solidFill>
                <a:srgbClr val="C00000"/>
              </a:solidFill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endParaRPr lang="en-IN" sz="2000" b="1" dirty="0"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endParaRPr lang="en-IN" sz="2000" b="1" dirty="0"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endParaRPr lang="en-IN" sz="2000" b="1" dirty="0"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endParaRPr lang="en-IN" sz="2000" b="1" dirty="0"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endParaRPr lang="en-IN" sz="2500" b="1" dirty="0"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348621" y="5144506"/>
            <a:ext cx="3786293" cy="470647"/>
          </a:xfrm>
          <a:prstGeom prst="rect">
            <a:avLst/>
          </a:prstGeom>
        </p:spPr>
        <p:txBody>
          <a:bodyPr lIns="80904" tIns="40453" rIns="80904" bIns="40453">
            <a:normAutofit/>
          </a:bodyPr>
          <a:lstStyle/>
          <a:p>
            <a:pPr>
              <a:spcBef>
                <a:spcPct val="0"/>
              </a:spcBef>
              <a:defRPr/>
            </a:pPr>
            <a:endParaRPr lang="en-US" sz="2100" b="1" dirty="0"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23FE-C86E-4077-B9C5-42A25E2BD93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575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02" y="0"/>
            <a:ext cx="11903798" cy="685800"/>
          </a:xfrm>
          <a:solidFill>
            <a:srgbClr val="FFC000"/>
          </a:solidFill>
        </p:spPr>
        <p:txBody>
          <a:bodyPr vert="horz" lIns="91139" tIns="45568" rIns="91139" bIns="45568" rtlCol="0" anchor="ctr">
            <a:noAutofit/>
          </a:bodyPr>
          <a:lstStyle/>
          <a:p>
            <a:pPr algn="ctr">
              <a:defRPr/>
            </a:pPr>
            <a:r>
              <a:rPr lang="en-US" sz="3200" b="1" dirty="0">
                <a:latin typeface="+mn-lt"/>
              </a:rPr>
              <a:t>Infrastructure- AB-</a:t>
            </a:r>
            <a:r>
              <a:rPr lang="en-IN" sz="3200" b="1" dirty="0">
                <a:latin typeface="+mn-lt"/>
              </a:rPr>
              <a:t>HWCs/ UPHCs</a:t>
            </a:r>
            <a:endParaRPr lang="en-US" sz="32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23FE-C86E-4077-B9C5-42A25E2BD938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0520" y="1371608"/>
            <a:ext cx="11292840" cy="4114779"/>
          </a:xfrm>
        </p:spPr>
        <p:txBody>
          <a:bodyPr>
            <a:noAutofit/>
          </a:bodyPr>
          <a:lstStyle/>
          <a:p>
            <a:pPr lvl="1" algn="just">
              <a:buNone/>
            </a:pPr>
            <a:endParaRPr lang="en-US" sz="1600" dirty="0"/>
          </a:p>
          <a:p>
            <a:pPr lvl="1" algn="just">
              <a:buFont typeface="Wingdings" panose="05000000000000000000" pitchFamily="2" charset="2"/>
              <a:buChar char="Ø"/>
            </a:pPr>
            <a:endParaRPr lang="en-US" dirty="0"/>
          </a:p>
          <a:p>
            <a:pPr lvl="1" algn="just">
              <a:buNone/>
            </a:pPr>
            <a:endParaRPr lang="en-IN" dirty="0"/>
          </a:p>
          <a:p>
            <a:pPr marL="455681" lvl="1" indent="0" algn="just">
              <a:buNone/>
            </a:pPr>
            <a:endParaRPr lang="en-IN" sz="1600" dirty="0"/>
          </a:p>
          <a:p>
            <a:pPr lvl="1" algn="just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IN" sz="2400" dirty="0"/>
          </a:p>
          <a:p>
            <a:endParaRPr lang="en-IN" sz="2400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533403" y="1143000"/>
          <a:ext cx="525779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 6"/>
          <p:cNvSpPr/>
          <p:nvPr/>
        </p:nvSpPr>
        <p:spPr>
          <a:xfrm>
            <a:off x="1981200" y="762000"/>
            <a:ext cx="2057400" cy="609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Tw Cen MT" pitchFamily="34" charset="0"/>
              </a:rPr>
              <a:t>Gap of 2711 </a:t>
            </a:r>
          </a:p>
          <a:p>
            <a:pPr algn="ctr"/>
            <a:r>
              <a:rPr lang="en-US" sz="1200" b="1" dirty="0">
                <a:latin typeface="Tw Cen MT" pitchFamily="34" charset="0"/>
              </a:rPr>
              <a:t>U-PHCs as per urban population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905001" y="13716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04801" y="3962400"/>
            <a:ext cx="11338559" cy="27432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Maximum gaps of UPHCs in 5 States- </a:t>
            </a:r>
            <a:r>
              <a:rPr lang="en-US" b="1" dirty="0">
                <a:solidFill>
                  <a:srgbClr val="0070C0"/>
                </a:solidFill>
              </a:rPr>
              <a:t>Maharashtra (398), U.P- (298), T.N (278), Kerala (236), Gujarat (201)</a:t>
            </a:r>
          </a:p>
          <a:p>
            <a:endParaRPr lang="en-US" sz="200" dirty="0">
              <a:solidFill>
                <a:schemeClr val="tx1"/>
              </a:solidFill>
            </a:endParaRPr>
          </a:p>
          <a:p>
            <a:endParaRPr lang="en-US" sz="3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States with maximum U-PHCs running in rented building</a:t>
            </a:r>
            <a:r>
              <a:rPr lang="en-US" b="1" dirty="0">
                <a:solidFill>
                  <a:srgbClr val="0070C0"/>
                </a:solidFill>
              </a:rPr>
              <a:t>- U.P, Bihar, Delhi, Jharkhand, Madhya Pradesh, Meghalaya etc.</a:t>
            </a:r>
          </a:p>
          <a:p>
            <a:endParaRPr lang="en-US" sz="4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States  with maximum U-PHCs running in Govt.  building-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Tamil Nadu, Odisha, Gujarat, Karnataka, Chhattisgarh, Kerala, West Bengal, Telangana</a:t>
            </a:r>
          </a:p>
          <a:p>
            <a:pPr>
              <a:buFont typeface="Wingdings" pitchFamily="2" charset="2"/>
              <a:buChar char="§"/>
            </a:pPr>
            <a:endParaRPr lang="en-US" sz="1100" b="1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Maximum gaps of HWCs approval in 4 States- </a:t>
            </a:r>
            <a:r>
              <a:rPr lang="en-US" b="1" dirty="0">
                <a:solidFill>
                  <a:srgbClr val="0070C0"/>
                </a:solidFill>
              </a:rPr>
              <a:t>W.B (373), Delhi (242), Gujarat (209), Maharashtra (205)</a:t>
            </a:r>
          </a:p>
          <a:p>
            <a:pPr>
              <a:buFont typeface="Wingdings" pitchFamily="2" charset="2"/>
              <a:buChar char="§"/>
            </a:pPr>
            <a:endParaRPr lang="en-US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8" name="Chart 17"/>
          <p:cNvGraphicFramePr/>
          <p:nvPr/>
        </p:nvGraphicFramePr>
        <p:xfrm>
          <a:off x="6324600" y="1143000"/>
          <a:ext cx="44958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Oval 18"/>
          <p:cNvSpPr/>
          <p:nvPr/>
        </p:nvSpPr>
        <p:spPr>
          <a:xfrm>
            <a:off x="7844451" y="779691"/>
            <a:ext cx="2057400" cy="609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Tw Cen MT" pitchFamily="34" charset="0"/>
              </a:rPr>
              <a:t>Gap of 1286 </a:t>
            </a:r>
          </a:p>
          <a:p>
            <a:pPr algn="ctr"/>
            <a:r>
              <a:rPr lang="en-US" sz="1200" b="1" dirty="0">
                <a:latin typeface="Tw Cen MT" pitchFamily="34" charset="0"/>
              </a:rPr>
              <a:t>HWCs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696201" y="1295400"/>
            <a:ext cx="914401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8" descr="Image result for mohfw india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756371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nhm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730" y="0"/>
            <a:ext cx="1400269" cy="97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9411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"/>
            <a:ext cx="11490960" cy="846337"/>
          </a:xfrm>
          <a:solidFill>
            <a:srgbClr val="FFC000"/>
          </a:solidFill>
        </p:spPr>
        <p:txBody>
          <a:bodyPr vert="horz" lIns="91139" tIns="45568" rIns="91139" bIns="45568" rtlCol="0" anchor="ctr">
            <a:noAutofit/>
          </a:bodyPr>
          <a:lstStyle/>
          <a:p>
            <a:pPr algn="ctr">
              <a:defRPr/>
            </a:pPr>
            <a:r>
              <a:rPr lang="en-IN" sz="3200" b="1" dirty="0">
                <a:latin typeface="+mn-lt"/>
              </a:rPr>
              <a:t>Human Resource - UPHCs</a:t>
            </a:r>
            <a:endParaRPr lang="en-US" sz="32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23FE-C86E-4077-B9C5-42A25E2BD938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143001"/>
            <a:ext cx="11292840" cy="2667000"/>
          </a:xfrm>
        </p:spPr>
        <p:txBody>
          <a:bodyPr>
            <a:noAutofit/>
          </a:bodyPr>
          <a:lstStyle/>
          <a:p>
            <a:pPr lvl="1" algn="just">
              <a:buNone/>
            </a:pPr>
            <a:endParaRPr lang="en-US" sz="1600" dirty="0"/>
          </a:p>
          <a:p>
            <a:pPr lvl="1" algn="just">
              <a:buFont typeface="Wingdings" panose="05000000000000000000" pitchFamily="2" charset="2"/>
              <a:buChar char="Ø"/>
            </a:pPr>
            <a:endParaRPr lang="en-US" dirty="0"/>
          </a:p>
          <a:p>
            <a:pPr lvl="1" algn="just">
              <a:buNone/>
            </a:pPr>
            <a:endParaRPr lang="en-IN" dirty="0"/>
          </a:p>
          <a:p>
            <a:pPr marL="455681" lvl="1" indent="0" algn="just">
              <a:buNone/>
            </a:pPr>
            <a:endParaRPr lang="en-IN" sz="1600" dirty="0"/>
          </a:p>
          <a:p>
            <a:pPr lvl="1" algn="just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IN" sz="2400" dirty="0"/>
          </a:p>
          <a:p>
            <a:endParaRPr lang="en-IN" sz="2400" dirty="0"/>
          </a:p>
        </p:txBody>
      </p:sp>
      <p:sp>
        <p:nvSpPr>
          <p:cNvPr id="12" name="Rectangle 11"/>
          <p:cNvSpPr/>
          <p:nvPr/>
        </p:nvSpPr>
        <p:spPr>
          <a:xfrm>
            <a:off x="6231685" y="990600"/>
            <a:ext cx="5410200" cy="5257800"/>
          </a:xfrm>
          <a:prstGeom prst="rect">
            <a:avLst/>
          </a:prstGeom>
          <a:ln/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endParaRPr lang="en-US" sz="22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22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</a:rPr>
              <a:t>More than 40% Positions of Medical Officers vacant – </a:t>
            </a:r>
            <a:r>
              <a:rPr lang="en-US" sz="2200" b="1" dirty="0">
                <a:solidFill>
                  <a:srgbClr val="0070C0"/>
                </a:solidFill>
              </a:rPr>
              <a:t>Bihar, Jharkhand, Madhya Pradesh, Maharashtra and Punjab</a:t>
            </a:r>
          </a:p>
          <a:p>
            <a:pPr>
              <a:buFont typeface="Wingdings" pitchFamily="2" charset="2"/>
              <a:buChar char="§"/>
            </a:pPr>
            <a:endParaRPr lang="en-US" sz="2200" b="1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</a:rPr>
              <a:t>More than 60% of SN vacant- </a:t>
            </a:r>
            <a:r>
              <a:rPr lang="en-US" sz="2200" b="1" dirty="0">
                <a:solidFill>
                  <a:srgbClr val="0070C0"/>
                </a:solidFill>
              </a:rPr>
              <a:t>West Bengal, M.P, Rajasthan and </a:t>
            </a:r>
            <a:r>
              <a:rPr lang="en-US" sz="2400" b="1" dirty="0">
                <a:solidFill>
                  <a:srgbClr val="0070C0"/>
                </a:solidFill>
              </a:rPr>
              <a:t>Jharkhand</a:t>
            </a:r>
          </a:p>
          <a:p>
            <a:pPr>
              <a:buFont typeface="Wingdings" pitchFamily="2" charset="2"/>
              <a:buChar char="§"/>
            </a:pPr>
            <a:endParaRPr lang="en-US" sz="2200" b="1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</a:rPr>
              <a:t>More than 35% MPW (F) vacant- </a:t>
            </a:r>
            <a:r>
              <a:rPr lang="en-US" sz="2200" b="1" dirty="0">
                <a:solidFill>
                  <a:srgbClr val="0070C0"/>
                </a:solidFill>
              </a:rPr>
              <a:t>Rajasthan, Karnataka, Tripura. </a:t>
            </a:r>
            <a:r>
              <a:rPr lang="en-US" sz="2200" b="1" dirty="0">
                <a:solidFill>
                  <a:srgbClr val="FF0000"/>
                </a:solidFill>
              </a:rPr>
              <a:t>Bihar- None of LT is in place</a:t>
            </a:r>
          </a:p>
          <a:p>
            <a:endParaRPr lang="en-US" sz="22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</a:rPr>
              <a:t>More than 50% LTs vacant- </a:t>
            </a:r>
            <a:r>
              <a:rPr lang="en-US" sz="2200" b="1" dirty="0">
                <a:solidFill>
                  <a:srgbClr val="0070C0"/>
                </a:solidFill>
              </a:rPr>
              <a:t>Jharkhand, Maharashtra, Madhya Pradesh, Rajasthan, </a:t>
            </a:r>
            <a:r>
              <a:rPr lang="en-US" sz="2200" b="1" dirty="0">
                <a:solidFill>
                  <a:srgbClr val="FF0000"/>
                </a:solidFill>
              </a:rPr>
              <a:t>Bihar- None of LT is in place</a:t>
            </a:r>
          </a:p>
          <a:p>
            <a:pPr>
              <a:buFont typeface="Wingdings" pitchFamily="2" charset="2"/>
              <a:buChar char="§"/>
            </a:pPr>
            <a:endParaRPr lang="en-US" sz="2200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2200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472065"/>
            <a:ext cx="457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QPR / MIS Report ending March, 2019</a:t>
            </a: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7025717"/>
              </p:ext>
            </p:extLst>
          </p:nvPr>
        </p:nvGraphicFramePr>
        <p:xfrm>
          <a:off x="533403" y="990600"/>
          <a:ext cx="5297032" cy="4287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2" descr="Image result for nhm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7944" y="0"/>
            <a:ext cx="1364055" cy="94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Image result for mohfw india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530035" cy="84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121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BB4F4-5CF7-9346-BBF5-A3A6F8AA8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3" y="0"/>
            <a:ext cx="12191999" cy="944880"/>
          </a:xfrm>
          <a:solidFill>
            <a:srgbClr val="FFC000"/>
          </a:solidFill>
          <a:ln w="28575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AB-HWCs - What has changed?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F62D9-C71C-F74C-BA02-7CA859524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2" y="1568824"/>
            <a:ext cx="11245327" cy="492341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Improved infrastructure including branding </a:t>
            </a:r>
          </a:p>
          <a:p>
            <a:r>
              <a:rPr lang="en-US" dirty="0">
                <a:solidFill>
                  <a:schemeClr val="tx1"/>
                </a:solidFill>
              </a:rPr>
              <a:t>Human Resources at AB-HWCs</a:t>
            </a:r>
          </a:p>
          <a:p>
            <a:r>
              <a:rPr lang="en-US" dirty="0">
                <a:solidFill>
                  <a:schemeClr val="tx1"/>
                </a:solidFill>
              </a:rPr>
              <a:t>Strengthening of existing services – RMNCHA+N</a:t>
            </a:r>
          </a:p>
          <a:p>
            <a:r>
              <a:rPr lang="en-US" dirty="0">
                <a:solidFill>
                  <a:schemeClr val="tx1"/>
                </a:solidFill>
              </a:rPr>
              <a:t>Availability of essential medicines </a:t>
            </a:r>
          </a:p>
          <a:p>
            <a:r>
              <a:rPr lang="en-US" dirty="0">
                <a:solidFill>
                  <a:schemeClr val="tx1"/>
                </a:solidFill>
              </a:rPr>
              <a:t>Availability of essential diagnostic services </a:t>
            </a:r>
          </a:p>
          <a:p>
            <a:r>
              <a:rPr lang="en-US" dirty="0">
                <a:solidFill>
                  <a:schemeClr val="tx1"/>
                </a:solidFill>
              </a:rPr>
              <a:t>Population Based Screening for 30+ (NCD – diabetes/hypertension, 3 Common Cancers)</a:t>
            </a:r>
          </a:p>
          <a:p>
            <a:r>
              <a:rPr lang="en-US" dirty="0">
                <a:solidFill>
                  <a:schemeClr val="tx1"/>
                </a:solidFill>
              </a:rPr>
              <a:t>Emergence of IT – AB-HWC portal and NCD Application</a:t>
            </a:r>
          </a:p>
          <a:p>
            <a:r>
              <a:rPr lang="en-US" dirty="0">
                <a:solidFill>
                  <a:schemeClr val="tx1"/>
                </a:solidFill>
              </a:rPr>
              <a:t>Wellness activity – YOGA and others</a:t>
            </a:r>
          </a:p>
        </p:txBody>
      </p:sp>
      <p:pic>
        <p:nvPicPr>
          <p:cNvPr id="4" name="Picture 8" descr="Image result for mohfw india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40877" cy="96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nhm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840" y="0"/>
            <a:ext cx="1661159" cy="117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 flipH="1">
            <a:off x="8471646" y="1550739"/>
            <a:ext cx="3308873" cy="1443473"/>
          </a:xfrm>
          <a:prstGeom prst="wedgeEllipseCallout">
            <a:avLst>
              <a:gd name="adj1" fmla="val 33979"/>
              <a:gd name="adj2" fmla="val 9342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Up to an extent only!!!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4818-71BA-47A1-A25F-DA91E99AEC27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29078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11887200" cy="788896"/>
          </a:xfrm>
          <a:solidFill>
            <a:srgbClr val="FFC000"/>
          </a:solidFill>
        </p:spPr>
        <p:txBody>
          <a:bodyPr vert="horz" lIns="91139" tIns="45568" rIns="91139" bIns="45568" rtlCol="0" anchor="ctr">
            <a:noAutofit/>
          </a:bodyPr>
          <a:lstStyle/>
          <a:p>
            <a:pPr algn="ctr">
              <a:defRPr/>
            </a:pPr>
            <a:r>
              <a:rPr lang="en-US" sz="2800" b="1" dirty="0">
                <a:latin typeface="+mn-lt"/>
              </a:rPr>
              <a:t>State wise Performance</a:t>
            </a:r>
            <a:br>
              <a:rPr lang="en-US" sz="2800" b="1" dirty="0">
                <a:latin typeface="+mn-lt"/>
              </a:rPr>
            </a:br>
            <a:r>
              <a:rPr lang="en-US" sz="2800" b="1" dirty="0">
                <a:latin typeface="+mn-lt"/>
              </a:rPr>
              <a:t> </a:t>
            </a:r>
            <a:r>
              <a:rPr lang="en-US" sz="1600" b="1" dirty="0">
                <a:latin typeface="+mn-lt"/>
              </a:rPr>
              <a:t>(In respect of Physical Progress)</a:t>
            </a:r>
            <a:endParaRPr lang="en-US" sz="2800" b="1" dirty="0">
              <a:latin typeface="+mn-lt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507695664"/>
              </p:ext>
            </p:extLst>
          </p:nvPr>
        </p:nvGraphicFramePr>
        <p:xfrm>
          <a:off x="363647" y="917718"/>
          <a:ext cx="518160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357327315"/>
              </p:ext>
            </p:extLst>
          </p:nvPr>
        </p:nvGraphicFramePr>
        <p:xfrm>
          <a:off x="5936810" y="944879"/>
          <a:ext cx="51816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374504903"/>
              </p:ext>
            </p:extLst>
          </p:nvPr>
        </p:nvGraphicFramePr>
        <p:xfrm>
          <a:off x="2779415" y="3719800"/>
          <a:ext cx="616465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6411954"/>
            <a:ext cx="45719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Source: QPR Report ending March, 2019</a:t>
            </a:r>
          </a:p>
        </p:txBody>
      </p:sp>
      <p:pic>
        <p:nvPicPr>
          <p:cNvPr id="8" name="Picture 2" descr="Image result for nhm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036" y="0"/>
            <a:ext cx="1517964" cy="78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mohfw india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94"/>
            <a:ext cx="1475715" cy="81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4818-71BA-47A1-A25F-DA91E99AEC27}" type="slidenum">
              <a:rPr lang="en-IN" smtClean="0"/>
              <a:pPr/>
              <a:t>50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1043642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39" y="22488"/>
            <a:ext cx="1109472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Cumulative Financial Progress of NUHM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512913" y="479686"/>
          <a:ext cx="11234379" cy="2428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48639" y="3200400"/>
            <a:ext cx="470941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Fund utilization of 70%- 75%</a:t>
            </a:r>
          </a:p>
        </p:txBody>
      </p:sp>
      <p:sp>
        <p:nvSpPr>
          <p:cNvPr id="12" name="Oval 11"/>
          <p:cNvSpPr/>
          <p:nvPr/>
        </p:nvSpPr>
        <p:spPr>
          <a:xfrm>
            <a:off x="449580" y="3962400"/>
            <a:ext cx="5250180" cy="2514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graphicFrame>
        <p:nvGraphicFramePr>
          <p:cNvPr id="13" name="Chart 12"/>
          <p:cNvGraphicFramePr/>
          <p:nvPr/>
        </p:nvGraphicFramePr>
        <p:xfrm>
          <a:off x="746759" y="3852474"/>
          <a:ext cx="4959496" cy="2968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438651" y="3200400"/>
            <a:ext cx="470941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Fund  utilization of 40%-60%</a:t>
            </a:r>
          </a:p>
        </p:txBody>
      </p:sp>
      <p:sp>
        <p:nvSpPr>
          <p:cNvPr id="15" name="Oval 14"/>
          <p:cNvSpPr/>
          <p:nvPr/>
        </p:nvSpPr>
        <p:spPr>
          <a:xfrm>
            <a:off x="6294121" y="3962400"/>
            <a:ext cx="5238813" cy="261328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7" name="Chart 16"/>
          <p:cNvGraphicFramePr/>
          <p:nvPr/>
        </p:nvGraphicFramePr>
        <p:xfrm>
          <a:off x="6456515" y="4323023"/>
          <a:ext cx="4686673" cy="21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Rectangle 22"/>
          <p:cNvSpPr/>
          <p:nvPr/>
        </p:nvSpPr>
        <p:spPr>
          <a:xfrm>
            <a:off x="449580" y="3124200"/>
            <a:ext cx="5448301" cy="3655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195061" y="3124200"/>
            <a:ext cx="5547361" cy="3657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49578" y="690267"/>
            <a:ext cx="11292840" cy="2431024"/>
          </a:xfrm>
          <a:prstGeom prst="rect">
            <a:avLst/>
          </a:prstGeom>
          <a:solidFill>
            <a:srgbClr val="FFC00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 descr="Image result for nhm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618" y="0"/>
            <a:ext cx="911382" cy="63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Image result for mohfw india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27393"/>
            <a:ext cx="968719" cy="53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4818-71BA-47A1-A25F-DA91E99AEC27}" type="slidenum">
              <a:rPr lang="en-IN" smtClean="0"/>
              <a:pPr/>
              <a:t>51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60091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941" y="1607272"/>
            <a:ext cx="11393068" cy="4829741"/>
          </a:xfrm>
        </p:spPr>
        <p:txBody>
          <a:bodyPr>
            <a:noAutofit/>
          </a:bodyPr>
          <a:lstStyle/>
          <a:p>
            <a:pPr lvl="0"/>
            <a:r>
              <a:rPr lang="en-US" sz="2400" b="1" dirty="0"/>
              <a:t>e-UPHC  management on PPP mode by e-</a:t>
            </a:r>
            <a:r>
              <a:rPr lang="en-US" sz="2400" b="1" dirty="0" err="1"/>
              <a:t>Vaidya</a:t>
            </a:r>
            <a:r>
              <a:rPr lang="en-US" sz="2400" b="1" dirty="0"/>
              <a:t> &amp; Apollo agencies -</a:t>
            </a:r>
            <a:r>
              <a:rPr lang="en-US" sz="2400" b="1" dirty="0">
                <a:solidFill>
                  <a:srgbClr val="FF0000"/>
                </a:solidFill>
              </a:rPr>
              <a:t>Andhra Pradesh</a:t>
            </a:r>
            <a:r>
              <a:rPr lang="en-US" sz="2400" b="1" dirty="0"/>
              <a:t> </a:t>
            </a:r>
          </a:p>
          <a:p>
            <a:pPr lvl="1"/>
            <a:r>
              <a:rPr lang="en-US" dirty="0"/>
              <a:t>HR, Tele-consultation, IT, Diagnostic services: </a:t>
            </a:r>
            <a:r>
              <a:rPr lang="en-US" dirty="0">
                <a:solidFill>
                  <a:srgbClr val="0070C0"/>
                </a:solidFill>
              </a:rPr>
              <a:t>Supported by Agency </a:t>
            </a:r>
          </a:p>
          <a:p>
            <a:pPr lvl="1"/>
            <a:r>
              <a:rPr lang="en-US" dirty="0"/>
              <a:t>Building, Drugs: </a:t>
            </a:r>
            <a:r>
              <a:rPr lang="en-US" dirty="0">
                <a:solidFill>
                  <a:srgbClr val="0070C0"/>
                </a:solidFill>
              </a:rPr>
              <a:t>Provided by State Health Department</a:t>
            </a:r>
          </a:p>
          <a:p>
            <a:pPr marL="457200" lvl="1" indent="0">
              <a:buNone/>
            </a:pPr>
            <a:endParaRPr lang="en-US" b="1" dirty="0"/>
          </a:p>
          <a:p>
            <a:r>
              <a:rPr lang="en-IN" sz="2400" b="1" dirty="0"/>
              <a:t>Partnership between State and TATA Trust </a:t>
            </a:r>
            <a:r>
              <a:rPr lang="en-IN" sz="2400" dirty="0"/>
              <a:t>in developing 26 U-PHCs as Model centres in </a:t>
            </a:r>
            <a:r>
              <a:rPr lang="en-IN" sz="2400" b="1" dirty="0"/>
              <a:t>Nagpur</a:t>
            </a:r>
            <a:r>
              <a:rPr lang="en-IN" sz="2400" dirty="0"/>
              <a:t> corporation-  </a:t>
            </a:r>
            <a:r>
              <a:rPr lang="en-IN" sz="2400" b="1" dirty="0">
                <a:solidFill>
                  <a:srgbClr val="FF0000"/>
                </a:solidFill>
              </a:rPr>
              <a:t>Maharashtra</a:t>
            </a:r>
          </a:p>
          <a:p>
            <a:pPr lvl="1"/>
            <a:r>
              <a:rPr lang="en-IN" dirty="0"/>
              <a:t>Infrastructure, IT, investigations through Hub &amp; Spoke model : </a:t>
            </a:r>
            <a:r>
              <a:rPr lang="en-IN" dirty="0">
                <a:solidFill>
                  <a:srgbClr val="0070C0"/>
                </a:solidFill>
              </a:rPr>
              <a:t>Supported by Agency</a:t>
            </a:r>
            <a:r>
              <a:rPr lang="en-IN" dirty="0"/>
              <a:t>. </a:t>
            </a:r>
          </a:p>
          <a:p>
            <a:pPr lvl="1"/>
            <a:r>
              <a:rPr lang="en-US" dirty="0"/>
              <a:t>Building, Drugs: </a:t>
            </a:r>
            <a:r>
              <a:rPr lang="en-US" dirty="0">
                <a:solidFill>
                  <a:srgbClr val="0070C0"/>
                </a:solidFill>
              </a:rPr>
              <a:t>Provided by State Health Department </a:t>
            </a:r>
          </a:p>
          <a:p>
            <a:pPr marL="457200" lvl="1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r>
              <a:rPr lang="en-US" sz="2400" b="1" dirty="0"/>
              <a:t>Provision of Eye care at U-PHC-  </a:t>
            </a:r>
            <a:r>
              <a:rPr lang="en-US" sz="2400" dirty="0"/>
              <a:t>Partnership with </a:t>
            </a:r>
            <a:r>
              <a:rPr lang="en-US" sz="2400" dirty="0" err="1"/>
              <a:t>Susrut</a:t>
            </a:r>
            <a:r>
              <a:rPr lang="en-US" sz="2400" dirty="0"/>
              <a:t> Eye Foundation - </a:t>
            </a:r>
            <a:r>
              <a:rPr lang="en-US" sz="2400" b="1" dirty="0"/>
              <a:t>Kolkata Municipal Corporation,</a:t>
            </a:r>
            <a:r>
              <a:rPr lang="en-US" sz="2400" b="1" dirty="0">
                <a:solidFill>
                  <a:srgbClr val="FF0000"/>
                </a:solidFill>
              </a:rPr>
              <a:t> West Bengal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23FE-C86E-4077-B9C5-42A25E2BD938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11887199" cy="886274"/>
          </a:xfrm>
          <a:solidFill>
            <a:srgbClr val="FFC000"/>
          </a:solidFill>
          <a:ln w="28575">
            <a:noFill/>
          </a:ln>
        </p:spPr>
        <p:txBody>
          <a:bodyPr vert="horz" wrap="square" lIns="106985" tIns="53492" rIns="106985" bIns="53492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069721" eaLnBrk="0" fontAlgn="base" hangingPunct="0">
              <a:spcAft>
                <a:spcPct val="0"/>
              </a:spcAft>
              <a:defRPr/>
            </a:pPr>
            <a:r>
              <a:rPr lang="en-US" sz="3120" b="1" dirty="0">
                <a:latin typeface="+mn-lt"/>
                <a:ea typeface="+mn-ea"/>
                <a:cs typeface="+mn-cs"/>
              </a:rPr>
              <a:t>UPHC - Public Private Partnerships</a:t>
            </a:r>
          </a:p>
        </p:txBody>
      </p:sp>
      <p:pic>
        <p:nvPicPr>
          <p:cNvPr id="13" name="Picture 8" descr="Image result for mohfw india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94"/>
            <a:ext cx="1475715" cy="91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nhm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478" y="0"/>
            <a:ext cx="1273521" cy="8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6815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11887200" cy="762000"/>
          </a:xfrm>
          <a:solidFill>
            <a:srgbClr val="FFC000"/>
          </a:solidFill>
        </p:spPr>
        <p:txBody>
          <a:bodyPr vert="horz" lIns="91139" tIns="45568" rIns="91139" bIns="45568" rtlCol="0" anchor="ctr">
            <a:noAutofit/>
          </a:bodyPr>
          <a:lstStyle/>
          <a:p>
            <a:pPr>
              <a:defRPr/>
            </a:pPr>
            <a:r>
              <a:rPr lang="en-US" sz="2800" b="1" dirty="0">
                <a:latin typeface="+mn-lt"/>
              </a:rPr>
              <a:t>AB-HWC-UPHC- Health Service Delivery Models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2139" y="1066805"/>
            <a:ext cx="6337425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 96 </a:t>
            </a:r>
            <a:r>
              <a:rPr lang="en-US" sz="2400" b="1" dirty="0">
                <a:solidFill>
                  <a:srgbClr val="0070C0"/>
                </a:solidFill>
              </a:rPr>
              <a:t>Polyclinics</a:t>
            </a:r>
            <a:r>
              <a:rPr lang="en-US" sz="2400" dirty="0"/>
              <a:t> providing Specialist services </a:t>
            </a:r>
            <a:r>
              <a:rPr lang="en-GB" sz="2400" dirty="0"/>
              <a:t>as per weekly roster in each UPHC </a:t>
            </a:r>
            <a:r>
              <a:rPr lang="en-US" sz="2400" dirty="0"/>
              <a:t>- </a:t>
            </a:r>
            <a:r>
              <a:rPr lang="en-US" sz="2400" b="1" dirty="0">
                <a:solidFill>
                  <a:srgbClr val="FF0000"/>
                </a:solidFill>
              </a:rPr>
              <a:t>Tamil Nadu</a:t>
            </a:r>
          </a:p>
          <a:p>
            <a:pPr>
              <a:buFont typeface="Arial" pitchFamily="34" charset="0"/>
              <a:buChar char="•"/>
            </a:pPr>
            <a:endParaRPr lang="en-US" sz="2400" b="1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900" b="1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 104 </a:t>
            </a:r>
            <a:r>
              <a:rPr lang="en-US" sz="2400" b="1" dirty="0" err="1">
                <a:solidFill>
                  <a:srgbClr val="0070C0"/>
                </a:solidFill>
              </a:rPr>
              <a:t>Basti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Dawakhana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functional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in urban areas for covering 5000 to 10000 population with focus on slum population- </a:t>
            </a:r>
            <a:r>
              <a:rPr lang="en-US" sz="2400" b="1" dirty="0">
                <a:solidFill>
                  <a:srgbClr val="FF0000"/>
                </a:solidFill>
              </a:rPr>
              <a:t>Telangana</a:t>
            </a:r>
          </a:p>
          <a:p>
            <a:pPr>
              <a:buFont typeface="Arial" pitchFamily="34" charset="0"/>
              <a:buChar char="•"/>
            </a:pPr>
            <a:endParaRPr lang="en-US" sz="2400" b="1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900" b="1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err="1">
                <a:solidFill>
                  <a:srgbClr val="0070C0"/>
                </a:solidFill>
              </a:rPr>
              <a:t>Atal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Mohalla</a:t>
            </a:r>
            <a:r>
              <a:rPr lang="en-US" sz="2400" b="1" dirty="0">
                <a:solidFill>
                  <a:srgbClr val="0070C0"/>
                </a:solidFill>
              </a:rPr>
              <a:t> Clinic </a:t>
            </a:r>
            <a:r>
              <a:rPr lang="en-US" sz="2400" dirty="0"/>
              <a:t>is being initiated for urban slum dwellers to impart health services including NCD screening with support from ULBS- </a:t>
            </a:r>
            <a:r>
              <a:rPr lang="en-US" sz="2400" b="1" dirty="0">
                <a:solidFill>
                  <a:srgbClr val="FF0000"/>
                </a:solidFill>
              </a:rPr>
              <a:t>Jharkhand</a:t>
            </a:r>
          </a:p>
          <a:p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6844244" y="1111690"/>
            <a:ext cx="4832290" cy="4894970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Specialist services Schedule - Tamil Nadu 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Monday –  General Medicine &amp; Dermatology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Tuesday – </a:t>
            </a:r>
            <a:r>
              <a:rPr lang="en-US" dirty="0" err="1">
                <a:solidFill>
                  <a:schemeClr val="tx1"/>
                </a:solidFill>
              </a:rPr>
              <a:t>Obs</a:t>
            </a:r>
            <a:r>
              <a:rPr lang="en-US" dirty="0">
                <a:solidFill>
                  <a:schemeClr val="tx1"/>
                </a:solidFill>
              </a:rPr>
              <a:t>/ </a:t>
            </a:r>
            <a:r>
              <a:rPr lang="en-US" dirty="0" err="1">
                <a:solidFill>
                  <a:schemeClr val="tx1"/>
                </a:solidFill>
              </a:rPr>
              <a:t>Gynae</a:t>
            </a:r>
            <a:r>
              <a:rPr lang="en-US" dirty="0">
                <a:solidFill>
                  <a:schemeClr val="tx1"/>
                </a:solidFill>
              </a:rPr>
              <a:t> &amp; Dental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Wednesday – Pediatrics and Ophthalmology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Thursday – Ortho and Physiotherapy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Friday – ENT and Dental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Saturday - Psychiatry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Picture 2" descr="Image result for nhm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478" y="0"/>
            <a:ext cx="1273521" cy="7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Image result for mohfw indi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756371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4818-71BA-47A1-A25F-DA91E99AEC27}" type="slidenum">
              <a:rPr lang="en-IN" smtClean="0"/>
              <a:pPr/>
              <a:t>53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60694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"/>
            <a:ext cx="12192000" cy="962965"/>
          </a:xfrm>
          <a:solidFill>
            <a:srgbClr val="FFC000"/>
          </a:solidFill>
          <a:ln w="28575">
            <a:noFill/>
          </a:ln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+mn-lt"/>
              </a:rPr>
              <a:t>AB-HWCs - Vision document for urban areas</a:t>
            </a:r>
            <a:endParaRPr lang="en-IN" sz="3200" b="1" dirty="0">
              <a:latin typeface="+mn-lt"/>
            </a:endParaRPr>
          </a:p>
        </p:txBody>
      </p:sp>
      <p:pic>
        <p:nvPicPr>
          <p:cNvPr id="4" name="Picture 8" descr="Image result for mohfw indi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40877" cy="96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nhm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640" y="-2"/>
            <a:ext cx="1737360" cy="96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4A864CC-785A-D942-8CA1-5B51C1A71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352" y="1112520"/>
            <a:ext cx="10836998" cy="5745480"/>
          </a:xfrm>
        </p:spPr>
        <p:txBody>
          <a:bodyPr>
            <a:noAutofit/>
          </a:bodyPr>
          <a:lstStyle/>
          <a:p>
            <a:r>
              <a:rPr lang="en-US" b="1" dirty="0"/>
              <a:t>Criteria for establishing  AB-HWCs -</a:t>
            </a:r>
          </a:p>
          <a:p>
            <a:pPr lvl="1"/>
            <a:r>
              <a:rPr lang="en-US" dirty="0"/>
              <a:t>Population based / Ward based ?</a:t>
            </a:r>
          </a:p>
          <a:p>
            <a:pPr lvl="1"/>
            <a:r>
              <a:rPr lang="en-US" dirty="0"/>
              <a:t>Infrastructure (Buildings)  - Community Halls of Urban Local Bodies / Corporation </a:t>
            </a:r>
          </a:p>
          <a:p>
            <a:pPr marL="268288" lvl="1" indent="-268288"/>
            <a:r>
              <a:rPr lang="en-US" sz="2900" b="1" dirty="0"/>
              <a:t>Assigning the Population </a:t>
            </a:r>
            <a:r>
              <a:rPr lang="en-US" sz="2900" dirty="0"/>
              <a:t>to the AB-HWC</a:t>
            </a:r>
          </a:p>
          <a:p>
            <a:pPr marL="268288" lvl="1" indent="-268288"/>
            <a:r>
              <a:rPr lang="en-US" sz="2900" b="1" dirty="0"/>
              <a:t>Defining referral linkages </a:t>
            </a:r>
            <a:r>
              <a:rPr lang="en-US" sz="2900" dirty="0"/>
              <a:t>– Secondary and Tertiary </a:t>
            </a:r>
          </a:p>
          <a:p>
            <a:r>
              <a:rPr lang="en-US" b="1" dirty="0"/>
              <a:t>Facility based services - Specialty Services - </a:t>
            </a:r>
            <a:r>
              <a:rPr lang="en-US" dirty="0"/>
              <a:t>Model ? (Facility based / Tele-consultation)</a:t>
            </a:r>
          </a:p>
          <a:p>
            <a:r>
              <a:rPr lang="en-US" b="1" dirty="0"/>
              <a:t>Outreach – Can we have a different Model 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Basti</a:t>
            </a:r>
            <a:r>
              <a:rPr lang="en-US" dirty="0"/>
              <a:t> </a:t>
            </a:r>
            <a:r>
              <a:rPr lang="en-US" dirty="0" err="1"/>
              <a:t>Dawa</a:t>
            </a:r>
            <a:r>
              <a:rPr lang="en-US" dirty="0"/>
              <a:t> </a:t>
            </a:r>
            <a:r>
              <a:rPr lang="en-US" dirty="0" err="1"/>
              <a:t>Khana</a:t>
            </a:r>
            <a:r>
              <a:rPr lang="en-US" dirty="0"/>
              <a:t> , Telangana – thinking for performance linked payments for outreach activities ?</a:t>
            </a:r>
          </a:p>
          <a:p>
            <a:pPr lvl="1"/>
            <a:r>
              <a:rPr lang="en-IN" dirty="0"/>
              <a:t>In areas where there are no ASHAs - Can existing community volunteers, SHGs, NGOs, Nursing students etc. be utilized 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4818-71BA-47A1-A25F-DA91E99AEC27}" type="slidenum">
              <a:rPr lang="en-IN" smtClean="0"/>
              <a:pPr/>
              <a:t>54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47518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62965"/>
          </a:xfrm>
          <a:solidFill>
            <a:srgbClr val="FFC000"/>
          </a:solidFill>
          <a:ln w="28575">
            <a:noFill/>
          </a:ln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+mn-lt"/>
              </a:rPr>
              <a:t>AB-HWCs - Vision document for urban areas</a:t>
            </a:r>
            <a:endParaRPr lang="en-IN" sz="3200" b="1" dirty="0">
              <a:latin typeface="+mn-lt"/>
            </a:endParaRPr>
          </a:p>
        </p:txBody>
      </p:sp>
      <p:pic>
        <p:nvPicPr>
          <p:cNvPr id="4" name="Picture 8" descr="Image result for mohfw indi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40877" cy="96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nhm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640" y="-2"/>
            <a:ext cx="1737360" cy="96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4A864CC-785A-D942-8CA1-5B51C1A71409}"/>
              </a:ext>
            </a:extLst>
          </p:cNvPr>
          <p:cNvSpPr txBox="1">
            <a:spLocks/>
          </p:cNvSpPr>
          <p:nvPr/>
        </p:nvSpPr>
        <p:spPr>
          <a:xfrm>
            <a:off x="411480" y="1417320"/>
            <a:ext cx="11323320" cy="5264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Human Resources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Norms for ASHAs (1 ASHA for 1000 - 2500 population)?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MPWs (Introduction of MPW-Male) If yes – at what population?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Specialist services – Odisha / Rajasthan model – part-time weekly services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917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Wellness –</a:t>
            </a:r>
            <a:r>
              <a:rPr lang="en-US" sz="2800" dirty="0"/>
              <a:t> Linkages with open spaces or gyms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4818-71BA-47A1-A25F-DA91E99AEC27}" type="slidenum">
              <a:rPr lang="en-IN" smtClean="0"/>
              <a:pPr/>
              <a:t>55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68743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955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b="1" dirty="0">
                <a:solidFill>
                  <a:srgbClr val="0070C0"/>
                </a:solidFill>
              </a:rPr>
              <a:t>NHM Finance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4818-71BA-47A1-A25F-DA91E99AEC27}" type="slidenum">
              <a:rPr lang="en-IN" smtClean="0"/>
              <a:pPr/>
              <a:t>56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72100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2675"/>
          </a:xfrm>
          <a:solidFill>
            <a:srgbClr val="FFC000"/>
          </a:solidFill>
          <a:ln w="28575">
            <a:noFill/>
          </a:ln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097150" eaLnBrk="0" fontAlgn="base" hangingPunct="0">
              <a:spcAft>
                <a:spcPct val="0"/>
              </a:spcAft>
            </a:pPr>
            <a:r>
              <a:rPr lang="en-US" sz="3200" b="1" dirty="0">
                <a:latin typeface="+mn-lt"/>
                <a:ea typeface="+mn-ea"/>
                <a:cs typeface="+mn-cs"/>
              </a:rPr>
              <a:t>Status of State Share pendency up to 31-03-2019 </a:t>
            </a:r>
            <a:br>
              <a:rPr lang="en-US" sz="3200" b="1" dirty="0">
                <a:latin typeface="+mn-lt"/>
                <a:ea typeface="+mn-ea"/>
                <a:cs typeface="+mn-cs"/>
              </a:rPr>
            </a:br>
            <a:r>
              <a:rPr lang="en-US" sz="3200" b="1" dirty="0">
                <a:latin typeface="+mn-lt"/>
                <a:ea typeface="+mn-ea"/>
                <a:cs typeface="+mn-cs"/>
              </a:rPr>
              <a:t>(Withheld 1st Tranche Release) </a:t>
            </a:r>
          </a:p>
        </p:txBody>
      </p:sp>
      <p:pic>
        <p:nvPicPr>
          <p:cNvPr id="4" name="Picture 8" descr="Image result for mohfw india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83121" cy="108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nhm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698" y="-3"/>
            <a:ext cx="1744301" cy="108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4818-71BA-47A1-A25F-DA91E99AEC27}" type="slidenum">
              <a:rPr lang="en-IN" smtClean="0"/>
              <a:pPr/>
              <a:t>57</a:t>
            </a:fld>
            <a:endParaRPr lang="en-IN"/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6961081"/>
              </p:ext>
            </p:extLst>
          </p:nvPr>
        </p:nvGraphicFramePr>
        <p:xfrm>
          <a:off x="742384" y="1692393"/>
          <a:ext cx="10764571" cy="4671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9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6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1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2348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S. No.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States/UTs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Outstanding after consideration of G.O.</a:t>
                      </a:r>
                    </a:p>
                    <a:p>
                      <a:pPr algn="ctr" fontAlgn="ctr"/>
                      <a:r>
                        <a:rPr lang="en-IN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(Rs.</a:t>
                      </a:r>
                      <a:r>
                        <a:rPr lang="en-IN" sz="2400" b="1" i="0" u="none" strike="noStrike" baseline="0" dirty="0">
                          <a:solidFill>
                            <a:schemeClr val="bg1"/>
                          </a:solidFill>
                          <a:latin typeface="Calibri"/>
                        </a:rPr>
                        <a:t> in </a:t>
                      </a:r>
                      <a:r>
                        <a:rPr lang="en-IN" sz="2400" b="1" i="0" u="none" strike="noStrike" baseline="0" dirty="0" err="1">
                          <a:solidFill>
                            <a:schemeClr val="bg1"/>
                          </a:solidFill>
                          <a:latin typeface="Calibri"/>
                        </a:rPr>
                        <a:t>Crore</a:t>
                      </a:r>
                      <a:r>
                        <a:rPr lang="en-IN" sz="2400" b="1" i="0" u="none" strike="noStrike" baseline="0" dirty="0">
                          <a:solidFill>
                            <a:schemeClr val="bg1"/>
                          </a:solidFill>
                          <a:latin typeface="Calibri"/>
                        </a:rPr>
                        <a:t>)</a:t>
                      </a:r>
                      <a:endParaRPr lang="en-IN" sz="2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% of Outstanding Amount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11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Nagaland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2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 13.80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2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11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Puducherry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2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8.65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2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11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IN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Delhi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2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   12.33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2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11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Uttar Pradesh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614.39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97862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82674"/>
          </a:xfrm>
          <a:solidFill>
            <a:srgbClr val="FFC000"/>
          </a:solidFill>
          <a:ln w="28575">
            <a:noFill/>
          </a:ln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097150" eaLnBrk="0" fontAlgn="base" hangingPunct="0">
              <a:spcAft>
                <a:spcPct val="0"/>
              </a:spcAft>
            </a:pPr>
            <a:r>
              <a:rPr lang="en-US" sz="3200" b="1" dirty="0">
                <a:latin typeface="+mn-lt"/>
                <a:ea typeface="+mn-ea"/>
                <a:cs typeface="+mn-cs"/>
              </a:rPr>
              <a:t>Status of State Share pendency up to 31-08-2019 </a:t>
            </a:r>
            <a:br>
              <a:rPr lang="en-US" sz="3200" b="1" dirty="0">
                <a:latin typeface="+mn-lt"/>
                <a:ea typeface="+mn-ea"/>
                <a:cs typeface="+mn-cs"/>
              </a:rPr>
            </a:br>
            <a:r>
              <a:rPr lang="en-US" sz="3200" b="1" dirty="0">
                <a:latin typeface="+mn-lt"/>
                <a:ea typeface="+mn-ea"/>
                <a:cs typeface="+mn-cs"/>
              </a:rPr>
              <a:t>(for 2nd Tranche release)</a:t>
            </a:r>
          </a:p>
        </p:txBody>
      </p:sp>
      <p:pic>
        <p:nvPicPr>
          <p:cNvPr id="4" name="Picture 2" descr="Image result for nhm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640" y="-3"/>
            <a:ext cx="1737360" cy="108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mage result for mohfw indi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83121" cy="108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83040" y="6582687"/>
            <a:ext cx="2743200" cy="365125"/>
          </a:xfrm>
        </p:spPr>
        <p:txBody>
          <a:bodyPr/>
          <a:lstStyle/>
          <a:p>
            <a:fld id="{CC8E4818-71BA-47A1-A25F-DA91E99AEC27}" type="slidenum">
              <a:rPr lang="en-IN" smtClean="0"/>
              <a:pPr/>
              <a:t>58</a:t>
            </a:fld>
            <a:endParaRPr lang="en-IN" dirty="0"/>
          </a:p>
        </p:txBody>
      </p:sp>
      <p:graphicFrame>
        <p:nvGraphicFramePr>
          <p:cNvPr id="8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4548927"/>
              </p:ext>
            </p:extLst>
          </p:nvPr>
        </p:nvGraphicFramePr>
        <p:xfrm>
          <a:off x="312345" y="1118131"/>
          <a:ext cx="11167450" cy="5650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2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6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8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17956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Category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No of State/UTs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States/UTs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451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No</a:t>
                      </a:r>
                      <a:r>
                        <a:rPr lang="en-IN" sz="2000" baseline="0" dirty="0"/>
                        <a:t> pendency under State Share</a:t>
                      </a:r>
                      <a:endParaRPr lang="en-IN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/>
                        <a:t>Chhattisgarh, Himachal Pradesh, Tripura,</a:t>
                      </a:r>
                      <a:r>
                        <a:rPr lang="en-IN" sz="2000" baseline="0" dirty="0"/>
                        <a:t> </a:t>
                      </a:r>
                      <a:r>
                        <a:rPr lang="en-IN" sz="2000" dirty="0"/>
                        <a:t>Sikkim, Manipur and Karnataka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3970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Up to 2 %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/>
                        <a:t>Meghalaya (2%), Odisha (2%), Arunachal Pradesh (2%)</a:t>
                      </a:r>
                      <a:r>
                        <a:rPr lang="en-IN" sz="2000" baseline="0" dirty="0"/>
                        <a:t> and</a:t>
                      </a:r>
                      <a:r>
                        <a:rPr lang="en-IN" sz="2000" dirty="0"/>
                        <a:t> Mizoram(2%)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0356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From</a:t>
                      </a:r>
                      <a:r>
                        <a:rPr lang="en-IN" sz="2000" baseline="0" dirty="0"/>
                        <a:t> 3% to 5%</a:t>
                      </a:r>
                      <a:endParaRPr lang="en-IN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/>
                        <a:t>Andhra</a:t>
                      </a:r>
                      <a:r>
                        <a:rPr lang="en-IN" sz="2000" baseline="0" dirty="0"/>
                        <a:t> Pradesh (4%), Tamil Nadu (5%), Gujarat (4%), Haryana (3%) and Uttarakhand (3%)</a:t>
                      </a:r>
                      <a:endParaRPr lang="en-IN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7956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From 6%</a:t>
                      </a:r>
                      <a:r>
                        <a:rPr lang="en-IN" sz="2000" baseline="0" dirty="0"/>
                        <a:t> to 10%</a:t>
                      </a:r>
                      <a:endParaRPr lang="en-IN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/>
                        <a:t>Bihar (8%), Goa (9%), Jammu &amp; Kashmir (10%), Jharkhand (8%), Madhya Pradesh (8%), Maharashtra (10%), Punjab (8%)</a:t>
                      </a:r>
                      <a:r>
                        <a:rPr lang="en-IN" sz="2000" baseline="0" dirty="0"/>
                        <a:t> and</a:t>
                      </a:r>
                      <a:r>
                        <a:rPr lang="en-IN" sz="2000" dirty="0"/>
                        <a:t> Rajasthan (6%)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3970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Above 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2000" dirty="0"/>
                        <a:t>Kerala (16%),  West Bengal (11%), Telangana (21%)</a:t>
                      </a:r>
                      <a:r>
                        <a:rPr lang="en-IN" sz="2000" baseline="0" dirty="0"/>
                        <a:t> and</a:t>
                      </a:r>
                      <a:r>
                        <a:rPr lang="en-IN" sz="2000" dirty="0"/>
                        <a:t> Assam (23%)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33359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52"/>
            <a:ext cx="12192000" cy="1143635"/>
          </a:xfrm>
          <a:solidFill>
            <a:srgbClr val="FFC000"/>
          </a:solidFill>
          <a:ln w="28575">
            <a:noFill/>
          </a:ln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097150" eaLnBrk="0" fontAlgn="base" hangingPunct="0">
              <a:spcAft>
                <a:spcPct val="0"/>
              </a:spcAft>
            </a:pPr>
            <a:r>
              <a:rPr lang="en-US" sz="3200" b="1" dirty="0">
                <a:latin typeface="+mn-lt"/>
                <a:ea typeface="+mn-ea"/>
                <a:cs typeface="+mn-cs"/>
              </a:rPr>
              <a:t>Delay in Transfer of Funds from State Treasury to </a:t>
            </a:r>
            <a:br>
              <a:rPr lang="en-US" sz="3200" b="1" dirty="0">
                <a:latin typeface="+mn-lt"/>
                <a:ea typeface="+mn-ea"/>
                <a:cs typeface="+mn-cs"/>
              </a:rPr>
            </a:br>
            <a:r>
              <a:rPr lang="en-US" sz="3200" b="1" dirty="0">
                <a:latin typeface="+mn-lt"/>
                <a:ea typeface="+mn-ea"/>
                <a:cs typeface="+mn-cs"/>
              </a:rPr>
              <a:t>SHS for the FY 2018-19 </a:t>
            </a:r>
          </a:p>
        </p:txBody>
      </p:sp>
      <p:pic>
        <p:nvPicPr>
          <p:cNvPr id="4" name="Picture 2" descr="Image result for nhm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640" y="9050"/>
            <a:ext cx="1737360" cy="114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mage result for mohfw indi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19335" cy="115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83040" y="6492875"/>
            <a:ext cx="2743200" cy="365125"/>
          </a:xfrm>
        </p:spPr>
        <p:txBody>
          <a:bodyPr/>
          <a:lstStyle/>
          <a:p>
            <a:fld id="{CC8E4818-71BA-47A1-A25F-DA91E99AEC27}" type="slidenum">
              <a:rPr lang="en-IN" smtClean="0"/>
              <a:pPr/>
              <a:t>59</a:t>
            </a:fld>
            <a:endParaRPr lang="en-IN" dirty="0"/>
          </a:p>
        </p:txBody>
      </p:sp>
      <p:graphicFrame>
        <p:nvGraphicFramePr>
          <p:cNvPr id="8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9222417"/>
              </p:ext>
            </p:extLst>
          </p:nvPr>
        </p:nvGraphicFramePr>
        <p:xfrm>
          <a:off x="747131" y="1444079"/>
          <a:ext cx="10870451" cy="4960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5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2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42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1022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Category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No of State/UTs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States</a:t>
                      </a:r>
                      <a:r>
                        <a:rPr lang="en-IN" sz="2000" baseline="0" dirty="0"/>
                        <a:t> with Days</a:t>
                      </a:r>
                      <a:endParaRPr lang="en-IN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799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0</a:t>
                      </a:r>
                      <a:r>
                        <a:rPr lang="en-IN" sz="2000" baseline="0" dirty="0"/>
                        <a:t> to 15 days </a:t>
                      </a:r>
                      <a:endParaRPr lang="en-IN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8678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Above</a:t>
                      </a:r>
                      <a:r>
                        <a:rPr lang="en-IN" sz="2000" baseline="0" dirty="0"/>
                        <a:t> 15 to</a:t>
                      </a:r>
                      <a:r>
                        <a:rPr lang="en-IN" sz="2000" dirty="0"/>
                        <a:t> 100 days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/>
                        <a:t>Odisha (18), Puducherry (20),</a:t>
                      </a:r>
                      <a:r>
                        <a:rPr lang="en-IN" sz="2000" baseline="0" dirty="0"/>
                        <a:t> Andhra Pradesh (25), West Bengal (25), Kerala (31), </a:t>
                      </a:r>
                      <a:r>
                        <a:rPr lang="en-IN" sz="2000" dirty="0"/>
                        <a:t>Chhattisgarh (32),</a:t>
                      </a:r>
                      <a:r>
                        <a:rPr lang="en-IN" sz="2000" baseline="0" dirty="0"/>
                        <a:t> Tamil Nadu (36), Meghalaya (37),  Delhi (45), Sikkim (61), </a:t>
                      </a:r>
                      <a:r>
                        <a:rPr lang="en-IN" sz="2000" dirty="0"/>
                        <a:t>Jammu &amp; Kashmir (63), Tripura (92), Bihar (99), Madhya Pradesh </a:t>
                      </a:r>
                      <a:r>
                        <a:rPr lang="en-IN" sz="2000" baseline="0" dirty="0"/>
                        <a:t>(20)</a:t>
                      </a:r>
                      <a:r>
                        <a:rPr lang="en-IN" sz="2000" dirty="0"/>
                        <a:t>,</a:t>
                      </a:r>
                      <a:r>
                        <a:rPr lang="en-IN" sz="2000" baseline="0" dirty="0"/>
                        <a:t>Gujarat (24), </a:t>
                      </a:r>
                      <a:r>
                        <a:rPr lang="en-IN" sz="2000" dirty="0"/>
                        <a:t>Assam</a:t>
                      </a:r>
                      <a:r>
                        <a:rPr lang="en-IN" sz="2000" baseline="0" dirty="0"/>
                        <a:t> (27), Uttarakhand (46), </a:t>
                      </a:r>
                      <a:r>
                        <a:rPr lang="en-IN" sz="2000" dirty="0"/>
                        <a:t>Mizoram (70), </a:t>
                      </a:r>
                      <a:r>
                        <a:rPr lang="en-IN" sz="2000" baseline="0" dirty="0"/>
                        <a:t>Punjab (72), Haryana (88), Maharashtra (89)</a:t>
                      </a:r>
                      <a:r>
                        <a:rPr lang="en-IN" sz="2000" dirty="0"/>
                        <a:t>, Rajasthan (96)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175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100-200 days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aseline="0" dirty="0"/>
                        <a:t>Telangana (115), </a:t>
                      </a:r>
                      <a:r>
                        <a:rPr lang="en-IN" sz="2000" dirty="0"/>
                        <a:t>Jharkhand (121), </a:t>
                      </a:r>
                      <a:r>
                        <a:rPr lang="en-IN" sz="2000" baseline="0" dirty="0"/>
                        <a:t>Nagaland (128), Himachal Pradesh (186), Goa (190), Karnataka (104), </a:t>
                      </a:r>
                      <a:r>
                        <a:rPr lang="en-IN" sz="2000" dirty="0"/>
                        <a:t>Arunachal</a:t>
                      </a:r>
                      <a:r>
                        <a:rPr lang="en-IN" sz="2000" baseline="0" dirty="0"/>
                        <a:t> Pradesh</a:t>
                      </a:r>
                      <a:r>
                        <a:rPr lang="en-IN" sz="2000" dirty="0"/>
                        <a:t> (106), Uttar Pradesh (124)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799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200-300 days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20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10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/>
                        <a:t>More than 300 days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aseline="0" dirty="0"/>
                        <a:t>Manipur (313)</a:t>
                      </a:r>
                      <a:endParaRPr lang="en-IN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9476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1097280"/>
          </a:xfrm>
          <a:prstGeom prst="rect">
            <a:avLst/>
          </a:prstGeom>
          <a:solidFill>
            <a:srgbClr val="FFC000"/>
          </a:solidFill>
          <a:ln w="28575">
            <a:noFill/>
          </a:ln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  <a:noAutofit/>
          </a:bodyPr>
          <a:lstStyle/>
          <a:p>
            <a:pPr algn="ctr" defTabSz="10971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/>
              <a:t>AB-HWCs- Good practices observed </a:t>
            </a:r>
          </a:p>
        </p:txBody>
      </p:sp>
      <p:pic>
        <p:nvPicPr>
          <p:cNvPr id="7" name="Picture 8" descr="Image result for mohfw india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942" cy="111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nhm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015" y="0"/>
            <a:ext cx="2132985" cy="135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B315DA8-70CB-9F4D-92D7-E77C26AAA8FC}"/>
              </a:ext>
            </a:extLst>
          </p:cNvPr>
          <p:cNvSpPr txBox="1">
            <a:spLocks/>
          </p:cNvSpPr>
          <p:nvPr/>
        </p:nvSpPr>
        <p:spPr>
          <a:xfrm>
            <a:off x="381000" y="1158556"/>
            <a:ext cx="11597640" cy="55629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200" b="1" dirty="0">
                <a:solidFill>
                  <a:srgbClr val="0070C0"/>
                </a:solidFill>
              </a:rPr>
              <a:t>Andhra Pradesh: </a:t>
            </a:r>
          </a:p>
          <a:p>
            <a:pPr lvl="1" algn="just"/>
            <a:r>
              <a:rPr lang="en-US" sz="2200" dirty="0"/>
              <a:t>Safe Delivery Calendar </a:t>
            </a:r>
          </a:p>
          <a:p>
            <a:pPr marL="0" indent="0" algn="just">
              <a:buNone/>
            </a:pPr>
            <a:r>
              <a:rPr lang="en-US" sz="2200" b="1" dirty="0">
                <a:solidFill>
                  <a:srgbClr val="0070C0"/>
                </a:solidFill>
              </a:rPr>
              <a:t>Karnataka: </a:t>
            </a:r>
          </a:p>
          <a:p>
            <a:pPr lvl="1" algn="just"/>
            <a:r>
              <a:rPr lang="en-US" sz="2200" dirty="0"/>
              <a:t>Streamlined recruitment process and Performance Linked Payments of CHOs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0070C0"/>
                </a:solidFill>
              </a:rPr>
              <a:t>Kerala: </a:t>
            </a:r>
          </a:p>
          <a:p>
            <a:pPr lvl="1" algn="just"/>
            <a:r>
              <a:rPr lang="en-US" sz="2200" dirty="0"/>
              <a:t>PRI Involvement in Palliative Care</a:t>
            </a:r>
          </a:p>
          <a:p>
            <a:pPr lvl="1" algn="just"/>
            <a:r>
              <a:rPr lang="en-US" sz="2200" dirty="0"/>
              <a:t>SN designated for NCD screening, also </a:t>
            </a:r>
            <a:r>
              <a:rPr lang="en-IN" sz="2200" dirty="0"/>
              <a:t>working as Ophthalmic Assistant, ECG technician</a:t>
            </a:r>
            <a:r>
              <a:rPr lang="en-US" sz="2200" dirty="0"/>
              <a:t>- UPHC-HWC</a:t>
            </a:r>
            <a:endParaRPr lang="en-US" sz="2200" b="1" dirty="0">
              <a:solidFill>
                <a:srgbClr val="FF0000"/>
              </a:solidFill>
            </a:endParaRPr>
          </a:p>
          <a:p>
            <a:pPr lvl="1" algn="just"/>
            <a:r>
              <a:rPr lang="en-US" sz="2200" dirty="0"/>
              <a:t>Arogya </a:t>
            </a:r>
            <a:r>
              <a:rPr lang="en-US" sz="2200" dirty="0" err="1"/>
              <a:t>Sena</a:t>
            </a:r>
            <a:r>
              <a:rPr lang="en-US" sz="2200" dirty="0"/>
              <a:t> / Health Ambassadors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0070C0"/>
                </a:solidFill>
              </a:rPr>
              <a:t>Odisha:</a:t>
            </a:r>
          </a:p>
          <a:p>
            <a:pPr lvl="1" algn="just"/>
            <a:r>
              <a:rPr lang="en-US" sz="2200" dirty="0"/>
              <a:t>Population Based Screening – Campaign mode</a:t>
            </a:r>
          </a:p>
          <a:p>
            <a:pPr lvl="1" algn="just"/>
            <a:r>
              <a:rPr lang="en-US" sz="2200" dirty="0"/>
              <a:t>Yoga and Meditation – for pregnant women</a:t>
            </a:r>
          </a:p>
          <a:p>
            <a:pPr lvl="1" algn="just"/>
            <a:r>
              <a:rPr lang="en-US" sz="2200" dirty="0" err="1"/>
              <a:t>Mahila</a:t>
            </a:r>
            <a:r>
              <a:rPr lang="en-US" sz="2200" dirty="0"/>
              <a:t> </a:t>
            </a:r>
            <a:r>
              <a:rPr lang="en-US" sz="2200" dirty="0" err="1"/>
              <a:t>Aarogya</a:t>
            </a:r>
            <a:r>
              <a:rPr lang="en-US" sz="2200" dirty="0"/>
              <a:t> </a:t>
            </a:r>
            <a:r>
              <a:rPr lang="en-US" sz="2200" dirty="0" err="1"/>
              <a:t>Samitis</a:t>
            </a:r>
            <a:r>
              <a:rPr lang="en-US" sz="2200" dirty="0"/>
              <a:t> (SHG) actively involved for in house profiling, IEC and health promotional activities – urban areas</a:t>
            </a:r>
          </a:p>
          <a:p>
            <a:pPr lvl="1" algn="just"/>
            <a:r>
              <a:rPr lang="en-US" sz="2200" dirty="0"/>
              <a:t>Weekly Specialist services in UPHCs</a:t>
            </a:r>
          </a:p>
          <a:p>
            <a:pPr lvl="1" algn="just"/>
            <a:r>
              <a:rPr lang="en-IN" sz="2200" dirty="0"/>
              <a:t>Mental Health Services provided by trained MO and SN through NIMHANS (R/U)</a:t>
            </a:r>
            <a:endParaRPr lang="en-US" sz="2200" dirty="0"/>
          </a:p>
          <a:p>
            <a:pPr marL="457200" lvl="1" indent="0" algn="just">
              <a:buNone/>
            </a:pPr>
            <a:endParaRPr 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4818-71BA-47A1-A25F-DA91E99AEC27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10852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31383"/>
          </a:xfrm>
          <a:solidFill>
            <a:srgbClr val="FFC000"/>
          </a:solidFill>
          <a:ln w="28575">
            <a:noFill/>
          </a:ln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097150" eaLnBrk="0" fontAlgn="base" hangingPunct="0">
              <a:spcAft>
                <a:spcPct val="0"/>
              </a:spcAft>
            </a:pPr>
            <a:r>
              <a:rPr lang="en-US" sz="3200" b="1" dirty="0">
                <a:latin typeface="+mn-lt"/>
                <a:ea typeface="+mn-ea"/>
                <a:cs typeface="+mn-cs"/>
              </a:rPr>
              <a:t>Status of Statutory Audit for the FY 2018-19</a:t>
            </a:r>
          </a:p>
        </p:txBody>
      </p:sp>
      <p:pic>
        <p:nvPicPr>
          <p:cNvPr id="4" name="Picture 2" descr="Image result for nhm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640" y="-3"/>
            <a:ext cx="1737360" cy="103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mage result for mohfw indi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883121" cy="103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4818-71BA-47A1-A25F-DA91E99AEC27}" type="slidenum">
              <a:rPr lang="en-IN" smtClean="0"/>
              <a:pPr/>
              <a:t>60</a:t>
            </a:fld>
            <a:endParaRPr lang="en-IN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11006254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Only 7</a:t>
            </a:r>
            <a:r>
              <a:rPr lang="en-US" dirty="0"/>
              <a:t> States have submitted their Statutory Audit Report for the FY 2018-19: </a:t>
            </a:r>
          </a:p>
          <a:p>
            <a:endParaRPr lang="en-US" sz="1050" dirty="0"/>
          </a:p>
          <a:p>
            <a:pPr lvl="3"/>
            <a:r>
              <a:rPr lang="en-US" sz="2800" b="1" dirty="0"/>
              <a:t>Andhra Pradesh</a:t>
            </a:r>
          </a:p>
          <a:p>
            <a:pPr lvl="3"/>
            <a:r>
              <a:rPr lang="en-US" sz="2800" b="1" dirty="0"/>
              <a:t>Tamil Nadu</a:t>
            </a:r>
          </a:p>
          <a:p>
            <a:pPr lvl="3"/>
            <a:r>
              <a:rPr lang="en-US" sz="2800" b="1" dirty="0"/>
              <a:t>Goa</a:t>
            </a:r>
          </a:p>
          <a:p>
            <a:pPr lvl="3"/>
            <a:r>
              <a:rPr lang="en-US" sz="2800" b="1" dirty="0"/>
              <a:t>Jharkhand </a:t>
            </a:r>
          </a:p>
          <a:p>
            <a:pPr lvl="3"/>
            <a:r>
              <a:rPr lang="en-US" sz="2800" b="1" dirty="0"/>
              <a:t>Gujarat</a:t>
            </a:r>
          </a:p>
          <a:p>
            <a:pPr lvl="3"/>
            <a:r>
              <a:rPr lang="en-US" sz="2800" b="1" dirty="0"/>
              <a:t>Haryana</a:t>
            </a:r>
          </a:p>
          <a:p>
            <a:pPr lvl="3"/>
            <a:r>
              <a:rPr lang="en-US" sz="2800" b="1" dirty="0"/>
              <a:t>Maharashtra </a:t>
            </a:r>
          </a:p>
          <a:p>
            <a:pPr lvl="3">
              <a:buFont typeface="Arial" panose="020B0604020202020204" pitchFamily="34" charset="0"/>
              <a:buNone/>
            </a:pPr>
            <a:endParaRPr lang="en-US" sz="2800" b="1" dirty="0"/>
          </a:p>
          <a:p>
            <a:pPr lvl="3">
              <a:buFont typeface="Arial" panose="020B0604020202020204" pitchFamily="34" charset="0"/>
              <a:buNone/>
            </a:pPr>
            <a:r>
              <a:rPr lang="en-US" sz="2800" b="1" i="1" dirty="0">
                <a:solidFill>
                  <a:schemeClr val="accent4">
                    <a:lumMod val="75000"/>
                  </a:schemeClr>
                </a:solidFill>
              </a:rPr>
              <a:t>(Due date for submission was 31/7/2019)</a:t>
            </a:r>
          </a:p>
          <a:p>
            <a:pPr>
              <a:buFont typeface="Arial" panose="020B0604020202020204" pitchFamily="34" charset="0"/>
              <a:buNone/>
            </a:pPr>
            <a:endParaRPr lang="en-US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7675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6800"/>
          </a:xfrm>
          <a:solidFill>
            <a:srgbClr val="FFC000"/>
          </a:solidFill>
          <a:ln w="28575">
            <a:noFill/>
          </a:ln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097150" eaLnBrk="0" fontAlgn="base" hangingPunct="0">
              <a:spcAft>
                <a:spcPct val="0"/>
              </a:spcAft>
            </a:pPr>
            <a:r>
              <a:rPr lang="en-US" sz="3200" b="1" dirty="0">
                <a:latin typeface="+mn-lt"/>
                <a:ea typeface="+mn-ea"/>
                <a:cs typeface="+mn-cs"/>
              </a:rPr>
              <a:t>1st Tranche Release of Funds for the FY 2019-20 </a:t>
            </a:r>
            <a:br>
              <a:rPr lang="en-US" sz="3200" b="1" dirty="0">
                <a:latin typeface="+mn-lt"/>
                <a:ea typeface="+mn-ea"/>
                <a:cs typeface="+mn-cs"/>
              </a:rPr>
            </a:br>
            <a:r>
              <a:rPr lang="en-US" sz="3200" b="1" dirty="0">
                <a:latin typeface="+mn-lt"/>
                <a:ea typeface="+mn-ea"/>
                <a:cs typeface="+mn-cs"/>
              </a:rPr>
              <a:t>(No fund Release)</a:t>
            </a:r>
          </a:p>
        </p:txBody>
      </p:sp>
      <p:pic>
        <p:nvPicPr>
          <p:cNvPr id="4" name="Picture 2" descr="Image result for nhm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640" y="-3"/>
            <a:ext cx="1737360" cy="106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mage result for mohfw indi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83121" cy="108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CC8E4818-71BA-47A1-A25F-DA91E99AEC27}" type="slidenum">
              <a:rPr lang="en-IN" smtClean="0"/>
              <a:pPr/>
              <a:t>61</a:t>
            </a:fld>
            <a:endParaRPr lang="en-IN" dirty="0"/>
          </a:p>
        </p:txBody>
      </p:sp>
      <p:graphicFrame>
        <p:nvGraphicFramePr>
          <p:cNvPr id="8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3342144"/>
              </p:ext>
            </p:extLst>
          </p:nvPr>
        </p:nvGraphicFramePr>
        <p:xfrm>
          <a:off x="181067" y="1228454"/>
          <a:ext cx="11697076" cy="5567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2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65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127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Category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No of State/UTs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States/UTs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127">
                <a:tc gridSpan="2">
                  <a:txBody>
                    <a:bodyPr/>
                    <a:lstStyle/>
                    <a:p>
                      <a:pPr algn="l"/>
                      <a:r>
                        <a:rPr lang="en-IN" sz="1800" b="1" dirty="0"/>
                        <a:t>(1)NRHM RCH Flexible Pool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IN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973">
                <a:tc>
                  <a:txBody>
                    <a:bodyPr/>
                    <a:lstStyle/>
                    <a:p>
                      <a:pPr algn="l"/>
                      <a:r>
                        <a:rPr lang="en-IN" sz="1800" dirty="0"/>
                        <a:t>(</a:t>
                      </a:r>
                      <a:r>
                        <a:rPr lang="en-IN" sz="1800" dirty="0" err="1"/>
                        <a:t>i</a:t>
                      </a:r>
                      <a:r>
                        <a:rPr lang="en-IN" sz="1800" dirty="0"/>
                        <a:t>) RCH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aseline="0" dirty="0"/>
                        <a:t>Lakshadweep, Delhi, Puducherry, Nagaland, </a:t>
                      </a:r>
                      <a:r>
                        <a:rPr lang="en-IN" sz="1800" dirty="0"/>
                        <a:t>Rajasthan, Uttar Pradesh, A</a:t>
                      </a:r>
                      <a:r>
                        <a:rPr lang="en-IN" sz="1800" baseline="0" dirty="0"/>
                        <a:t> &amp; N Islands, Arunachal Pradesh</a:t>
                      </a:r>
                      <a:endParaRPr lang="en-IN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127">
                <a:tc>
                  <a:txBody>
                    <a:bodyPr/>
                    <a:lstStyle/>
                    <a:p>
                      <a:pPr algn="l"/>
                      <a:r>
                        <a:rPr lang="en-IN" sz="1800" dirty="0"/>
                        <a:t>(ii) HSS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800" baseline="0" dirty="0"/>
                        <a:t>Puducherry</a:t>
                      </a:r>
                      <a:r>
                        <a:rPr lang="en-IN" sz="1800" dirty="0"/>
                        <a:t>, Nagaland, Delhi, Uttar</a:t>
                      </a:r>
                      <a:r>
                        <a:rPr lang="en-IN" sz="1800" baseline="0" dirty="0"/>
                        <a:t> Pradesh</a:t>
                      </a:r>
                      <a:endParaRPr lang="en-IN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0973">
                <a:tc>
                  <a:txBody>
                    <a:bodyPr/>
                    <a:lstStyle/>
                    <a:p>
                      <a:pPr algn="l"/>
                      <a:r>
                        <a:rPr lang="en-IN" sz="1800" dirty="0"/>
                        <a:t>(iii)</a:t>
                      </a:r>
                      <a:r>
                        <a:rPr lang="en-IN" sz="1800" baseline="0" dirty="0"/>
                        <a:t> </a:t>
                      </a:r>
                      <a:r>
                        <a:rPr lang="en-IN" sz="1800" baseline="0" dirty="0" err="1"/>
                        <a:t>Ayushman</a:t>
                      </a:r>
                      <a:r>
                        <a:rPr lang="en-IN" sz="1800" baseline="0" dirty="0"/>
                        <a:t> Bharat (HWC)</a:t>
                      </a:r>
                      <a:endParaRPr lang="en-IN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aseline="0" dirty="0"/>
                        <a:t>Puducherry</a:t>
                      </a:r>
                      <a:r>
                        <a:rPr lang="en-IN" sz="1800" dirty="0"/>
                        <a:t>, Nagaland, Delhi, Uttar</a:t>
                      </a:r>
                      <a:r>
                        <a:rPr lang="en-IN" sz="1800" baseline="0" dirty="0"/>
                        <a:t> Pradesh</a:t>
                      </a:r>
                      <a:endParaRPr lang="en-IN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4445">
                <a:tc>
                  <a:txBody>
                    <a:bodyPr/>
                    <a:lstStyle/>
                    <a:p>
                      <a:pPr algn="l"/>
                      <a:r>
                        <a:rPr lang="en-IN" sz="1800" dirty="0"/>
                        <a:t>(iv) ABP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/>
                        <a:t>Chhattisgarh, Jharkhand, Odisha,</a:t>
                      </a:r>
                      <a:r>
                        <a:rPr lang="en-IN" sz="1800" baseline="0" dirty="0"/>
                        <a:t> Jammu &amp; Kashmir, Andhra Pradesh, Telangana, Goa, Kerala, Tamil Nadu, West Bengal, Nagaland, Sikkim , D &amp; N Haveli, Delhi, Puducherry, Lakshadweep, </a:t>
                      </a:r>
                      <a:r>
                        <a:rPr lang="en-IN" sz="1800" dirty="0"/>
                        <a:t>Madhya Pradesh, Rajasthan,</a:t>
                      </a:r>
                      <a:r>
                        <a:rPr lang="en-IN" sz="1800" baseline="0" dirty="0"/>
                        <a:t> Uttar Pradesh, Uttarakhand, Gujarat, Haryana, Karnataka, Punjab, Mizoram, A &amp; N Islands, Chandigarh, Daman &amp; Diu</a:t>
                      </a:r>
                      <a:endParaRPr lang="en-IN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127">
                <a:tc gridSpan="2">
                  <a:txBody>
                    <a:bodyPr/>
                    <a:lstStyle/>
                    <a:p>
                      <a:pPr algn="l"/>
                      <a:r>
                        <a:rPr lang="en-IN" sz="1800" b="1" dirty="0"/>
                        <a:t>(2) NUHM Flexible Pool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IN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1528">
                <a:tc>
                  <a:txBody>
                    <a:bodyPr/>
                    <a:lstStyle/>
                    <a:p>
                      <a:pPr algn="l"/>
                      <a:r>
                        <a:rPr lang="en-IN" sz="1800" dirty="0"/>
                        <a:t>(</a:t>
                      </a:r>
                      <a:r>
                        <a:rPr lang="en-IN" sz="1800" dirty="0" err="1"/>
                        <a:t>i</a:t>
                      </a:r>
                      <a:r>
                        <a:rPr lang="en-IN" sz="1800" dirty="0"/>
                        <a:t>) Other NUHM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/>
                        <a:t>Goa, </a:t>
                      </a:r>
                      <a:r>
                        <a:rPr lang="en-IN" sz="1800" baseline="0" dirty="0"/>
                        <a:t>Delhi, Puducherry, Meghalaya, Tripura, Nagaland, </a:t>
                      </a:r>
                      <a:r>
                        <a:rPr lang="en-IN" sz="1800" dirty="0"/>
                        <a:t>Uttar Pradesh, A&amp;N Islands, Daman</a:t>
                      </a:r>
                      <a:r>
                        <a:rPr lang="en-IN" sz="1800" baseline="0" dirty="0"/>
                        <a:t> &amp; </a:t>
                      </a:r>
                      <a:r>
                        <a:rPr lang="en-IN" sz="1800" dirty="0"/>
                        <a:t>Diu,</a:t>
                      </a:r>
                      <a:r>
                        <a:rPr lang="en-IN" sz="1800" baseline="0" dirty="0"/>
                        <a:t> Arunachal Pradesh</a:t>
                      </a:r>
                      <a:endParaRPr lang="en-IN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0973">
                <a:tc>
                  <a:txBody>
                    <a:bodyPr/>
                    <a:lstStyle/>
                    <a:p>
                      <a:pPr algn="l"/>
                      <a:r>
                        <a:rPr lang="en-IN" sz="1800" dirty="0"/>
                        <a:t>(ii) </a:t>
                      </a:r>
                      <a:r>
                        <a:rPr lang="en-IN" sz="1800" baseline="0" dirty="0" err="1"/>
                        <a:t>Ayushman</a:t>
                      </a:r>
                      <a:r>
                        <a:rPr lang="en-IN" sz="1800" baseline="0" dirty="0"/>
                        <a:t> Bharat (HWC)</a:t>
                      </a:r>
                      <a:endParaRPr lang="en-IN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/>
                        <a:t>Goa, </a:t>
                      </a:r>
                      <a:r>
                        <a:rPr lang="en-IN" sz="1800" baseline="0" dirty="0"/>
                        <a:t>Delhi, Puducherry, Nagaland, </a:t>
                      </a:r>
                      <a:r>
                        <a:rPr lang="en-IN" sz="1800" dirty="0"/>
                        <a:t>Uttar Pradesh, A&amp;N Islands, Daman</a:t>
                      </a:r>
                      <a:r>
                        <a:rPr lang="en-IN" sz="1800" baseline="0" dirty="0"/>
                        <a:t> &amp; </a:t>
                      </a:r>
                      <a:r>
                        <a:rPr lang="en-IN" sz="1800" dirty="0"/>
                        <a:t>Diu,</a:t>
                      </a:r>
                      <a:r>
                        <a:rPr lang="en-IN" sz="1800" baseline="0" dirty="0"/>
                        <a:t> Arunachal Pradesh</a:t>
                      </a:r>
                      <a:endParaRPr lang="en-IN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308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82039"/>
          </a:xfrm>
          <a:solidFill>
            <a:srgbClr val="FFC000"/>
          </a:solidFill>
          <a:ln w="28575">
            <a:noFill/>
          </a:ln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097150" eaLnBrk="0" fontAlgn="base" hangingPunct="0">
              <a:spcAft>
                <a:spcPct val="0"/>
              </a:spcAft>
            </a:pPr>
            <a:r>
              <a:rPr lang="en-US" sz="3200" b="1" dirty="0">
                <a:latin typeface="+mn-lt"/>
                <a:ea typeface="+mn-ea"/>
                <a:cs typeface="+mn-cs"/>
              </a:rPr>
              <a:t>1st Tranche Release of Funds for the FY 2019-20 </a:t>
            </a:r>
            <a:br>
              <a:rPr lang="en-US" sz="3200" b="1" dirty="0">
                <a:latin typeface="+mn-lt"/>
                <a:ea typeface="+mn-ea"/>
                <a:cs typeface="+mn-cs"/>
              </a:rPr>
            </a:br>
            <a:r>
              <a:rPr lang="en-US" sz="3200" b="1" dirty="0">
                <a:latin typeface="+mn-lt"/>
                <a:ea typeface="+mn-ea"/>
                <a:cs typeface="+mn-cs"/>
              </a:rPr>
              <a:t>(No fund Release)</a:t>
            </a:r>
          </a:p>
        </p:txBody>
      </p:sp>
      <p:pic>
        <p:nvPicPr>
          <p:cNvPr id="4" name="Picture 2" descr="Image result for nhm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640" y="-2"/>
            <a:ext cx="1737360" cy="108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mage result for mohfw indi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83121" cy="108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253396" y="6374457"/>
            <a:ext cx="2743200" cy="365125"/>
          </a:xfrm>
        </p:spPr>
        <p:txBody>
          <a:bodyPr/>
          <a:lstStyle/>
          <a:p>
            <a:fld id="{CC8E4818-71BA-47A1-A25F-DA91E99AEC27}" type="slidenum">
              <a:rPr lang="en-IN" smtClean="0"/>
              <a:pPr/>
              <a:t>62</a:t>
            </a:fld>
            <a:endParaRPr lang="en-IN" dirty="0"/>
          </a:p>
        </p:txBody>
      </p:sp>
      <p:graphicFrame>
        <p:nvGraphicFramePr>
          <p:cNvPr id="8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7077295"/>
              </p:ext>
            </p:extLst>
          </p:nvPr>
        </p:nvGraphicFramePr>
        <p:xfrm>
          <a:off x="457200" y="1321419"/>
          <a:ext cx="11267038" cy="5277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9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4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2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1595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Category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No of State/UTs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States/UTs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146">
                <a:tc gridSpan="2">
                  <a:txBody>
                    <a:bodyPr/>
                    <a:lstStyle/>
                    <a:p>
                      <a:pPr algn="l"/>
                      <a:r>
                        <a:rPr lang="en-IN" sz="2000" b="1" dirty="0"/>
                        <a:t>(3) NDCP Flexible Pool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IN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1595">
                <a:tc>
                  <a:txBody>
                    <a:bodyPr/>
                    <a:lstStyle/>
                    <a:p>
                      <a:pPr algn="l"/>
                      <a:r>
                        <a:rPr lang="en-IN" sz="2000" dirty="0"/>
                        <a:t>(</a:t>
                      </a:r>
                      <a:r>
                        <a:rPr lang="en-IN" sz="2000" dirty="0" err="1"/>
                        <a:t>i</a:t>
                      </a:r>
                      <a:r>
                        <a:rPr lang="en-IN" sz="2000" dirty="0"/>
                        <a:t>) NLEP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/>
                        <a:t>Bihar, Chhattisgarh, Jharkhand, Odisha, </a:t>
                      </a:r>
                      <a:r>
                        <a:rPr lang="en-IN" sz="2000" baseline="0" dirty="0"/>
                        <a:t>Himachal Pradesh, Jammu &amp; Kashmir, Goa, Kerala, Lakshadweep, Delhi, Meghalaya, Nagaland, </a:t>
                      </a:r>
                      <a:r>
                        <a:rPr lang="en-IN" sz="2000" dirty="0"/>
                        <a:t>MP, Rajasthan,</a:t>
                      </a:r>
                      <a:r>
                        <a:rPr lang="en-IN" sz="2000" baseline="0" dirty="0"/>
                        <a:t> Uttar Pradesh, Karnataka, Maharashtra, Arunachal Pradesh</a:t>
                      </a:r>
                      <a:endParaRPr lang="en-IN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1595">
                <a:tc>
                  <a:txBody>
                    <a:bodyPr/>
                    <a:lstStyle/>
                    <a:p>
                      <a:pPr algn="l"/>
                      <a:r>
                        <a:rPr lang="en-IN" sz="2000" dirty="0"/>
                        <a:t>(ii) RNTCP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/>
                        <a:t>Bihar, Jharkhand, </a:t>
                      </a:r>
                      <a:r>
                        <a:rPr lang="en-IN" sz="2000" baseline="0" dirty="0"/>
                        <a:t>Goa, Lakshadweep, Delhi, Meghalaya, Nagaland, </a:t>
                      </a:r>
                      <a:r>
                        <a:rPr lang="en-IN" sz="2000" dirty="0"/>
                        <a:t>Rajasthan,</a:t>
                      </a:r>
                      <a:r>
                        <a:rPr lang="en-IN" sz="2000" baseline="0" dirty="0"/>
                        <a:t> Uttar Pradesh, Arunachal Pradesh, Manipur</a:t>
                      </a:r>
                      <a:endParaRPr lang="en-IN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2279">
                <a:tc>
                  <a:txBody>
                    <a:bodyPr/>
                    <a:lstStyle/>
                    <a:p>
                      <a:pPr algn="l"/>
                      <a:r>
                        <a:rPr lang="en-IN" sz="2000" dirty="0"/>
                        <a:t>(iii) NVBDCP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/>
                        <a:t>Bihar, Chhattisgarh, Jharkhand, Odisha,</a:t>
                      </a:r>
                      <a:r>
                        <a:rPr lang="en-IN" sz="2000" baseline="0" dirty="0"/>
                        <a:t> Himachal Pradesh, Jammu &amp; Kashmir, Andhra Pradesh, Goa, Telangana, Kerala, Lakshadweep, Delhi, Meghalaya, Sikkim, Nagaland, Tripura, </a:t>
                      </a:r>
                      <a:r>
                        <a:rPr lang="en-IN" sz="2000" dirty="0"/>
                        <a:t>MP, Rajasthan,</a:t>
                      </a:r>
                      <a:r>
                        <a:rPr lang="en-IN" sz="2000" baseline="0" dirty="0"/>
                        <a:t> Uttar Pradesh, Haryana, Karnataka, Maharashtra, Punjab, Arunachal Pradesh, Assam, Manipur</a:t>
                      </a:r>
                      <a:endParaRPr lang="en-IN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55168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21080"/>
          </a:xfrm>
          <a:solidFill>
            <a:srgbClr val="FFC000"/>
          </a:solidFill>
          <a:ln w="28575">
            <a:noFill/>
          </a:ln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097150" eaLnBrk="0" fontAlgn="base" hangingPunct="0">
              <a:spcAft>
                <a:spcPct val="0"/>
              </a:spcAft>
            </a:pPr>
            <a:r>
              <a:rPr lang="en-US" sz="3200" b="1" dirty="0">
                <a:latin typeface="+mn-lt"/>
                <a:ea typeface="+mn-ea"/>
                <a:cs typeface="+mn-cs"/>
              </a:rPr>
              <a:t>1st Tranche Release of Funds for the FY 2019-20 </a:t>
            </a:r>
            <a:br>
              <a:rPr lang="en-US" sz="3200" b="1" dirty="0">
                <a:latin typeface="+mn-lt"/>
                <a:ea typeface="+mn-ea"/>
                <a:cs typeface="+mn-cs"/>
              </a:rPr>
            </a:br>
            <a:r>
              <a:rPr lang="en-US" sz="3200" b="1" dirty="0">
                <a:latin typeface="+mn-lt"/>
                <a:ea typeface="+mn-ea"/>
                <a:cs typeface="+mn-cs"/>
              </a:rPr>
              <a:t>(No fund Release)</a:t>
            </a:r>
          </a:p>
        </p:txBody>
      </p:sp>
      <p:pic>
        <p:nvPicPr>
          <p:cNvPr id="4" name="Picture 2" descr="Image result for nhm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822" y="-3"/>
            <a:ext cx="1554178" cy="102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mage result for mohfw indi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883121" cy="102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4818-71BA-47A1-A25F-DA91E99AEC27}" type="slidenum">
              <a:rPr lang="en-IN" smtClean="0"/>
              <a:pPr/>
              <a:t>63</a:t>
            </a:fld>
            <a:endParaRPr lang="en-IN"/>
          </a:p>
        </p:txBody>
      </p:sp>
      <p:graphicFrame>
        <p:nvGraphicFramePr>
          <p:cNvPr id="12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4777959"/>
              </p:ext>
            </p:extLst>
          </p:nvPr>
        </p:nvGraphicFramePr>
        <p:xfrm>
          <a:off x="446049" y="1343721"/>
          <a:ext cx="11049754" cy="4917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3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4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61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1594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Category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No of State/UTs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States/UTs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944">
                <a:tc gridSpan="2">
                  <a:txBody>
                    <a:bodyPr/>
                    <a:lstStyle/>
                    <a:p>
                      <a:pPr algn="l"/>
                      <a:r>
                        <a:rPr lang="en-IN" sz="2000" b="1" dirty="0"/>
                        <a:t>(3) NDCP Flexible Pool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IN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594">
                <a:tc>
                  <a:txBody>
                    <a:bodyPr/>
                    <a:lstStyle/>
                    <a:p>
                      <a:pPr algn="l"/>
                      <a:r>
                        <a:rPr lang="en-IN" sz="2000" dirty="0"/>
                        <a:t>(iv) IDSP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/>
                        <a:t>Chhattisgarh, Jharkhand, Odisha, </a:t>
                      </a:r>
                      <a:r>
                        <a:rPr lang="en-IN" sz="2000" baseline="0" dirty="0"/>
                        <a:t>Goa, Kerala, Lakshadweep, Delhi, Meghalaya, Sikkim, Nagaland, Tripura, </a:t>
                      </a:r>
                      <a:r>
                        <a:rPr lang="en-IN" sz="2000" dirty="0"/>
                        <a:t>MP, Rajasthan,</a:t>
                      </a:r>
                      <a:r>
                        <a:rPr lang="en-IN" sz="2000" baseline="0" dirty="0"/>
                        <a:t> Uttar Pradesh, Maharashtra, Arunachal Pradesh</a:t>
                      </a:r>
                      <a:endParaRPr lang="en-IN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944">
                <a:tc>
                  <a:txBody>
                    <a:bodyPr/>
                    <a:lstStyle/>
                    <a:p>
                      <a:pPr algn="l"/>
                      <a:r>
                        <a:rPr lang="en-IN" sz="2000" dirty="0"/>
                        <a:t>(v) NVHCP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2000" dirty="0"/>
                        <a:t>All states/UTs have been released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9243">
                <a:tc>
                  <a:txBody>
                    <a:bodyPr/>
                    <a:lstStyle/>
                    <a:p>
                      <a:pPr algn="l"/>
                      <a:r>
                        <a:rPr lang="en-IN" sz="2000" b="1" dirty="0"/>
                        <a:t>(4) NCD Flexible Pool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/>
                        <a:t>Bihar, Chhattisgarh, Jharkhand, Odisha, </a:t>
                      </a:r>
                      <a:r>
                        <a:rPr lang="en-IN" sz="2000" baseline="0" dirty="0"/>
                        <a:t>Himachal, Jammu &amp; Kashmir, Andhra Pradesh, Goa, Lakshadweep, Delhi, Puducherry, Meghalaya, Nagaland, Tripura, </a:t>
                      </a:r>
                      <a:r>
                        <a:rPr lang="en-IN" sz="2000" dirty="0"/>
                        <a:t>Rajasthan,</a:t>
                      </a:r>
                      <a:r>
                        <a:rPr lang="en-IN" sz="2000" baseline="0" dirty="0"/>
                        <a:t> Uttar Pradesh, Uttarakhand, Haryana, A &amp; N Islands, Arunachal Pradesh</a:t>
                      </a:r>
                      <a:endParaRPr lang="en-IN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9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dirty="0"/>
                        <a:t>(5) IM Pool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/>
                        <a:t>Bihar, Jharkhand, Odisha, Delhi, Meghalaya, Uttarakhand,  Maharashtra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502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21080"/>
          </a:xfrm>
          <a:solidFill>
            <a:srgbClr val="FFC000"/>
          </a:solidFill>
          <a:ln w="28575">
            <a:noFill/>
          </a:ln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latin typeface="+mn-lt"/>
              </a:rPr>
              <a:t>Central Health Dashboard</a:t>
            </a:r>
          </a:p>
        </p:txBody>
      </p:sp>
      <p:pic>
        <p:nvPicPr>
          <p:cNvPr id="4" name="Picture 2" descr="Image result for nhm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822" y="-3"/>
            <a:ext cx="1554178" cy="102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mage result for mohfw indi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883121" cy="102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4818-71BA-47A1-A25F-DA91E99AEC27}" type="slidenum">
              <a:rPr lang="en-IN" smtClean="0"/>
              <a:pPr/>
              <a:t>64</a:t>
            </a:fld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8614" y="1215482"/>
            <a:ext cx="11240430" cy="483881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/>
              <a:t>States to provide and update data for the following thematic areas on a regular basis: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614" y="2207941"/>
            <a:ext cx="11314771" cy="451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419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458" y="1511929"/>
            <a:ext cx="11346087" cy="49676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b="1" dirty="0"/>
              <a:t>13</a:t>
            </a:r>
            <a:r>
              <a:rPr lang="en-US" b="1" baseline="30000" dirty="0"/>
              <a:t>th</a:t>
            </a:r>
            <a:r>
              <a:rPr lang="en-US" b="1" dirty="0"/>
              <a:t> Common Review Mission </a:t>
            </a:r>
            <a:r>
              <a:rPr lang="en-US" dirty="0"/>
              <a:t>(16</a:t>
            </a:r>
            <a:r>
              <a:rPr lang="en-US" baseline="30000" dirty="0"/>
              <a:t>th</a:t>
            </a:r>
            <a:r>
              <a:rPr lang="en-US" dirty="0"/>
              <a:t> – 23</a:t>
            </a:r>
            <a:r>
              <a:rPr lang="en-US" baseline="30000" dirty="0"/>
              <a:t>rd</a:t>
            </a:r>
            <a:r>
              <a:rPr lang="en-US" dirty="0"/>
              <a:t> October, 2019)</a:t>
            </a:r>
          </a:p>
          <a:p>
            <a:pPr lvl="1" algn="just">
              <a:lnSpc>
                <a:spcPct val="100000"/>
              </a:lnSpc>
            </a:pPr>
            <a:r>
              <a:rPr lang="en-US" sz="2800" dirty="0"/>
              <a:t>District 1: District with maximum no. of functional HWCs </a:t>
            </a:r>
          </a:p>
          <a:p>
            <a:pPr lvl="1" algn="just">
              <a:lnSpc>
                <a:spcPct val="100000"/>
              </a:lnSpc>
            </a:pPr>
            <a:r>
              <a:rPr lang="en-US" sz="2800" dirty="0"/>
              <a:t>District 2: Aspirational District</a:t>
            </a:r>
          </a:p>
          <a:p>
            <a:pPr marL="457200" lvl="1" indent="0" algn="just">
              <a:lnSpc>
                <a:spcPct val="100000"/>
              </a:lnSpc>
              <a:buNone/>
            </a:pPr>
            <a:endParaRPr lang="en-US" sz="2800" dirty="0"/>
          </a:p>
          <a:p>
            <a:pPr algn="just">
              <a:lnSpc>
                <a:spcPct val="100000"/>
              </a:lnSpc>
            </a:pPr>
            <a:r>
              <a:rPr lang="en-US" b="1" dirty="0"/>
              <a:t>6</a:t>
            </a:r>
            <a:r>
              <a:rPr lang="en-US" b="1" baseline="30000" dirty="0"/>
              <a:t>th</a:t>
            </a:r>
            <a:r>
              <a:rPr lang="en-US" b="1" dirty="0"/>
              <a:t> Best Practices &amp; Innovations Summit (</a:t>
            </a:r>
            <a:r>
              <a:rPr lang="en-US" dirty="0"/>
              <a:t>16</a:t>
            </a:r>
            <a:r>
              <a:rPr lang="en-US" baseline="30000" dirty="0"/>
              <a:t>th</a:t>
            </a:r>
            <a:r>
              <a:rPr lang="en-US" dirty="0"/>
              <a:t> – 18</a:t>
            </a:r>
            <a:r>
              <a:rPr lang="en-US" baseline="30000" dirty="0"/>
              <a:t>th</a:t>
            </a:r>
            <a:r>
              <a:rPr lang="en-US" dirty="0"/>
              <a:t> November, 2019)</a:t>
            </a:r>
          </a:p>
          <a:p>
            <a:pPr lvl="1" algn="just">
              <a:lnSpc>
                <a:spcPct val="100000"/>
              </a:lnSpc>
            </a:pPr>
            <a:r>
              <a:rPr lang="en-US" sz="2800" dirty="0"/>
              <a:t>Venue: Statue of Unity, Gujarat</a:t>
            </a:r>
          </a:p>
          <a:p>
            <a:pPr lvl="1" algn="just">
              <a:lnSpc>
                <a:spcPct val="100000"/>
              </a:lnSpc>
            </a:pPr>
            <a:r>
              <a:rPr lang="en-US" sz="2800" dirty="0"/>
              <a:t>Best Practices to be uploaded on innovations portal latest by 23</a:t>
            </a:r>
            <a:r>
              <a:rPr lang="en-US" sz="2800" baseline="30000" dirty="0"/>
              <a:t>rd</a:t>
            </a:r>
            <a:r>
              <a:rPr lang="en-US" sz="2800" dirty="0"/>
              <a:t> September, 2019.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65838" y="0"/>
            <a:ext cx="9023183" cy="1008993"/>
          </a:xfrm>
          <a:prstGeom prst="rect">
            <a:avLst/>
          </a:prstGeom>
          <a:solidFill>
            <a:srgbClr val="FFC000"/>
          </a:solidFill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+mn-lt"/>
              </a:rPr>
              <a:t>Upcoming Events!!</a:t>
            </a:r>
          </a:p>
        </p:txBody>
      </p:sp>
      <p:pic>
        <p:nvPicPr>
          <p:cNvPr id="6" name="Picture 8" descr="Image result for mohfw india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6910" cy="99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nhm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021" y="0"/>
            <a:ext cx="1502979" cy="99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4818-71BA-47A1-A25F-DA91E99AEC27}" type="slidenum">
              <a:rPr lang="en-IN" smtClean="0"/>
              <a:pPr/>
              <a:t>65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940289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-15914"/>
            <a:ext cx="12211050" cy="68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23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1135200"/>
          </a:xfrm>
          <a:prstGeom prst="rect">
            <a:avLst/>
          </a:prstGeom>
          <a:solidFill>
            <a:srgbClr val="FFC000"/>
          </a:solidFill>
          <a:ln w="28575">
            <a:noFill/>
          </a:ln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  <a:noAutofit/>
          </a:bodyPr>
          <a:lstStyle/>
          <a:p>
            <a:pPr algn="ctr" defTabSz="10971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/>
              <a:t>AB-HWCs- Good practices observed </a:t>
            </a:r>
          </a:p>
        </p:txBody>
      </p:sp>
      <p:pic>
        <p:nvPicPr>
          <p:cNvPr id="7" name="Picture 8" descr="Image result for mohfw india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942" cy="11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nhm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881" y="0"/>
            <a:ext cx="203712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315DA8-70CB-9F4D-92D7-E77C26AAA8FC}"/>
              </a:ext>
            </a:extLst>
          </p:cNvPr>
          <p:cNvSpPr txBox="1">
            <a:spLocks/>
          </p:cNvSpPr>
          <p:nvPr/>
        </p:nvSpPr>
        <p:spPr>
          <a:xfrm>
            <a:off x="243840" y="1213164"/>
            <a:ext cx="11612880" cy="55362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>
                <a:solidFill>
                  <a:srgbClr val="0070C0"/>
                </a:solidFill>
              </a:rPr>
              <a:t>Tamil Nadu: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3 months of buffer stock of medicines at SHC, PHC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Population being served is defined with SHC – PHC linkages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96 Poly clinics providing Specialist services in UPHCs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SN designated for NCD screening- UPHC-HWC</a:t>
            </a:r>
            <a:endParaRPr lang="en-US" sz="2200" b="1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>
                <a:solidFill>
                  <a:srgbClr val="0070C0"/>
                </a:solidFill>
              </a:rPr>
              <a:t>Telangana: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sz="2200" dirty="0" err="1"/>
              <a:t>Basti</a:t>
            </a:r>
            <a:r>
              <a:rPr lang="en-US" sz="2200" dirty="0"/>
              <a:t> </a:t>
            </a:r>
            <a:r>
              <a:rPr lang="en-US" sz="2200" dirty="0" err="1"/>
              <a:t>Dawa</a:t>
            </a:r>
            <a:r>
              <a:rPr lang="en-US" sz="2200" dirty="0"/>
              <a:t> </a:t>
            </a:r>
            <a:r>
              <a:rPr lang="en-US" sz="2200" dirty="0" err="1"/>
              <a:t>Khanas</a:t>
            </a:r>
            <a:r>
              <a:rPr lang="en-US" sz="2200" dirty="0"/>
              <a:t> in Urban Areas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State run diagnostic hub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Streamlined collection of samples and reporting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>
                <a:solidFill>
                  <a:srgbClr val="0070C0"/>
                </a:solidFill>
              </a:rPr>
              <a:t>Maharashtra: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Model AB-HWCs – SHC layout-3 Designs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Certificate Course in Community Health through MUHS (6300 candidates/batch)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sz="2200" dirty="0" err="1"/>
              <a:t>Netradan</a:t>
            </a:r>
            <a:r>
              <a:rPr lang="en-US" sz="2200" dirty="0"/>
              <a:t> trust – NGO collaboration for diagnosis and treatment for cataract etc.</a:t>
            </a: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>
                <a:solidFill>
                  <a:srgbClr val="0070C0"/>
                </a:solidFill>
              </a:rPr>
              <a:t>Jharkhand: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ATAL Clinic (Community Clinic) to cater to health care needs of urban </a:t>
            </a:r>
            <a:r>
              <a:rPr lang="en-US" sz="2200" dirty="0" err="1"/>
              <a:t>marginalised</a:t>
            </a:r>
            <a:r>
              <a:rPr lang="en-US" sz="2200" dirty="0"/>
              <a:t> population by Nagar Nigam 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4818-71BA-47A1-A25F-DA91E99AEC27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3927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1135200"/>
          </a:xfrm>
          <a:prstGeom prst="rect">
            <a:avLst/>
          </a:prstGeom>
          <a:solidFill>
            <a:srgbClr val="FFC000"/>
          </a:solidFill>
          <a:ln w="28575">
            <a:noFill/>
          </a:ln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  <a:noAutofit/>
          </a:bodyPr>
          <a:lstStyle/>
          <a:p>
            <a:pPr algn="ctr" defTabSz="10971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/>
              <a:t>AB-HWCs- Good practices observed </a:t>
            </a:r>
          </a:p>
        </p:txBody>
      </p:sp>
      <p:pic>
        <p:nvPicPr>
          <p:cNvPr id="7" name="Picture 8" descr="Image result for mohfw india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942" cy="11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nhm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807" y="0"/>
            <a:ext cx="1785193" cy="11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315DA8-70CB-9F4D-92D7-E77C26AAA8FC}"/>
              </a:ext>
            </a:extLst>
          </p:cNvPr>
          <p:cNvSpPr txBox="1">
            <a:spLocks/>
          </p:cNvSpPr>
          <p:nvPr/>
        </p:nvSpPr>
        <p:spPr>
          <a:xfrm>
            <a:off x="350520" y="1249680"/>
            <a:ext cx="11551920" cy="55473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b="1" dirty="0">
                <a:solidFill>
                  <a:srgbClr val="0070C0"/>
                </a:solidFill>
              </a:rPr>
              <a:t>Gujarat:</a:t>
            </a:r>
          </a:p>
          <a:p>
            <a:pPr lvl="1" algn="just"/>
            <a:r>
              <a:rPr lang="en-IN" dirty="0" err="1"/>
              <a:t>Arogya</a:t>
            </a:r>
            <a:r>
              <a:rPr lang="en-IN" dirty="0"/>
              <a:t> </a:t>
            </a:r>
            <a:r>
              <a:rPr lang="en-IN" dirty="0" err="1"/>
              <a:t>Samanwaya</a:t>
            </a:r>
            <a:r>
              <a:rPr lang="en-IN" dirty="0"/>
              <a:t> – Integration of </a:t>
            </a:r>
            <a:r>
              <a:rPr lang="en-IN" dirty="0" err="1"/>
              <a:t>Ayurvedic</a:t>
            </a:r>
            <a:r>
              <a:rPr lang="en-IN" dirty="0"/>
              <a:t> and Yogic practices with </a:t>
            </a:r>
            <a:r>
              <a:rPr lang="en-IN" dirty="0" err="1"/>
              <a:t>Allopathy</a:t>
            </a:r>
            <a:endParaRPr lang="en-IN" dirty="0"/>
          </a:p>
          <a:p>
            <a:pPr lvl="1" algn="just"/>
            <a:r>
              <a:rPr lang="en-IN" dirty="0"/>
              <a:t>Yoga at SHC/PHCs - daily by trained CHO/MPW-M/ANM, twice weekly by trained ANMs at UPHCs</a:t>
            </a:r>
          </a:p>
          <a:p>
            <a:pPr lvl="1" algn="just"/>
            <a:r>
              <a:rPr lang="en-US" dirty="0"/>
              <a:t>Meditation and </a:t>
            </a:r>
            <a:r>
              <a:rPr lang="en-US" dirty="0" err="1"/>
              <a:t>Saptdhara</a:t>
            </a:r>
            <a:r>
              <a:rPr lang="en-US" dirty="0"/>
              <a:t> 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rgbClr val="0070C0"/>
                </a:solidFill>
              </a:rPr>
              <a:t>Uttar Pradesh:</a:t>
            </a:r>
          </a:p>
          <a:p>
            <a:pPr marL="800100" lvl="1" indent="-342900" algn="just"/>
            <a:r>
              <a:rPr lang="en-US" dirty="0"/>
              <a:t>Community Health Officer – Virtual Classrooms</a:t>
            </a:r>
          </a:p>
          <a:p>
            <a:pPr marL="800100" lvl="1" indent="-342900" algn="just"/>
            <a:r>
              <a:rPr lang="en-US" dirty="0"/>
              <a:t>Curriculum for CHOs improvised.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Himachal Pradesh:</a:t>
            </a:r>
          </a:p>
          <a:p>
            <a:pPr marL="742950" lvl="1" indent="-285750"/>
            <a:r>
              <a:rPr lang="en-US" dirty="0"/>
              <a:t>Expansion of Population based NCD screening to 18-30 yrs age group </a:t>
            </a:r>
          </a:p>
          <a:p>
            <a:pPr marL="742950" lvl="1" indent="-285750"/>
            <a:r>
              <a:rPr lang="en-US" dirty="0"/>
              <a:t>Alcohol </a:t>
            </a:r>
            <a:r>
              <a:rPr lang="en-US" dirty="0" err="1"/>
              <a:t>Cess</a:t>
            </a:r>
            <a:endParaRPr lang="en-US" dirty="0"/>
          </a:p>
          <a:p>
            <a:pPr marL="0" lvl="1" indent="0" algn="just">
              <a:buNone/>
            </a:pPr>
            <a:r>
              <a:rPr lang="en-IN" b="1" dirty="0">
                <a:solidFill>
                  <a:srgbClr val="0070C0"/>
                </a:solidFill>
              </a:rPr>
              <a:t>Goa:</a:t>
            </a:r>
          </a:p>
          <a:p>
            <a:pPr marL="800100" lvl="1" indent="-342900" algn="just"/>
            <a:r>
              <a:rPr lang="en-US" dirty="0"/>
              <a:t>Linkages with School Health Programs - Identified Health &amp; Wellness Ambassadors</a:t>
            </a:r>
          </a:p>
          <a:p>
            <a:pPr marL="800100" lvl="1" indent="-342900" algn="just"/>
            <a:r>
              <a:rPr lang="en-US" dirty="0"/>
              <a:t>Expanded Wellness Activities – laughter clubs etc. </a:t>
            </a:r>
          </a:p>
          <a:p>
            <a:pPr marL="800100" lvl="1" indent="-342900" algn="just"/>
            <a:endParaRPr lang="en-IN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4818-71BA-47A1-A25F-DA91E99AEC27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8994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1135200"/>
          </a:xfrm>
          <a:prstGeom prst="rect">
            <a:avLst/>
          </a:prstGeom>
          <a:solidFill>
            <a:srgbClr val="FFC000"/>
          </a:solidFill>
          <a:ln w="28575">
            <a:noFill/>
          </a:ln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  <a:noAutofit/>
          </a:bodyPr>
          <a:lstStyle/>
          <a:p>
            <a:pPr algn="ctr" defTabSz="10971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/>
              <a:t>AB-HWCs- Good practices observed </a:t>
            </a:r>
          </a:p>
        </p:txBody>
      </p:sp>
      <p:pic>
        <p:nvPicPr>
          <p:cNvPr id="7" name="Picture 8" descr="Image result for mohfw india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000946" cy="113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nhm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07" y="-2"/>
            <a:ext cx="1917294" cy="121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1295401"/>
            <a:ext cx="116433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n-US" sz="2400" b="1" dirty="0">
                <a:solidFill>
                  <a:srgbClr val="0070C0"/>
                </a:solidFill>
              </a:rPr>
              <a:t>Dadra &amp; Nagar Haveli: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Upgradation of Infrastructure using MPLAD / CSR funds</a:t>
            </a:r>
          </a:p>
          <a:p>
            <a:pPr marL="342900" indent="-342900" algn="just"/>
            <a:r>
              <a:rPr lang="en-US" sz="2400" b="1" dirty="0">
                <a:solidFill>
                  <a:srgbClr val="0070C0"/>
                </a:solidFill>
              </a:rPr>
              <a:t>Daman &amp; Diu: 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400" dirty="0"/>
              <a:t>e-</a:t>
            </a:r>
            <a:r>
              <a:rPr lang="en-US" sz="2400" dirty="0" err="1"/>
              <a:t>Arogya</a:t>
            </a:r>
            <a:r>
              <a:rPr lang="en-US" sz="2400" dirty="0"/>
              <a:t> (Cloud based health ecosystem) at all public health facilities </a:t>
            </a:r>
          </a:p>
          <a:p>
            <a:pPr marL="0" lvl="1" algn="just"/>
            <a:r>
              <a:rPr lang="en-IN" sz="2400" b="1" dirty="0">
                <a:solidFill>
                  <a:srgbClr val="0070C0"/>
                </a:solidFill>
              </a:rPr>
              <a:t>Haryana: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VIA screening started at PHCs by trained staff nurses.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CSR leveraging – TATA Steel and Indian Oil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Eye Camps in Urban Areas for Drivers to reduce accident cases</a:t>
            </a:r>
          </a:p>
          <a:p>
            <a:pPr algn="just"/>
            <a:r>
              <a:rPr lang="en-US" sz="2400" b="1" dirty="0">
                <a:solidFill>
                  <a:srgbClr val="0070C0"/>
                </a:solidFill>
              </a:rPr>
              <a:t>Chhattisgarh:</a:t>
            </a:r>
            <a:endParaRPr lang="en-IN" sz="2400" dirty="0"/>
          </a:p>
          <a:p>
            <a:pPr marL="742950" lvl="1" indent="-285750" algn="just" fontAlgn="base">
              <a:buFont typeface="Arial" panose="020B0604020202020204" pitchFamily="34" charset="0"/>
              <a:buChar char="•"/>
            </a:pPr>
            <a:r>
              <a:rPr lang="en-IN" sz="2400" dirty="0"/>
              <a:t>NCD Suraksha </a:t>
            </a:r>
            <a:r>
              <a:rPr lang="en-IN" sz="2400" dirty="0" err="1"/>
              <a:t>Maah</a:t>
            </a:r>
            <a:r>
              <a:rPr lang="en-IN" sz="2400" dirty="0"/>
              <a:t> </a:t>
            </a:r>
          </a:p>
          <a:p>
            <a:pPr marL="742950" lvl="1" indent="-285750" algn="just" fontAlgn="base">
              <a:buFont typeface="Arial" panose="020B0604020202020204" pitchFamily="34" charset="0"/>
              <a:buChar char="•"/>
            </a:pPr>
            <a:r>
              <a:rPr lang="en-IN" sz="2400" dirty="0"/>
              <a:t>Attractive &amp; Informative Internal branding for AB-HWCs</a:t>
            </a:r>
          </a:p>
          <a:p>
            <a:pPr marL="742950" lvl="1" indent="-285750" algn="just" fontAlgn="base">
              <a:buFont typeface="Arial" panose="020B0604020202020204" pitchFamily="34" charset="0"/>
              <a:buChar char="•"/>
            </a:pPr>
            <a:r>
              <a:rPr lang="en-IN" sz="2400" dirty="0"/>
              <a:t>Collaboration with Govt. Medical Colleges for community outreach and service delivery in urban areas.</a:t>
            </a:r>
          </a:p>
          <a:p>
            <a:pPr marL="742950" lvl="1" indent="-285750" algn="just" fontAlgn="base">
              <a:buFont typeface="Arial" panose="020B0604020202020204" pitchFamily="34" charset="0"/>
              <a:buChar char="•"/>
            </a:pPr>
            <a:r>
              <a:rPr lang="en-IN" sz="2400" dirty="0"/>
              <a:t>Mental Health Services provided by trained MO and SN through NIMHANS (R/U)</a:t>
            </a:r>
            <a:endParaRPr lang="en-US" sz="2400" dirty="0"/>
          </a:p>
          <a:p>
            <a:pPr marL="742950" lvl="1" indent="-285750" algn="just" fontAlgn="base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 algn="just"/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4818-71BA-47A1-A25F-DA91E99AEC27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4831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1061</TotalTime>
  <Words>5804</Words>
  <Application>Microsoft Macintosh PowerPoint</Application>
  <PresentationFormat>Widescreen</PresentationFormat>
  <Paragraphs>1401</Paragraphs>
  <Slides>66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6" baseType="lpstr">
      <vt:lpstr>Aharoni</vt:lpstr>
      <vt:lpstr>Aparajita</vt:lpstr>
      <vt:lpstr>Arial</vt:lpstr>
      <vt:lpstr>Calibri</vt:lpstr>
      <vt:lpstr>Calibri Light</vt:lpstr>
      <vt:lpstr>Garamond</vt:lpstr>
      <vt:lpstr>Times New Roman</vt:lpstr>
      <vt:lpstr>Tw Cen MT</vt:lpstr>
      <vt:lpstr>Wingdings</vt:lpstr>
      <vt:lpstr>Office Theme</vt:lpstr>
      <vt:lpstr>QUARTERLY REVIEW MEETING</vt:lpstr>
      <vt:lpstr>Ayushman Bharat –  Health and Wellness Centres  a Platform to integrate service delivery – provide comprehensive care</vt:lpstr>
      <vt:lpstr>PowerPoint Presentation</vt:lpstr>
      <vt:lpstr>AB-HWCs- Field visits conducted</vt:lpstr>
      <vt:lpstr>AB-HWCs - What has changed?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AB-HWCs-SHC- Status of CHOs</vt:lpstr>
      <vt:lpstr>AB-HWCs-SHC- Status of CHOs</vt:lpstr>
      <vt:lpstr>AB-HWC-SHC- Community Health Officers:  Retention and Motivation </vt:lpstr>
      <vt:lpstr>AB-HWCs- Basket of Wellness activities </vt:lpstr>
      <vt:lpstr>Free Drugs Service Initiative</vt:lpstr>
      <vt:lpstr>Free Drugs Service Initiative</vt:lpstr>
      <vt:lpstr>Free Diagnostics Service Initiative</vt:lpstr>
      <vt:lpstr>State Performance on Free Diagnostics at SHC</vt:lpstr>
      <vt:lpstr>State Performance on Free Diagnostics at PHC</vt:lpstr>
      <vt:lpstr>State Performance on Free Diagnostics at DH</vt:lpstr>
      <vt:lpstr>Bi-directional Referral and Return Linkages</vt:lpstr>
      <vt:lpstr>AB-HWCs- IEC</vt:lpstr>
      <vt:lpstr>AB-HWCs- Strengthening the IT systems</vt:lpstr>
      <vt:lpstr>Monthly Reporting Status on AB-HWC Portal</vt:lpstr>
      <vt:lpstr>Monthly Reporting Status on AB-HWC Portal </vt:lpstr>
      <vt:lpstr>Daily Reporting Status on AB-HWC Portal (1st- 17th September, 2019)</vt:lpstr>
      <vt:lpstr>Daily Reporting Status on AB-HWC Portal (1st- 17th September, 2019)</vt:lpstr>
      <vt:lpstr>Daily Reporting Status on AB-HWC Portal (1st- 17th September, 2019)</vt:lpstr>
      <vt:lpstr>Monitoring of AB-HWCs</vt:lpstr>
      <vt:lpstr>Health Systems Strengthening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Biomedical Equipment Management  &amp; Maintenance Programme (BMMP)</vt:lpstr>
      <vt:lpstr>PowerPoint Presentation</vt:lpstr>
      <vt:lpstr>Infrastructure- AB-HWCs/ UPHCs</vt:lpstr>
      <vt:lpstr>Human Resource - UPHCs</vt:lpstr>
      <vt:lpstr>State wise Performance  (In respect of Physical Progress)</vt:lpstr>
      <vt:lpstr>PowerPoint Presentation</vt:lpstr>
      <vt:lpstr>UPHC - Public Private Partnerships</vt:lpstr>
      <vt:lpstr>AB-HWC-UPHC- Health Service Delivery Models</vt:lpstr>
      <vt:lpstr>AB-HWCs - Vision document for urban areas</vt:lpstr>
      <vt:lpstr>AB-HWCs - Vision document for urban areas</vt:lpstr>
      <vt:lpstr>NHM Finance</vt:lpstr>
      <vt:lpstr>Status of State Share pendency up to 31-03-2019  (Withheld 1st Tranche Release) </vt:lpstr>
      <vt:lpstr>Status of State Share pendency up to 31-08-2019  (for 2nd Tranche release)</vt:lpstr>
      <vt:lpstr>Delay in Transfer of Funds from State Treasury to  SHS for the FY 2018-19 </vt:lpstr>
      <vt:lpstr>Status of Statutory Audit for the FY 2018-19</vt:lpstr>
      <vt:lpstr>1st Tranche Release of Funds for the FY 2019-20  (No fund Release)</vt:lpstr>
      <vt:lpstr>1st Tranche Release of Funds for the FY 2019-20  (No fund Release)</vt:lpstr>
      <vt:lpstr>1st Tranche Release of Funds for the FY 2019-20  (No fund Release)</vt:lpstr>
      <vt:lpstr>Central Health Dashboard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rakshita khanijou</cp:lastModifiedBy>
  <cp:revision>517</cp:revision>
  <cp:lastPrinted>2019-09-17T11:25:20Z</cp:lastPrinted>
  <dcterms:created xsi:type="dcterms:W3CDTF">2019-09-17T04:09:01Z</dcterms:created>
  <dcterms:modified xsi:type="dcterms:W3CDTF">2019-09-19T04:14:44Z</dcterms:modified>
</cp:coreProperties>
</file>