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4" r:id="rId2"/>
    <p:sldId id="321" r:id="rId3"/>
    <p:sldId id="322" r:id="rId4"/>
    <p:sldId id="323" r:id="rId5"/>
    <p:sldId id="328" r:id="rId6"/>
    <p:sldId id="327" r:id="rId7"/>
    <p:sldId id="330" r:id="rId8"/>
    <p:sldId id="349" r:id="rId9"/>
    <p:sldId id="344" r:id="rId10"/>
    <p:sldId id="345" r:id="rId11"/>
    <p:sldId id="346" r:id="rId12"/>
    <p:sldId id="338" r:id="rId13"/>
    <p:sldId id="339" r:id="rId14"/>
    <p:sldId id="340" r:id="rId15"/>
    <p:sldId id="341" r:id="rId16"/>
    <p:sldId id="342" r:id="rId17"/>
    <p:sldId id="343" r:id="rId18"/>
    <p:sldId id="353" r:id="rId19"/>
    <p:sldId id="350" r:id="rId20"/>
    <p:sldId id="351" r:id="rId21"/>
    <p:sldId id="352" r:id="rId22"/>
    <p:sldId id="34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434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1" cy="466434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9C8D6AF-C572-4A54-8DB8-DB08EFCF6964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8"/>
            <a:ext cx="3037841" cy="46643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9C0541FC-403A-46B7-89AE-CAA3380AF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906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434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1" cy="466434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DD3CFCD-0866-4EB4-BB0A-8A9E24A26E4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1" cy="46643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45862584-2D73-4D6B-9361-41E974DC8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9503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5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2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5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19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4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3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26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6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86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57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6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5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73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7D7C-FBC8-4066-BD8C-0529CB2152AF}" type="datetimeFigureOut">
              <a:rPr lang="en-IN" smtClean="0"/>
              <a:t>20-09-2019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B619-4BCA-4936-AC6C-EA0F5ABC6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9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NCDC PROGRAMMES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Communication with the states </a:t>
            </a:r>
            <a:r>
              <a:rPr lang="en-US" sz="1300" b="1" dirty="0" err="1">
                <a:solidFill>
                  <a:srgbClr val="C00000"/>
                </a:solidFill>
              </a:rPr>
              <a:t>contd</a:t>
            </a:r>
            <a:r>
              <a:rPr lang="en-US" sz="1300" b="1" dirty="0">
                <a:solidFill>
                  <a:srgbClr val="C00000"/>
                </a:solidFill>
              </a:rPr>
              <a:t> </a:t>
            </a:r>
            <a:endParaRPr lang="en-US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Video Conference : </a:t>
            </a:r>
          </a:p>
          <a:p>
            <a:pPr marL="320040" lvl="1" indent="0">
              <a:buNone/>
            </a:pP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May, 2019 by Joint Secretary </a:t>
            </a:r>
            <a:r>
              <a:rPr lang="en-US" dirty="0" err="1" smtClean="0"/>
              <a:t>Shri</a:t>
            </a:r>
            <a:r>
              <a:rPr lang="en-US" dirty="0" smtClean="0"/>
              <a:t> </a:t>
            </a:r>
            <a:r>
              <a:rPr lang="en-US" dirty="0" err="1" smtClean="0"/>
              <a:t>Lav</a:t>
            </a:r>
            <a:r>
              <a:rPr lang="en-US" dirty="0" smtClean="0"/>
              <a:t> </a:t>
            </a:r>
            <a:r>
              <a:rPr lang="en-US" dirty="0" err="1" smtClean="0"/>
              <a:t>Agarwal</a:t>
            </a:r>
            <a:r>
              <a:rPr lang="en-US" dirty="0" smtClean="0"/>
              <a:t> </a:t>
            </a:r>
          </a:p>
          <a:p>
            <a:pPr marL="320040" lvl="1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Week August 2019 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Meetings/ Workshops</a:t>
            </a:r>
          </a:p>
          <a:p>
            <a:pPr marL="320040" lvl="1" indent="0"/>
            <a:r>
              <a:rPr lang="en-US" dirty="0" smtClean="0"/>
              <a:t> Regional Consultations with Nodal Officers at state level</a:t>
            </a:r>
          </a:p>
          <a:p>
            <a:pPr marL="320040" lvl="1" indent="0"/>
            <a:r>
              <a:rPr lang="en-US" dirty="0" smtClean="0"/>
              <a:t> National </a:t>
            </a:r>
            <a:r>
              <a:rPr lang="en-US" dirty="0" err="1" smtClean="0"/>
              <a:t>Sensitisation</a:t>
            </a:r>
            <a:r>
              <a:rPr lang="en-US" dirty="0" smtClean="0"/>
              <a:t> workshop at New Delhi on 3</a:t>
            </a:r>
            <a:r>
              <a:rPr lang="en-US" baseline="30000" dirty="0" smtClean="0"/>
              <a:t>rd</a:t>
            </a:r>
            <a:r>
              <a:rPr lang="en-US" dirty="0" smtClean="0"/>
              <a:t> to 5</a:t>
            </a:r>
            <a:r>
              <a:rPr lang="en-US" baseline="30000" dirty="0" smtClean="0"/>
              <a:t>th</a:t>
            </a:r>
            <a:r>
              <a:rPr lang="en-US" dirty="0" smtClean="0"/>
              <a:t> Oct, 2018. </a:t>
            </a:r>
          </a:p>
          <a:p>
            <a:pPr marL="320040" lvl="1" indent="0"/>
            <a:r>
              <a:rPr lang="en-US" dirty="0" smtClean="0"/>
              <a:t>National Consultation at New Delhi: 9</a:t>
            </a:r>
            <a:r>
              <a:rPr lang="en-US" baseline="30000" dirty="0" smtClean="0"/>
              <a:t>th</a:t>
            </a:r>
            <a:r>
              <a:rPr lang="en-US" dirty="0" smtClean="0"/>
              <a:t> Jan, 2019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714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</a:rPr>
              <a:t>Status 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47608" y="1447800"/>
            <a:ext cx="9409452" cy="4910158"/>
          </a:xfrm>
        </p:spPr>
        <p:txBody>
          <a:bodyPr>
            <a:noAutofit/>
          </a:bodyPr>
          <a:lstStyle/>
          <a:p>
            <a:pPr marL="252000" indent="-252000" algn="just">
              <a:spcBef>
                <a:spcPts val="600"/>
              </a:spcBef>
            </a:pPr>
            <a:r>
              <a:rPr lang="en-US" sz="2200" dirty="0">
                <a:cs typeface="Arial" pitchFamily="34" charset="0"/>
              </a:rPr>
              <a:t>State Program Officers</a:t>
            </a:r>
            <a:r>
              <a:rPr lang="en-US" sz="2200" dirty="0" smtClean="0">
                <a:cs typeface="Arial" pitchFamily="34" charset="0"/>
              </a:rPr>
              <a:t>: </a:t>
            </a:r>
            <a:r>
              <a:rPr lang="en-US" sz="2200" i="1" dirty="0" smtClean="0">
                <a:cs typeface="Arial" pitchFamily="34" charset="0"/>
              </a:rPr>
              <a:t>34 </a:t>
            </a:r>
            <a:r>
              <a:rPr lang="en-US" sz="2200" i="1" dirty="0">
                <a:cs typeface="Arial" pitchFamily="34" charset="0"/>
              </a:rPr>
              <a:t>out of 37 </a:t>
            </a:r>
            <a:r>
              <a:rPr lang="en-US" sz="2200" dirty="0">
                <a:cs typeface="Arial" pitchFamily="34" charset="0"/>
              </a:rPr>
              <a:t>* (all except J&amp;K, </a:t>
            </a:r>
            <a:r>
              <a:rPr lang="en-US" sz="2200" dirty="0" err="1">
                <a:cs typeface="Arial" pitchFamily="34" charset="0"/>
              </a:rPr>
              <a:t>Ladakh</a:t>
            </a:r>
            <a:r>
              <a:rPr lang="en-US" sz="2200" dirty="0">
                <a:cs typeface="Arial" pitchFamily="34" charset="0"/>
              </a:rPr>
              <a:t> and  </a:t>
            </a:r>
            <a:r>
              <a:rPr lang="en-US" sz="2200" dirty="0" err="1">
                <a:cs typeface="Arial" pitchFamily="34" charset="0"/>
              </a:rPr>
              <a:t>Lakshwadeep</a:t>
            </a:r>
            <a:r>
              <a:rPr lang="en-US" sz="2200" dirty="0">
                <a:cs typeface="Arial" pitchFamily="34" charset="0"/>
              </a:rPr>
              <a:t> Islands)  </a:t>
            </a:r>
          </a:p>
          <a:p>
            <a:pPr marL="252000" indent="-252000" algn="just">
              <a:spcBef>
                <a:spcPts val="600"/>
              </a:spcBef>
            </a:pPr>
            <a:r>
              <a:rPr lang="en-US" sz="2200" dirty="0">
                <a:cs typeface="Arial" pitchFamily="34" charset="0"/>
              </a:rPr>
              <a:t>Environmental Health Cell : </a:t>
            </a:r>
            <a:r>
              <a:rPr lang="en-US" sz="2200" i="1" dirty="0">
                <a:cs typeface="Arial" pitchFamily="34" charset="0"/>
              </a:rPr>
              <a:t>22 States </a:t>
            </a:r>
          </a:p>
          <a:p>
            <a:pPr marL="252000" indent="-252000" algn="just">
              <a:spcBef>
                <a:spcPts val="600"/>
              </a:spcBef>
            </a:pPr>
            <a:r>
              <a:rPr lang="en-US" sz="2200" dirty="0">
                <a:cs typeface="Arial" pitchFamily="34" charset="0"/>
              </a:rPr>
              <a:t>Formation of Task Force : 22</a:t>
            </a:r>
            <a:r>
              <a:rPr lang="en-US" sz="2200" i="1" dirty="0">
                <a:cs typeface="Arial" pitchFamily="34" charset="0"/>
              </a:rPr>
              <a:t> States</a:t>
            </a:r>
          </a:p>
          <a:p>
            <a:pPr marL="252000" indent="-252000" algn="just">
              <a:spcBef>
                <a:spcPts val="600"/>
              </a:spcBef>
            </a:pPr>
            <a:r>
              <a:rPr lang="en-US" sz="2200" dirty="0">
                <a:cs typeface="Arial" pitchFamily="34" charset="0"/>
              </a:rPr>
              <a:t>Formation of Governing Body : </a:t>
            </a:r>
            <a:r>
              <a:rPr lang="en-US" sz="2200" i="1" dirty="0">
                <a:cs typeface="Arial" pitchFamily="34" charset="0"/>
              </a:rPr>
              <a:t>15 States </a:t>
            </a:r>
          </a:p>
          <a:p>
            <a:pPr marL="252000" indent="-252000" algn="just">
              <a:spcBef>
                <a:spcPts val="600"/>
              </a:spcBef>
            </a:pPr>
            <a:r>
              <a:rPr lang="en-US" sz="2200" dirty="0">
                <a:cs typeface="Arial" pitchFamily="34" charset="0"/>
              </a:rPr>
              <a:t>Submission of Supplementary PIP 2019-20 -  05 </a:t>
            </a:r>
            <a:r>
              <a:rPr lang="en-US" sz="2200" i="1" dirty="0">
                <a:cs typeface="Arial" pitchFamily="34" charset="0"/>
              </a:rPr>
              <a:t>States.</a:t>
            </a:r>
          </a:p>
          <a:p>
            <a:pPr marL="252000" indent="-252000">
              <a:spcBef>
                <a:spcPts val="600"/>
              </a:spcBef>
            </a:pPr>
            <a:r>
              <a:rPr lang="en-US" sz="2200" i="1" dirty="0">
                <a:cs typeface="Arial" pitchFamily="34" charset="0"/>
              </a:rPr>
              <a:t>Consultant Recruitment</a:t>
            </a:r>
          </a:p>
          <a:p>
            <a:pPr marL="490320" lvl="1">
              <a:spcAft>
                <a:spcPts val="1200"/>
              </a:spcAft>
            </a:pPr>
            <a:r>
              <a:rPr lang="en-US" sz="2000" dirty="0">
                <a:cs typeface="Arial" pitchFamily="34" charset="0"/>
              </a:rPr>
              <a:t>The states have been asked to recruit consultants (02 for large and 01 for small states) for the program. </a:t>
            </a:r>
          </a:p>
          <a:p>
            <a:pPr marL="490320" lvl="1">
              <a:spcAft>
                <a:spcPts val="1200"/>
              </a:spcAft>
            </a:pPr>
            <a:r>
              <a:rPr lang="en-US" sz="2000" dirty="0">
                <a:cs typeface="Arial" pitchFamily="34" charset="0"/>
              </a:rPr>
              <a:t>The </a:t>
            </a:r>
            <a:r>
              <a:rPr lang="en-US" sz="2000" dirty="0" err="1">
                <a:cs typeface="Arial" pitchFamily="34" charset="0"/>
              </a:rPr>
              <a:t>ToR’s</a:t>
            </a:r>
            <a:r>
              <a:rPr lang="en-US" sz="2000" dirty="0">
                <a:cs typeface="Arial" pitchFamily="34" charset="0"/>
              </a:rPr>
              <a:t>  for Consultant Recruitment have been shared with the states vide Letter no. 67/NCDC/CEOHCCH/2018-19/EPC  dated 11th July,2019.</a:t>
            </a:r>
            <a:r>
              <a:rPr lang="en-US" sz="1800" dirty="0">
                <a:cs typeface="Arial" pitchFamily="34" charset="0"/>
              </a:rPr>
              <a:t> </a:t>
            </a:r>
          </a:p>
          <a:p>
            <a:pPr marL="252000" indent="-252000">
              <a:spcBef>
                <a:spcPts val="600"/>
              </a:spcBef>
            </a:pPr>
            <a:endParaRPr lang="en-US" sz="22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Priority Zoonosis &amp;National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 dirty="0" smtClean="0"/>
              <a:t>Priority Zoonosis</a:t>
            </a:r>
          </a:p>
          <a:p>
            <a:pPr lvl="1"/>
            <a:r>
              <a:rPr lang="en-US" dirty="0" smtClean="0"/>
              <a:t>Rabies</a:t>
            </a:r>
          </a:p>
          <a:p>
            <a:pPr lvl="1"/>
            <a:r>
              <a:rPr lang="en-US" dirty="0" smtClean="0"/>
              <a:t>Leptospirosis</a:t>
            </a:r>
          </a:p>
          <a:p>
            <a:pPr lvl="1"/>
            <a:r>
              <a:rPr lang="en-US" dirty="0" smtClean="0"/>
              <a:t>KFD</a:t>
            </a:r>
          </a:p>
          <a:p>
            <a:pPr lvl="1"/>
            <a:r>
              <a:rPr lang="en-US" dirty="0" err="1" smtClean="0"/>
              <a:t>Antharx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Scrub Typhus</a:t>
            </a:r>
          </a:p>
          <a:p>
            <a:pPr lvl="1"/>
            <a:r>
              <a:rPr lang="en-US" dirty="0" smtClean="0"/>
              <a:t>Brucellosis</a:t>
            </a:r>
          </a:p>
          <a:p>
            <a:pPr lvl="1"/>
            <a:r>
              <a:rPr lang="en-US" dirty="0" err="1" smtClean="0"/>
              <a:t>Nipah</a:t>
            </a:r>
            <a:endParaRPr lang="en-US" dirty="0" smtClean="0"/>
          </a:p>
          <a:p>
            <a:pPr lvl="1"/>
            <a:r>
              <a:rPr lang="en-US" dirty="0" smtClean="0"/>
              <a:t>CCHF</a:t>
            </a:r>
          </a:p>
          <a:p>
            <a:pPr marL="0" indent="0">
              <a:buNone/>
            </a:pPr>
            <a:r>
              <a:rPr lang="en-US" b="1" dirty="0" smtClean="0"/>
              <a:t>National Programs ( Initiated in 12 </a:t>
            </a:r>
            <a:r>
              <a:rPr lang="en-US" b="1" dirty="0" err="1" smtClean="0"/>
              <a:t>th</a:t>
            </a:r>
            <a:r>
              <a:rPr lang="en-US" b="1" dirty="0" smtClean="0"/>
              <a:t> FYP ) </a:t>
            </a:r>
          </a:p>
          <a:p>
            <a:r>
              <a:rPr lang="en-US" dirty="0" smtClean="0"/>
              <a:t>1. National Rabies Control Program</a:t>
            </a:r>
          </a:p>
          <a:p>
            <a:r>
              <a:rPr lang="en-US" dirty="0" smtClean="0"/>
              <a:t>2. Program for Prevention and control of Leptospirosis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35" y="365126"/>
            <a:ext cx="10720527" cy="7800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State</a:t>
            </a:r>
            <a:r>
              <a:rPr lang="en-US" sz="4000" b="1" baseline="0" dirty="0" smtClean="0"/>
              <a:t> level components under</a:t>
            </a:r>
            <a:r>
              <a:rPr lang="en-US" sz="4000" b="1" dirty="0" smtClean="0"/>
              <a:t> National </a:t>
            </a:r>
            <a:r>
              <a:rPr lang="en-US" sz="4000" b="1" dirty="0" err="1" smtClean="0"/>
              <a:t>Programmes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28132"/>
              </p:ext>
            </p:extLst>
          </p:nvPr>
        </p:nvGraphicFramePr>
        <p:xfrm>
          <a:off x="719092" y="1239698"/>
          <a:ext cx="10679836" cy="512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Sr. No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National </a:t>
                      </a:r>
                      <a:r>
                        <a:rPr lang="en-US" sz="1800" dirty="0" err="1" smtClean="0"/>
                        <a:t>Programmes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r>
                        <a:rPr lang="en-US" sz="1800" baseline="0" dirty="0" smtClean="0"/>
                        <a:t> level components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National Rabies Control Program</a:t>
                      </a:r>
                    </a:p>
                    <a:p>
                      <a:r>
                        <a:rPr lang="en-US" sz="1800" i="1" dirty="0" smtClean="0"/>
                        <a:t>( All states &amp; UTs</a:t>
                      </a:r>
                      <a:r>
                        <a:rPr lang="en-US" sz="1800" i="1" baseline="0" dirty="0" smtClean="0"/>
                        <a:t> ) 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IN" sz="1800" b="0" dirty="0" smtClean="0">
                          <a:solidFill>
                            <a:schemeClr val="tx1"/>
                          </a:solidFill>
                        </a:rPr>
                        <a:t>Capacity Building </a:t>
                      </a:r>
                    </a:p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Promote utilization of cost affective Intra-dermal rabies vaccines for Rabies Post Exposure Prophylaxis.</a:t>
                      </a:r>
                      <a:endParaRPr lang="en-IN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Strengthen  rabies diagnostics </a:t>
                      </a:r>
                    </a:p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Strengthening Surveillance of animal bites and rabies cases   </a:t>
                      </a:r>
                    </a:p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US" sz="1800" b="0" dirty="0" smtClean="0"/>
                        <a:t>Information, Education &amp; Communication </a:t>
                      </a:r>
                    </a:p>
                    <a:p>
                      <a:pPr algn="just" eaLnBrk="1" fontAlgn="auto" hangingPunct="1">
                        <a:spcAft>
                          <a:spcPts val="0"/>
                        </a:spcAft>
                        <a:buFont typeface="Wingdings" pitchFamily="2" charset="2"/>
                        <a:buChar char="q"/>
                        <a:defRPr/>
                      </a:pPr>
                      <a:r>
                        <a:rPr lang="en-US" sz="1800" b="0" dirty="0" smtClean="0"/>
                        <a:t>Intersectional coordination  </a:t>
                      </a:r>
                      <a:endParaRPr lang="en-IN" sz="1800" b="0" dirty="0" smtClean="0"/>
                    </a:p>
                    <a:p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0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 for Prevention and control of Leptospirosis </a:t>
                      </a:r>
                    </a:p>
                    <a:p>
                      <a:r>
                        <a:rPr lang="en-US" sz="1200" i="1" dirty="0" err="1" smtClean="0"/>
                        <a:t>Programme</a:t>
                      </a:r>
                      <a:r>
                        <a:rPr lang="en-US" sz="1200" i="1" dirty="0" smtClean="0"/>
                        <a:t> States:</a:t>
                      </a:r>
                    </a:p>
                    <a:p>
                      <a:r>
                        <a:rPr lang="en-US" sz="1200" i="1" dirty="0" err="1" smtClean="0"/>
                        <a:t>Maharashtra,Gujarat</a:t>
                      </a:r>
                      <a:endParaRPr lang="en-US" sz="1200" i="1" dirty="0" smtClean="0"/>
                    </a:p>
                    <a:p>
                      <a:r>
                        <a:rPr lang="en-US" sz="1200" i="1" dirty="0" err="1" smtClean="0"/>
                        <a:t>Karnataka,Tamil</a:t>
                      </a:r>
                      <a:r>
                        <a:rPr lang="en-US" sz="1200" i="1" dirty="0" smtClean="0"/>
                        <a:t> Nadu </a:t>
                      </a:r>
                    </a:p>
                    <a:p>
                      <a:r>
                        <a:rPr lang="en-US" sz="1200" i="1" dirty="0" err="1" smtClean="0"/>
                        <a:t>Kerala,Andaman</a:t>
                      </a:r>
                      <a:r>
                        <a:rPr lang="en-US" sz="1200" i="1" dirty="0" smtClean="0"/>
                        <a:t> &amp; Nicobar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Ensuring uninterrupted supply of drugs for chemoprophylaxis and treatment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Training of medical &amp; paramedical  professionals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Strengthening of laboratory diagnostic facilities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 Improvement of patient management facilities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IEC activity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dirty="0" smtClean="0"/>
                        <a:t>Sensitization and joint activities with animal husbandry and agriculture personnel</a:t>
                      </a:r>
                    </a:p>
                    <a:p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09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94" y="107672"/>
            <a:ext cx="10515600" cy="682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17" y="870007"/>
            <a:ext cx="10924711" cy="597023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 smtClean="0"/>
              <a:t>National </a:t>
            </a:r>
            <a:r>
              <a:rPr lang="en-IN" sz="1800" b="1" dirty="0"/>
              <a:t>Rabies Control Program</a:t>
            </a:r>
            <a:r>
              <a:rPr lang="en-IN" sz="1800" b="1" dirty="0" smtClean="0"/>
              <a:t>: State are requested - </a:t>
            </a:r>
            <a:endParaRPr lang="en-US" sz="1800" dirty="0"/>
          </a:p>
          <a:p>
            <a:pPr lvl="0" algn="just"/>
            <a:r>
              <a:rPr lang="en-IN" sz="1800" dirty="0" smtClean="0"/>
              <a:t>To propose supplementary </a:t>
            </a:r>
            <a:r>
              <a:rPr lang="en-IN" sz="1800" dirty="0"/>
              <a:t>PIP for FY 2019-20.  </a:t>
            </a:r>
            <a:r>
              <a:rPr lang="en-IN" sz="1800" dirty="0" smtClean="0"/>
              <a:t>Communications sent from </a:t>
            </a:r>
            <a:r>
              <a:rPr lang="en-IN" sz="1800" dirty="0"/>
              <a:t>AS &amp; MD NHM to all </a:t>
            </a:r>
            <a:r>
              <a:rPr lang="en-IN" sz="1800" dirty="0" smtClean="0"/>
              <a:t>Pr</a:t>
            </a:r>
            <a:r>
              <a:rPr lang="en-IN" sz="1800" dirty="0"/>
              <a:t>.</a:t>
            </a:r>
            <a:r>
              <a:rPr lang="en-IN" sz="1800" dirty="0" smtClean="0"/>
              <a:t> </a:t>
            </a:r>
            <a:r>
              <a:rPr lang="en-IN" sz="1800" dirty="0"/>
              <a:t>Secretary (</a:t>
            </a:r>
            <a:r>
              <a:rPr lang="en-IN" sz="1800" dirty="0" smtClean="0"/>
              <a:t>H) and </a:t>
            </a:r>
            <a:endParaRPr lang="en-IN" sz="1900" dirty="0" smtClean="0"/>
          </a:p>
          <a:p>
            <a:pPr lvl="0" algn="just"/>
            <a:r>
              <a:rPr lang="en-IN" sz="1800" dirty="0" smtClean="0"/>
              <a:t>State MDNHM with prescribed FMR Codes. </a:t>
            </a:r>
            <a:endParaRPr lang="en-US" sz="1800" dirty="0"/>
          </a:p>
          <a:p>
            <a:pPr lvl="1" algn="just"/>
            <a:r>
              <a:rPr lang="en-IN" sz="1800" dirty="0"/>
              <a:t>States with approved budget in ROP: </a:t>
            </a:r>
            <a:r>
              <a:rPr lang="en-US" sz="1800" dirty="0"/>
              <a:t>Assam, Jharkhand, Punjab, Delhi, Sikkim, Pondicherry (6) </a:t>
            </a:r>
          </a:p>
          <a:p>
            <a:pPr lvl="1" algn="just"/>
            <a:r>
              <a:rPr lang="en-US" sz="1800" dirty="0"/>
              <a:t>States which proposed budget  in Supplementary PIP So far: Nagaland, Goa, Gujarat, Kerala, Mizoram (</a:t>
            </a:r>
            <a:r>
              <a:rPr lang="en-US" sz="1800" dirty="0" smtClean="0"/>
              <a:t>5)</a:t>
            </a:r>
          </a:p>
          <a:p>
            <a:pPr marL="285750" lvl="1" indent="-285750" algn="just"/>
            <a:r>
              <a:rPr lang="en-IN" sz="1800" dirty="0" smtClean="0"/>
              <a:t>State </a:t>
            </a:r>
            <a:r>
              <a:rPr lang="en-IN" sz="1800" dirty="0"/>
              <a:t>to nominate District level Nodal Officers (Bihar, Delhi, Himachal Pradesh, Manipur, Punjab, Sikkim  Maharashtra already nominated DNOs) </a:t>
            </a:r>
            <a:endParaRPr lang="en-US" sz="1800" dirty="0"/>
          </a:p>
          <a:p>
            <a:pPr algn="just"/>
            <a:r>
              <a:rPr lang="en-IN" sz="1800" dirty="0" smtClean="0"/>
              <a:t>To </a:t>
            </a:r>
            <a:r>
              <a:rPr lang="en-IN" sz="1800" dirty="0"/>
              <a:t>share their training plans </a:t>
            </a:r>
            <a:r>
              <a:rPr lang="en-IN" sz="1800" dirty="0" smtClean="0"/>
              <a:t>(communication </a:t>
            </a:r>
            <a:r>
              <a:rPr lang="en-IN" sz="1800" dirty="0"/>
              <a:t>from Director </a:t>
            </a:r>
            <a:r>
              <a:rPr lang="en-IN" sz="1800" dirty="0" smtClean="0"/>
              <a:t>NCDC).</a:t>
            </a:r>
          </a:p>
          <a:p>
            <a:pPr algn="just"/>
            <a:r>
              <a:rPr lang="en-IN" sz="1800" dirty="0" smtClean="0"/>
              <a:t>States to address shortage of Anti rabies Vaccine and follow the advisory as per guidance note (issued form JS, Shri </a:t>
            </a:r>
            <a:r>
              <a:rPr lang="en-IN" sz="1800" dirty="0" err="1" smtClean="0"/>
              <a:t>Lav</a:t>
            </a:r>
            <a:r>
              <a:rPr lang="en-IN" sz="1800" dirty="0" smtClean="0"/>
              <a:t> Agarwal) to the states. States t</a:t>
            </a:r>
            <a:r>
              <a:rPr lang="en-US" sz="1800" dirty="0" smtClean="0"/>
              <a:t>o </a:t>
            </a:r>
            <a:r>
              <a:rPr lang="en-US" sz="1800" dirty="0"/>
              <a:t>report </a:t>
            </a:r>
            <a:r>
              <a:rPr lang="en-US" sz="1800" dirty="0" smtClean="0"/>
              <a:t>shortage of </a:t>
            </a:r>
            <a:r>
              <a:rPr lang="en-US" sz="1800" dirty="0"/>
              <a:t>Anti Rabies Vaccine and serum if </a:t>
            </a:r>
            <a:r>
              <a:rPr lang="en-US" sz="1800" dirty="0" smtClean="0"/>
              <a:t>any to the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division (as </a:t>
            </a:r>
            <a:r>
              <a:rPr lang="en-US" sz="1800" dirty="0"/>
              <a:t>per requirement  for HFM Central Dashboard)</a:t>
            </a:r>
          </a:p>
          <a:p>
            <a:pPr lvl="0" algn="just"/>
            <a:r>
              <a:rPr lang="en-US" sz="1800" dirty="0" smtClean="0"/>
              <a:t>Reporting </a:t>
            </a:r>
            <a:r>
              <a:rPr lang="en-US" sz="1800" dirty="0"/>
              <a:t>of Cases of </a:t>
            </a:r>
            <a:r>
              <a:rPr lang="en-US" sz="1800" dirty="0" smtClean="0"/>
              <a:t>animal </a:t>
            </a:r>
            <a:r>
              <a:rPr lang="en-US" sz="1800" dirty="0"/>
              <a:t>b</a:t>
            </a:r>
            <a:r>
              <a:rPr lang="en-US" sz="1800" dirty="0" smtClean="0"/>
              <a:t>ites</a:t>
            </a:r>
            <a:r>
              <a:rPr lang="en-US" sz="1800" dirty="0"/>
              <a:t>, </a:t>
            </a:r>
            <a:r>
              <a:rPr lang="en-US" sz="1800" dirty="0" smtClean="0"/>
              <a:t>deaths due </a:t>
            </a:r>
            <a:r>
              <a:rPr lang="en-US" sz="1800" dirty="0"/>
              <a:t>t</a:t>
            </a:r>
            <a:r>
              <a:rPr lang="en-US" sz="1800" dirty="0" smtClean="0"/>
              <a:t>o </a:t>
            </a:r>
            <a:r>
              <a:rPr lang="en-US" sz="1800" dirty="0"/>
              <a:t>rabies </a:t>
            </a:r>
            <a:r>
              <a:rPr lang="en-US" sz="1800" dirty="0" smtClean="0"/>
              <a:t>(as per case definition)</a:t>
            </a:r>
          </a:p>
          <a:p>
            <a:pPr lvl="0" algn="just"/>
            <a:r>
              <a:rPr lang="en-IN" sz="1800" dirty="0" smtClean="0"/>
              <a:t>To </a:t>
            </a:r>
            <a:r>
              <a:rPr lang="en-IN" sz="1800" dirty="0"/>
              <a:t>map and list  </a:t>
            </a:r>
            <a:r>
              <a:rPr lang="en-IN" sz="1800" dirty="0" err="1"/>
              <a:t>Govt</a:t>
            </a:r>
            <a:r>
              <a:rPr lang="en-IN" sz="1800" dirty="0"/>
              <a:t> ID Hospital and tertiary care institutes with Rabies in patient facilities to strengthen Surveillance and case reporting of </a:t>
            </a:r>
            <a:r>
              <a:rPr lang="en-IN" sz="1800" dirty="0" smtClean="0"/>
              <a:t>Rabies</a:t>
            </a:r>
          </a:p>
          <a:p>
            <a:pPr algn="just"/>
            <a:r>
              <a:rPr lang="en-IN" sz="1800" dirty="0"/>
              <a:t>States to map and identify potential Lab. For  Strengthening  diagnosis of Rabies through regional workshops under NRCP and Regional coordinators under ISC programme</a:t>
            </a:r>
          </a:p>
          <a:p>
            <a:pPr lvl="0" algn="just"/>
            <a:r>
              <a:rPr lang="en-IN" sz="1800" dirty="0" smtClean="0"/>
              <a:t>Advocacy </a:t>
            </a:r>
            <a:r>
              <a:rPr lang="en-IN" sz="1800" dirty="0"/>
              <a:t>for “One Health Approach” for Rabies control though state and </a:t>
            </a:r>
            <a:r>
              <a:rPr lang="en-IN" sz="1800" dirty="0" smtClean="0"/>
              <a:t>District Zoonosis Committees</a:t>
            </a:r>
            <a:endParaRPr lang="en-US" sz="1800" dirty="0"/>
          </a:p>
          <a:p>
            <a:pPr marL="0" indent="0" algn="just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44289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719" y="599875"/>
            <a:ext cx="10515600" cy="79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19" y="1397725"/>
            <a:ext cx="10662081" cy="43678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/>
              <a:t>Program for Prevention and </a:t>
            </a:r>
            <a:r>
              <a:rPr lang="en-US" b="1" dirty="0" smtClean="0"/>
              <a:t>Control of </a:t>
            </a:r>
            <a:r>
              <a:rPr lang="en-US" b="1" dirty="0"/>
              <a:t>Leptospirosis </a:t>
            </a:r>
          </a:p>
          <a:p>
            <a:pPr algn="just"/>
            <a:r>
              <a:rPr lang="en-US" dirty="0"/>
              <a:t> </a:t>
            </a:r>
            <a:r>
              <a:rPr lang="en-US" dirty="0" err="1"/>
              <a:t>Programme</a:t>
            </a:r>
            <a:r>
              <a:rPr lang="en-US" dirty="0"/>
              <a:t> states to expedite the expenditure of funds allocated under the </a:t>
            </a:r>
            <a:r>
              <a:rPr lang="en-US" dirty="0" err="1"/>
              <a:t>programme</a:t>
            </a:r>
            <a:r>
              <a:rPr lang="en-US" dirty="0"/>
              <a:t> ( Maharashtra , Karnataka &amp; </a:t>
            </a:r>
            <a:r>
              <a:rPr lang="en-US" dirty="0" err="1"/>
              <a:t>Tamilnadu</a:t>
            </a:r>
            <a:r>
              <a:rPr lang="en-US" dirty="0"/>
              <a:t> ) </a:t>
            </a:r>
          </a:p>
          <a:p>
            <a:pPr lvl="0" algn="just"/>
            <a:r>
              <a:rPr lang="en-IN" dirty="0"/>
              <a:t>Advisory sent to the States to prepare  action </a:t>
            </a:r>
            <a:r>
              <a:rPr lang="en-IN" dirty="0" err="1"/>
              <a:t>paln</a:t>
            </a:r>
            <a:r>
              <a:rPr lang="en-IN" dirty="0"/>
              <a:t> to respond to the Leptospirosis Outbreaks . A check list was provided to the affected states through email.</a:t>
            </a:r>
            <a:endParaRPr lang="en-US" dirty="0"/>
          </a:p>
          <a:p>
            <a:pPr lvl="0" algn="just"/>
            <a:r>
              <a:rPr lang="en-IN" dirty="0"/>
              <a:t>States to put up request for funds for Trainings, Diagnostics kits and </a:t>
            </a:r>
            <a:r>
              <a:rPr lang="en-IN" dirty="0" smtClean="0"/>
              <a:t>Reagents, IEC, </a:t>
            </a:r>
            <a:r>
              <a:rPr lang="en-IN" dirty="0"/>
              <a:t>Surveillance  and </a:t>
            </a:r>
            <a:r>
              <a:rPr lang="en-IN" dirty="0" smtClean="0"/>
              <a:t>monitoring </a:t>
            </a:r>
            <a:r>
              <a:rPr lang="en-IN" dirty="0"/>
              <a:t>in State PIP </a:t>
            </a:r>
            <a:br>
              <a:rPr lang="en-IN" dirty="0"/>
            </a:br>
            <a:r>
              <a:rPr lang="en-IN" dirty="0"/>
              <a:t>( Proposal submitted to NHM- Under consideration)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08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Communication </a:t>
            </a:r>
            <a:r>
              <a:rPr lang="en-US" b="1" u="sng" dirty="0"/>
              <a:t>sent to States under the NRCP via Emails and Letters- 17 Sept-2019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90113" y="2352583"/>
          <a:ext cx="9623393" cy="430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Component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communication sent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Secretary &amp; Mission 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supplementary PIP for FY 2019-20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24-May-19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Surveillance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Nomination of DNO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14-Dec-18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DHS, Jammu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Rabies mortality data and status of PEP implementation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27-Nov-19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Secretary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Secretary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Guidance note for overcoming ARV shortage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5-Sep-19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Secretary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Secretary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ARV- ARS Status and vaccine procurement mechanism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10-Apr-19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Surveillance and Training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Deputy 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Definition, Reporting Formats for Rabies, Central Dashboard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17-Jun-20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54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and district level training plans for capacity building medical officers and health workers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10-May-18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20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Deputy 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of Infectious Diseases Hospitals and Tertiary Care Institutes having in-patient facilities for rabies case management (Government medical colleges, etc)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9-Sep-21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6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Deputy Director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Observance of “World Rabies Day on 28th September 2019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4-Sep-19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2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/>
              <a:t>Communication sent to States under the PPCL and ISCP via Emails and Letters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5"/>
          <a:ext cx="10693893" cy="457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7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3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308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Component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From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Subject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communication sent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Surveillance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Joint Secretary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Principal Secretary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Advisory, Preparatory check list and Guidelines for Leptospirosis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15-Jun-19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DHS, Animal Husbandry Department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Collaboration with the Regional Coordinator identified under ISCP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29-Jul-19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email and DO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74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Establishment of New NCDC Branches in States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– identification/finalization of land</a:t>
            </a:r>
          </a:p>
          <a:p>
            <a:pPr lvl="1"/>
            <a:r>
              <a:rPr lang="en-US" dirty="0" smtClean="0"/>
              <a:t>Pending (Tamil Nadu, WB, UK, Assam, Goa, Karnataka, Maharashtra, Mizoram, A&amp;N, Chhattisgarh, Telangana, Meghalaya, Orissa, Raj., Haryana, Sikkim, Punjab)</a:t>
            </a:r>
          </a:p>
          <a:p>
            <a:r>
              <a:rPr lang="en-US" dirty="0" smtClean="0"/>
              <a:t>Signing of MoU with State/CPWD – Jharkhand, Manipur, Kerala, MP, Bihar, Nagaland &amp; UP</a:t>
            </a:r>
          </a:p>
          <a:p>
            <a:r>
              <a:rPr lang="en-US" dirty="0" smtClean="0"/>
              <a:t>Transfer of land – Lease deed/land registered – Jharkhand, Manipur, Kerala, Bihar, Nagaland &amp; UP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41464" y="44451"/>
            <a:ext cx="9126537" cy="64611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Situation of Seasonal Influenza A (H1N1</a:t>
            </a:r>
            <a:r>
              <a:rPr lang="en-US" sz="32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7B279-A093-4569-B776-141E1E6A140F}" type="slidenum">
              <a:rPr lang="en-I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I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41463" y="836614"/>
          <a:ext cx="9126534" cy="5884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5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3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8342">
                <a:tc row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effectLst/>
                        </a:rPr>
                        <a:t>Months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effectLst/>
                        </a:rPr>
                        <a:t>2014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2015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2016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2017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2018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2019*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effectLst/>
                        </a:rPr>
                        <a:t>C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January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23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4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1864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169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460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680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25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799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5821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219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February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7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18108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906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648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116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2482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53</a:t>
                      </a:r>
                      <a:endParaRPr lang="en-IN" sz="1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488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58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11004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298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effectLst/>
                        </a:rPr>
                        <a:t>March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77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14268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1009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261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3355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114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297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32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6791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273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April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85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1519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161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40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8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1861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130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94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18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1637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135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May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122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306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15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1689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157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45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12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716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122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June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solidFill>
                            <a:srgbClr val="FF0000"/>
                          </a:solidFill>
                          <a:effectLst/>
                        </a:rPr>
                        <a:t>141</a:t>
                      </a:r>
                      <a:endParaRPr lang="en-I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223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10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2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1538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91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11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0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395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41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July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79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517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29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44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3771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187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28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604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23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August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78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24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1795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105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50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6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12474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614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255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Mangal"/>
                        </a:rPr>
                        <a:t>30</a:t>
                      </a:r>
                      <a:endParaRPr lang="en-IN" sz="1200" b="1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537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26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September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97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1980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221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73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8571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FF0000"/>
                          </a:solidFill>
                          <a:effectLst/>
                        </a:rPr>
                        <a:t>594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2573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145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Mangal"/>
                        </a:rPr>
                        <a:t>167</a:t>
                      </a:r>
                      <a:endParaRPr lang="en-IN" sz="1200" b="1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Mangal"/>
                        </a:rPr>
                        <a:t>9</a:t>
                      </a:r>
                      <a:endParaRPr lang="en-IN" sz="1200" b="1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October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1340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183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1483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174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5150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November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40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9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404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81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21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342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56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3200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 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 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3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December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IN" sz="1200" b="1" kern="1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IN" sz="1200" b="1" kern="15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268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46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112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n-IN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565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75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2326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solidFill>
                            <a:srgbClr val="FF0000"/>
                          </a:solidFill>
                          <a:effectLst/>
                        </a:rPr>
                        <a:t>158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 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 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973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>
                          <a:effectLst/>
                        </a:rPr>
                        <a:t>Cumulative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937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218 (23.26)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effectLst/>
                        </a:rPr>
                        <a:t>42592</a:t>
                      </a:r>
                      <a:endParaRPr lang="en-IN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2990 (7.02)</a:t>
                      </a:r>
                      <a:endParaRPr lang="en-IN" sz="12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1786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265 (14.83)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</a:rPr>
                        <a:t>38811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2270 (5.84)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15266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1128 (7.38)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27672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</a:rPr>
                        <a:t>1146 (4.13)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342">
                <a:tc gridSpan="13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effectLst/>
                        </a:rPr>
                        <a:t>Abbreviations: C= Cases, D= Deaths; *Reported till </a:t>
                      </a:r>
                      <a:r>
                        <a:rPr lang="en-US" sz="1600" b="1" kern="150" dirty="0" smtClean="0">
                          <a:effectLst/>
                        </a:rPr>
                        <a:t>15.09.2019  (Case Fatality Rate of severe cases)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187" y="0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 Containment</a:t>
            </a:r>
            <a:endParaRPr lang="en-I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8" y="1325563"/>
            <a:ext cx="10515600" cy="4351338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Antimicrobial resistance is a serious public health threat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Contributory factors: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Inappropriate use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(overuse, underuse and misuse) of antimicrobials in clinical medicine, use of antibiotics as growth promoters in animals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Inadequately regulated use of antimicrobials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Poor infection prevention and control in health care settings.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hygiene and poor sanitation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Underdeveloped antibiotic stewardship and Infection prevention &amp; control programmes in health care settings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/availability of poor quality Antibiotics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development of new antibiotics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inter-sectoral approach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9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/>
              <a:t>Status of Seasonal Influenza A (H1N1) in Major affected States in 2019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A3CBF-FAA4-482D-9483-0B5962DD8376}" type="slidenum">
              <a:rPr lang="en-I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IN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8196" name="Chart 3"/>
          <p:cNvGraphicFramePr>
            <a:graphicFrameLocks/>
          </p:cNvGraphicFramePr>
          <p:nvPr/>
        </p:nvGraphicFramePr>
        <p:xfrm>
          <a:off x="1797050" y="1444625"/>
          <a:ext cx="85979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596105" imgH="5133277" progId="Excel.Chart.8">
                  <p:embed/>
                </p:oleObj>
              </mc:Choice>
              <mc:Fallback>
                <p:oleObj r:id="rId3" imgW="8596105" imgH="51332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444625"/>
                        <a:ext cx="85979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9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51039" y="247650"/>
            <a:ext cx="8505825" cy="1143000"/>
          </a:xfrm>
        </p:spPr>
        <p:txBody>
          <a:bodyPr/>
          <a:lstStyle/>
          <a:p>
            <a:r>
              <a:rPr lang="en-IN" altLang="en-US" sz="3600"/>
              <a:t>Recommended Drug for seasonal Influenza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283EFE-EAC8-4863-B6AA-8074F9B60718}" type="slidenum">
              <a:rPr lang="en-IN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IN" altLang="en-US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135189" y="1412875"/>
            <a:ext cx="81375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IN" altLang="en-US" sz="2000" dirty="0">
                <a:latin typeface="Arial" panose="020B0604020202020204" pitchFamily="34" charset="0"/>
              </a:rPr>
              <a:t>Oseltamivir is the drug recommended by WHO. </a:t>
            </a:r>
            <a:r>
              <a:rPr lang="en-IN" altLang="en-US" sz="2000" b="1" dirty="0">
                <a:latin typeface="Arial" panose="020B0604020202020204" pitchFamily="34" charset="0"/>
              </a:rPr>
              <a:t>Oseltamivir was also made available under Schedule H1 by Govt. of India </a:t>
            </a:r>
            <a:r>
              <a:rPr lang="en-IN" altLang="en-US" sz="2000" dirty="0">
                <a:latin typeface="Arial" panose="020B0604020202020204" pitchFamily="34" charset="0"/>
              </a:rPr>
              <a:t>so that the drugs are readily available to the needed. </a:t>
            </a:r>
          </a:p>
          <a:p>
            <a:pPr algn="just">
              <a:spcBef>
                <a:spcPct val="0"/>
              </a:spcBef>
            </a:pPr>
            <a:r>
              <a:rPr lang="en-IN" altLang="en-US" sz="2000" dirty="0">
                <a:latin typeface="Arial" panose="020B0604020202020204" pitchFamily="34" charset="0"/>
              </a:rPr>
              <a:t>All the States have been advised to complete the procurement of required logistics for managing seasonal influenza A (H1N1) from State budget. However, during crisis in States, Govt. of India is supplying logistics (drugs, PPE kits, N-95 face masks). </a:t>
            </a:r>
          </a:p>
          <a:p>
            <a:r>
              <a:rPr lang="en-IN" altLang="en-US" sz="2000" dirty="0"/>
              <a:t>Issuance of advisory and training material. Last advisory issued by Director NCDC on 16.08.2019 to all States/UTs.</a:t>
            </a:r>
          </a:p>
          <a:p>
            <a:r>
              <a:rPr lang="en-IN" altLang="en-US" sz="2000" dirty="0"/>
              <a:t>Support in outbreak response through deputation of Centre Team to the states of Rajasthan, Gujarat , Punjab and </a:t>
            </a:r>
            <a:r>
              <a:rPr lang="en-IN" altLang="en-US" sz="2000" dirty="0" err="1"/>
              <a:t>Uttarakhand</a:t>
            </a:r>
            <a:r>
              <a:rPr lang="en-IN" altLang="en-US" sz="2000" dirty="0"/>
              <a:t> in 2019</a:t>
            </a:r>
          </a:p>
          <a:p>
            <a:r>
              <a:rPr lang="en-IN" altLang="en-US" sz="2000" dirty="0"/>
              <a:t>Training of SSOs, State Epidemiologists, Clinicians etc.</a:t>
            </a:r>
          </a:p>
          <a:p>
            <a:pPr algn="just">
              <a:spcBef>
                <a:spcPct val="0"/>
              </a:spcBef>
            </a:pPr>
            <a:endParaRPr lang="en-IN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52662" y="271462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Mistral" pitchFamily="66" charset="0"/>
              </a:rPr>
              <a:t>Thank you</a:t>
            </a:r>
            <a:endParaRPr lang="en-US" sz="8800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71" y="-261689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response</a:t>
            </a:r>
            <a:endParaRPr lang="en-I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4" y="797075"/>
            <a:ext cx="11173213" cy="1983557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2010 National Task Force set up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2011 National Policy for Containment  of AMR adopted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Sept 2011 Jaipur Declaration  by Health Ministers of South-East Asia Region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2012 National Programme on AMR  (pilot basis, now programme)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 National action Plan on  AMR (NAP-AMR) &amp; Delhi Declaration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08" t="24363" r="12110" b="21027"/>
          <a:stretch/>
        </p:blipFill>
        <p:spPr>
          <a:xfrm>
            <a:off x="1614487" y="2839454"/>
            <a:ext cx="10577513" cy="4083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1764" r="1379" b="1764"/>
          <a:stretch/>
        </p:blipFill>
        <p:spPr>
          <a:xfrm>
            <a:off x="171869" y="3347766"/>
            <a:ext cx="1577342" cy="216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36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le 1"/>
          <p:cNvSpPr txBox="1">
            <a:spLocks noGrp="1"/>
          </p:cNvSpPr>
          <p:nvPr>
            <p:ph type="title"/>
          </p:nvPr>
        </p:nvSpPr>
        <p:spPr>
          <a:xfrm>
            <a:off x="484680" y="-114300"/>
            <a:ext cx="11078982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 </a:t>
            </a:r>
            <a:r>
              <a:rPr dirty="0"/>
              <a:t>State action </a:t>
            </a:r>
            <a:r>
              <a:rPr dirty="0" smtClean="0"/>
              <a:t>plan </a:t>
            </a:r>
            <a:r>
              <a:rPr dirty="0"/>
              <a:t>for containment of AMR</a:t>
            </a:r>
          </a:p>
        </p:txBody>
      </p:sp>
      <p:sp>
        <p:nvSpPr>
          <p:cNvPr id="349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742949" y="1076480"/>
            <a:ext cx="10258425" cy="55049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400" dirty="0"/>
              <a:t>States sensitised at National consultation in August 2017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400" dirty="0"/>
              <a:t>Letters sent from Sec (H) in </a:t>
            </a:r>
            <a:r>
              <a:rPr lang="en-IN" sz="2400" dirty="0" smtClean="0"/>
              <a:t>June </a:t>
            </a:r>
            <a:r>
              <a:rPr lang="en-IN" sz="2400" dirty="0"/>
              <a:t>2018, 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000" dirty="0" smtClean="0"/>
              <a:t>Guidance document for developing State action plan for containment of AMR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000" dirty="0" smtClean="0"/>
              <a:t>Copy of NAP-AMR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400" dirty="0" smtClean="0"/>
              <a:t>Technical consultation held on Jan 9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2019 for developing state action plans on AMR along with patient safety, climate change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400" dirty="0" smtClean="0"/>
              <a:t>Letter </a:t>
            </a:r>
            <a:r>
              <a:rPr lang="en-IN" sz="2400" dirty="0"/>
              <a:t>sent from MoHFW to states in May 2019 </a:t>
            </a:r>
            <a:r>
              <a:rPr lang="en-IN" sz="2400" dirty="0" smtClean="0"/>
              <a:t>to: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000" dirty="0" smtClean="0"/>
              <a:t>Identify dedicated </a:t>
            </a:r>
            <a:r>
              <a:rPr lang="en-IN" sz="2000" dirty="0"/>
              <a:t>state nodal officer for AMR </a:t>
            </a:r>
            <a:r>
              <a:rPr lang="en-IN" sz="2000" dirty="0" smtClean="0"/>
              <a:t>containment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000" dirty="0" smtClean="0"/>
              <a:t>Establish AMR cell</a:t>
            </a:r>
          </a:p>
          <a:p>
            <a:pPr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States </a:t>
            </a:r>
            <a:r>
              <a:rPr sz="2400" dirty="0"/>
              <a:t>to develop SAP for </a:t>
            </a:r>
            <a:r>
              <a:rPr sz="2400" dirty="0" smtClean="0"/>
              <a:t>AMR</a:t>
            </a:r>
            <a:r>
              <a:rPr lang="en-IN" sz="2400" dirty="0" smtClean="0"/>
              <a:t> </a:t>
            </a:r>
            <a:r>
              <a:rPr lang="en-IN" sz="2400" dirty="0"/>
              <a:t>i</a:t>
            </a:r>
            <a:r>
              <a:rPr lang="en-IN" sz="2400" dirty="0" smtClean="0"/>
              <a:t>nvolving Stakeholders</a:t>
            </a:r>
          </a:p>
          <a:p>
            <a:pPr marL="0" indent="0">
              <a:spcBef>
                <a:spcPts val="0"/>
              </a:spcBef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2400" dirty="0"/>
              <a:t> </a:t>
            </a:r>
            <a:r>
              <a:rPr lang="en-IN" sz="2400" dirty="0" smtClean="0"/>
              <a:t>  from </a:t>
            </a:r>
            <a:r>
              <a:rPr lang="en-IN" sz="2400" dirty="0"/>
              <a:t>various departments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1" t="1667" r="15209" b="10416"/>
          <a:stretch/>
        </p:blipFill>
        <p:spPr>
          <a:xfrm>
            <a:off x="9115424" y="3280971"/>
            <a:ext cx="2619375" cy="330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r>
              <a:rPr lang="en-IN" b="1" dirty="0"/>
              <a:t>AMR nodal officer </a:t>
            </a:r>
            <a:r>
              <a:rPr lang="en-IN" b="1" dirty="0" smtClean="0"/>
              <a:t>identified: (9) </a:t>
            </a:r>
            <a:r>
              <a:rPr lang="en-IN" dirty="0" smtClean="0"/>
              <a:t>Andhra Pradesh, Assam, Delhi, Kerala, Madhya Pradesh, Punjab, Sikkim, Tamil Nadu&amp; </a:t>
            </a:r>
            <a:r>
              <a:rPr lang="en-IN" dirty="0" err="1" smtClean="0"/>
              <a:t>Uttarakhand</a:t>
            </a:r>
            <a:r>
              <a:rPr lang="en-IN" dirty="0" smtClean="0"/>
              <a:t> </a:t>
            </a:r>
            <a:endParaRPr lang="en-IN" dirty="0"/>
          </a:p>
          <a:p>
            <a:pPr marL="0" indent="0" fontAlgn="b">
              <a:buNone/>
            </a:pPr>
            <a:endParaRPr lang="en-IN" b="1" dirty="0" smtClean="0"/>
          </a:p>
          <a:p>
            <a:pPr fontAlgn="t"/>
            <a:r>
              <a:rPr lang="en-IN" b="1" dirty="0"/>
              <a:t>Development of state action plan</a:t>
            </a:r>
            <a:endParaRPr lang="en-IN" dirty="0"/>
          </a:p>
          <a:p>
            <a:pPr lvl="2" fontAlgn="t"/>
            <a:r>
              <a:rPr lang="en-IN" sz="2400" b="1" dirty="0" smtClean="0"/>
              <a:t>Initiated : sensitization done – </a:t>
            </a:r>
            <a:r>
              <a:rPr lang="en-IN" sz="2400" dirty="0" smtClean="0"/>
              <a:t>Karnataka, Manipur, Chhattisgarh, Assam &amp; Sikkim</a:t>
            </a:r>
          </a:p>
          <a:p>
            <a:pPr lvl="2" fontAlgn="t"/>
            <a:r>
              <a:rPr lang="en-IN" sz="2400" b="1" dirty="0" smtClean="0"/>
              <a:t>Drafted : </a:t>
            </a:r>
            <a:r>
              <a:rPr lang="en-IN" sz="2400" dirty="0" smtClean="0"/>
              <a:t>Delhi</a:t>
            </a:r>
          </a:p>
          <a:p>
            <a:pPr lvl="2" fontAlgn="t"/>
            <a:r>
              <a:rPr lang="en-IN" sz="2400" b="1" dirty="0" smtClean="0"/>
              <a:t>Launched : </a:t>
            </a:r>
            <a:r>
              <a:rPr lang="en-IN" sz="2400" dirty="0" smtClean="0"/>
              <a:t>Kerala &amp; Madhya Pradesh</a:t>
            </a:r>
          </a:p>
          <a:p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00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5313" y="1011237"/>
            <a:ext cx="5376863" cy="5367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I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for the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r>
              <a:rPr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of AMR stakeholders in the State</a:t>
            </a:r>
          </a:p>
          <a:p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Compile the background document – AMR and its Containment in the State</a:t>
            </a:r>
          </a:p>
          <a:p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Organize a state workshop to develop state action plan for AMR containment </a:t>
            </a:r>
          </a:p>
          <a:p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Establish governance mechanisms for AMR containment in the state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Implementation of state action plan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4752" y="1011237"/>
            <a:ext cx="5837779" cy="5367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Stakeholders departments at the state level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800" dirty="0" smtClean="0">
                <a:latin typeface="Arial"/>
                <a:ea typeface="Arial"/>
                <a:cs typeface="Arial"/>
                <a:sym typeface="Arial"/>
              </a:rPr>
              <a:t>State government departments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Health-public health, medical education, food safety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Agriculture, animal husbandry, dairying &amp; fisheries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Environment, Forests &amp; Climate change, state pollution control board.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Department of Pharmaceuticals/drugs (state dug controller)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Science ad technology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Drinking water and sanitation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Consumer affairs, food &amp; public distribution, and food processing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latin typeface="Arial"/>
                <a:ea typeface="Arial"/>
                <a:cs typeface="Arial"/>
                <a:sym typeface="Arial"/>
              </a:rPr>
              <a:t>Human resource development, medical education, AYUSH, finance and information and broadcasting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Administrators and senior experts at medical colleges &amp; hospitals, medical research centres, nursing, dental, veterinary, agriculture, environment and science colleges/research institutes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Office bearers from professional councils and associations in the state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Key NGOs working on AMR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Manufacturers of diagnostics, pharmaceuticals</a:t>
            </a:r>
            <a:endParaRPr lang="en-IN" sz="1400" dirty="0" smtClean="0"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en-IN" sz="140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en-IN" sz="1400" dirty="0" smtClean="0"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en-IN"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663" y="139839"/>
            <a:ext cx="3244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I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8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MY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74032" y="1679510"/>
            <a:ext cx="10515600" cy="4765440"/>
          </a:xfrm>
        </p:spPr>
        <p:txBody>
          <a:bodyPr>
            <a:noAutofit/>
          </a:bodyPr>
          <a:lstStyle/>
          <a:p>
            <a:r>
              <a:rPr lang="en-US" sz="2400" dirty="0"/>
              <a:t>Organizational Structure for Climate </a:t>
            </a:r>
            <a:r>
              <a:rPr lang="en-US" sz="2400" dirty="0" smtClean="0"/>
              <a:t>Change: </a:t>
            </a:r>
            <a:r>
              <a:rPr lang="en-US" sz="2400" dirty="0"/>
              <a:t>Form </a:t>
            </a:r>
            <a:r>
              <a:rPr lang="en-US" sz="2400" dirty="0" smtClean="0"/>
              <a:t>and Notify the at the State and District Level – State Nodal Officer, Environmental Health Cell, State Task Force, Governing Body. The template of organizational structure has been shared with the State Nodal Officers. </a:t>
            </a:r>
          </a:p>
          <a:p>
            <a:r>
              <a:rPr lang="en-US" sz="2400" b="1" dirty="0" smtClean="0"/>
              <a:t>Propose Consultant(s) for Climate Change in the Supplementary PIP 2019-20. The states have to initiate Consultant recruitment at the earliest. ( 02 for Large 21 states and 01 for remaining states/UTs )</a:t>
            </a:r>
          </a:p>
          <a:p>
            <a:r>
              <a:rPr lang="en-US" sz="2400" dirty="0" smtClean="0"/>
              <a:t>Preparation of State Action Plan for Climate Change and Human Health preferably by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Nov, 2019.  -  A draft Template shared with the states by the program division.  </a:t>
            </a:r>
          </a:p>
          <a:p>
            <a:r>
              <a:rPr lang="en-US" sz="2400" dirty="0" smtClean="0"/>
              <a:t>Initiate Acute Respiratory Illness Surveillance in the most polluted cities of the state with AQI monitoring.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04174" y="365125"/>
            <a:ext cx="10180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latin typeface="Mongolian Baiti" pitchFamily="66" charset="0"/>
                <a:cs typeface="Mongolian Baiti" pitchFamily="66" charset="0"/>
              </a:rPr>
              <a:t>National </a:t>
            </a:r>
            <a:r>
              <a:rPr lang="en-IN" sz="2800" b="1" dirty="0">
                <a:latin typeface="Mongolian Baiti" pitchFamily="66" charset="0"/>
                <a:cs typeface="Mongolian Baiti" pitchFamily="66" charset="0"/>
              </a:rPr>
              <a:t>Programme for Climate Change &amp; Human Health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2740054" y="908974"/>
            <a:ext cx="5106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Expectations from states and UTs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42501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8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MY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74251" y="1859955"/>
            <a:ext cx="10515600" cy="376648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Identify and prioritize climate sensitive illnesses in each state</a:t>
            </a:r>
          </a:p>
          <a:p>
            <a:pPr algn="just"/>
            <a:r>
              <a:rPr lang="en-US" sz="2400" b="1" dirty="0" smtClean="0"/>
              <a:t>Develop appropriate illness specific HAP in coordination with COEs</a:t>
            </a:r>
          </a:p>
          <a:p>
            <a:pPr algn="just"/>
            <a:r>
              <a:rPr lang="en-US" sz="2400" dirty="0" smtClean="0"/>
              <a:t>Ensure adequate preparedness including capacity building of health systems and inter-sectoral coordination (IMD)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Initiate Acute Respiratory Illness Surveillance in the most polluted cities of the states along with AQI monitoring.</a:t>
            </a:r>
          </a:p>
          <a:p>
            <a:pPr algn="just"/>
            <a:r>
              <a:rPr lang="en-US" sz="2400" dirty="0" smtClean="0"/>
              <a:t>Develop IEC, Community involvement strategies and health facilities preparedness</a:t>
            </a:r>
          </a:p>
          <a:p>
            <a:pPr algn="just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04174" y="365125"/>
            <a:ext cx="10180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latin typeface="Mongolian Baiti" pitchFamily="66" charset="0"/>
                <a:cs typeface="Mongolian Baiti" pitchFamily="66" charset="0"/>
              </a:rPr>
              <a:t>National </a:t>
            </a:r>
            <a:r>
              <a:rPr lang="en-IN" sz="2800" b="1" dirty="0">
                <a:latin typeface="Mongolian Baiti" pitchFamily="66" charset="0"/>
                <a:cs typeface="Mongolian Baiti" pitchFamily="66" charset="0"/>
              </a:rPr>
              <a:t>Programme for Climate Change &amp; Human Health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4308951" y="1085282"/>
            <a:ext cx="1936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OBJECTIVES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5114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66910" y="274638"/>
            <a:ext cx="804389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Communications with the states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0954-D8B4-4D45-95B7-D17C994E65F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2598" y="571480"/>
          <a:ext cx="8429682" cy="606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ORGANISATIONAL </a:t>
                      </a:r>
                      <a:r>
                        <a:rPr lang="en-IN" sz="1200" b="1" dirty="0">
                          <a:latin typeface="+mn-lt"/>
                          <a:ea typeface="Calibri"/>
                          <a:cs typeface="Raavi"/>
                        </a:rPr>
                        <a:t>STRUCTURE </a:t>
                      </a:r>
                      <a:endParaRPr lang="en-US" sz="12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SUPPLE</a:t>
                      </a:r>
                      <a:r>
                        <a:rPr lang="en-IN" sz="1200" b="1" baseline="0" dirty="0" smtClean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  <a:r>
                        <a:rPr lang="en-IN" sz="1200" b="1" dirty="0">
                          <a:latin typeface="+mn-lt"/>
                          <a:ea typeface="Calibri"/>
                          <a:cs typeface="Raavi"/>
                        </a:rPr>
                        <a:t>PIP</a:t>
                      </a:r>
                      <a:endParaRPr lang="en-US" sz="12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HEAT related illnesses</a:t>
                      </a:r>
                      <a:endParaRPr lang="en-US" sz="12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+mn-lt"/>
                          <a:ea typeface="Calibri"/>
                          <a:cs typeface="Raavi"/>
                        </a:rPr>
                        <a:t>ARI sentinel </a:t>
                      </a: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Surveillance</a:t>
                      </a:r>
                      <a:endParaRPr lang="en-US" sz="12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Misc: CRHS</a:t>
                      </a:r>
                      <a:r>
                        <a:rPr lang="en-IN" sz="1200" b="1" dirty="0">
                          <a:latin typeface="+mn-lt"/>
                          <a:ea typeface="Calibri"/>
                          <a:cs typeface="Raavi"/>
                        </a:rPr>
                        <a:t>, </a:t>
                      </a:r>
                      <a:r>
                        <a:rPr lang="en-IN" sz="1200" b="1" dirty="0" smtClean="0">
                          <a:latin typeface="+mn-lt"/>
                          <a:ea typeface="Calibri"/>
                          <a:cs typeface="Raavi"/>
                        </a:rPr>
                        <a:t>GCF</a:t>
                      </a:r>
                      <a:r>
                        <a:rPr lang="en-IN" sz="1200" b="1" baseline="0" dirty="0" smtClean="0">
                          <a:latin typeface="+mn-lt"/>
                          <a:ea typeface="Calibri"/>
                          <a:cs typeface="Raavi"/>
                        </a:rPr>
                        <a:t> etc</a:t>
                      </a:r>
                      <a:endParaRPr lang="en-US" sz="12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Secretary (Health)</a:t>
                      </a:r>
                      <a:endParaRPr lang="en-US" sz="14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Chief Secretary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27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Mar</a:t>
                      </a:r>
                      <a:r>
                        <a:rPr lang="en-IN" sz="1400" b="0" baseline="0" dirty="0" smtClean="0">
                          <a:latin typeface="+mn-lt"/>
                          <a:ea typeface="Calibri"/>
                          <a:cs typeface="Raavi"/>
                        </a:rPr>
                        <a:t> ‘20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Chief Secretary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18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Mar’ 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Chief Secretary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2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nd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Apr’2019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Joint Secretary (LA)</a:t>
                      </a:r>
                      <a:endParaRPr lang="en-US" sz="14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PS (H):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23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rd 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Jan’ 2017;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nd 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Apr’ 2018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28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Jun’ 2018; 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27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Jul’ 2018; 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12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Apr’2019; 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21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st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May’ 2019; 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11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Jul’ ,2019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MD-NHM</a:t>
                      </a:r>
                      <a:endParaRPr lang="en-US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nd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May’ 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T</a:t>
                      </a: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o 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DHS: 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20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Jan’ 2017; </a:t>
                      </a:r>
                      <a:endParaRPr lang="en-IN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9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Nov’2018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T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o PS (H): 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12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Apr’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nd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May’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MD-NHM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: 11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Jul’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To PS (H): 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15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Apr’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T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o PS (H): 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27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Jul’ 2018; 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1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st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Oct’ 2018; 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16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Oct’,2018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30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Oct’,2018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9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Nov’ 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To PS (H): </a:t>
                      </a:r>
                      <a:r>
                        <a:rPr lang="en-IN" sz="1400" dirty="0">
                          <a:latin typeface="+mn-lt"/>
                          <a:ea typeface="Calibri"/>
                          <a:cs typeface="Raavi"/>
                        </a:rPr>
                        <a:t>2</a:t>
                      </a:r>
                      <a:r>
                        <a:rPr lang="en-IN" sz="1400" baseline="30000" dirty="0">
                          <a:latin typeface="+mn-lt"/>
                          <a:ea typeface="Calibri"/>
                          <a:cs typeface="Raavi"/>
                        </a:rPr>
                        <a:t>nd</a:t>
                      </a:r>
                      <a:r>
                        <a:rPr lang="en-IN" sz="1400" dirty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May’ </a:t>
                      </a:r>
                      <a:r>
                        <a:rPr lang="en-IN" sz="1400" dirty="0">
                          <a:latin typeface="+mn-lt"/>
                          <a:ea typeface="Calibri"/>
                          <a:cs typeface="Raavi"/>
                        </a:rPr>
                        <a:t>2019</a:t>
                      </a:r>
                      <a:endParaRPr lang="en-US" sz="140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432">
                <a:tc>
                  <a:txBody>
                    <a:bodyPr/>
                    <a:lstStyle/>
                    <a:p>
                      <a:r>
                        <a:rPr kumimoji="0" lang="en-I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 (NCDC)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PS (H):</a:t>
                      </a:r>
                      <a:endParaRPr lang="en-US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26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 Mar’ 2019 </a:t>
                      </a:r>
                      <a:endParaRPr lang="en-US" sz="1400" b="0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DHS: 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6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Sep’ 2018; 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18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Jul’ 2019 </a:t>
                      </a:r>
                      <a:endParaRPr lang="en-IN" sz="1400" b="0" dirty="0" smtClean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PS (H):</a:t>
                      </a:r>
                      <a:endParaRPr lang="en-US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28</a:t>
                      </a:r>
                      <a:r>
                        <a:rPr lang="en-IN" sz="1400" b="0" baseline="30000" dirty="0" smtClean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Feb’ 2019</a:t>
                      </a:r>
                      <a:endParaRPr lang="en-IN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1" dirty="0" smtClean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latin typeface="+mn-lt"/>
                          <a:ea typeface="Calibri"/>
                          <a:cs typeface="Raavi"/>
                        </a:rPr>
                        <a:t>To </a:t>
                      </a: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DHS :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23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rd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Apr’ 2018 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20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Jun’ 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2018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+mn-lt"/>
                          <a:ea typeface="Calibri"/>
                          <a:cs typeface="Raavi"/>
                        </a:rPr>
                        <a:t>To PS (H):</a:t>
                      </a:r>
                      <a:endParaRPr lang="en-US" sz="1400" b="1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26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th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Mar’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21</a:t>
                      </a:r>
                      <a:r>
                        <a:rPr lang="en-IN" sz="1400" b="0" baseline="30000" dirty="0">
                          <a:latin typeface="+mn-lt"/>
                          <a:ea typeface="Calibri"/>
                          <a:cs typeface="Raavi"/>
                        </a:rPr>
                        <a:t>st</a:t>
                      </a:r>
                      <a:r>
                        <a:rPr lang="en-IN" sz="1400" b="0" dirty="0">
                          <a:latin typeface="+mn-lt"/>
                          <a:ea typeface="Calibri"/>
                          <a:cs typeface="Raavi"/>
                        </a:rPr>
                        <a:t> </a:t>
                      </a:r>
                      <a:r>
                        <a:rPr lang="en-IN" sz="1400" b="0" dirty="0" smtClean="0">
                          <a:latin typeface="+mn-lt"/>
                          <a:ea typeface="Calibri"/>
                          <a:cs typeface="Raavi"/>
                        </a:rPr>
                        <a:t>May’’ 2019</a:t>
                      </a:r>
                      <a:endParaRPr lang="en-US" sz="1400" b="0" dirty="0">
                        <a:latin typeface="+mn-lt"/>
                        <a:ea typeface="Calibri"/>
                        <a:cs typeface="Raav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9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2211</Words>
  <Application>Microsoft Office PowerPoint</Application>
  <PresentationFormat>Widescreen</PresentationFormat>
  <Paragraphs>516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Mangal</vt:lpstr>
      <vt:lpstr>Mistral</vt:lpstr>
      <vt:lpstr>Mongolian Baiti</vt:lpstr>
      <vt:lpstr>Raavi</vt:lpstr>
      <vt:lpstr>Times New Roman</vt:lpstr>
      <vt:lpstr>Wingdings</vt:lpstr>
      <vt:lpstr>Office Theme</vt:lpstr>
      <vt:lpstr>Microsoft Excel Chart</vt:lpstr>
      <vt:lpstr>NCDC PROGRAMMES</vt:lpstr>
      <vt:lpstr>Antimicrobial Resistance Containment</vt:lpstr>
      <vt:lpstr>Country response</vt:lpstr>
      <vt:lpstr> State action plan for containment of AMR</vt:lpstr>
      <vt:lpstr>Current Status</vt:lpstr>
      <vt:lpstr>PowerPoint Presentation</vt:lpstr>
      <vt:lpstr> </vt:lpstr>
      <vt:lpstr> </vt:lpstr>
      <vt:lpstr>Communications with the states </vt:lpstr>
      <vt:lpstr>Communication with the states contd </vt:lpstr>
      <vt:lpstr>Status Note </vt:lpstr>
      <vt:lpstr>Priority Zoonosis &amp;National Programmes </vt:lpstr>
      <vt:lpstr> State level components under National Programmes </vt:lpstr>
      <vt:lpstr>Issues</vt:lpstr>
      <vt:lpstr>Issues</vt:lpstr>
      <vt:lpstr>    Communication sent to States under the NRCP via Emails and Letters- 17 Sept-2019 </vt:lpstr>
      <vt:lpstr>Communication sent to States under the PPCL and ISCP via Emails and Letters </vt:lpstr>
      <vt:lpstr>Establishment of New NCDC Branches in States</vt:lpstr>
      <vt:lpstr>Situation of Seasonal Influenza A (H1N1)</vt:lpstr>
      <vt:lpstr>Status of Seasonal Influenza A (H1N1) in Major affected States in 2019</vt:lpstr>
      <vt:lpstr>Recommended Drug for seasonal Influenza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Pranay Verma</dc:creator>
  <cp:lastModifiedBy>brind</cp:lastModifiedBy>
  <cp:revision>306</cp:revision>
  <cp:lastPrinted>2019-09-19T07:35:29Z</cp:lastPrinted>
  <dcterms:created xsi:type="dcterms:W3CDTF">2018-07-09T12:02:19Z</dcterms:created>
  <dcterms:modified xsi:type="dcterms:W3CDTF">2019-09-20T09:00:37Z</dcterms:modified>
</cp:coreProperties>
</file>