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461" r:id="rId5"/>
    <p:sldId id="4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589F50-85F5-4B6E-9E62-D74257FE7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6EA5B75-5247-4901-8DC0-615768239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96F682-A9DF-45A8-BDAD-4D79AB653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810D57-D6AC-4715-B63F-27E2246D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84D10E-01BC-4EAE-BB2F-BE6DE5AF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65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AE7E95-D281-4A16-8ED6-A46E3CE9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DF5072-5FEA-4079-BBB2-53DB8A4D3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F205A1-52E3-4BC1-8F9E-1D9F5FC1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533E39-142B-4568-B2A2-63EB06E2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5BEE27-68F8-498F-A499-352B823E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59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4B7D9E8-12B7-4B75-B9C9-2C09725026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85C9016-EF86-433F-9428-0254ABE6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9F4AD6-B5FE-4A3C-967B-31A6FD75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08C9BF-9D0F-499C-8EDB-9F1E8F5B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5B90BE-E839-4613-A85B-3FFD9E09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7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1762D2-28AF-4E3C-B2C4-41D554C6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41CDDB-BDF1-4EA3-B409-FB84F5BEB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8DFA1B-1BED-47D0-8257-0C2AFE69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633339-0785-437D-8078-D54BC45D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979BEF-106B-4AC3-B485-87FE0B26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31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E9F88B-5D24-4754-8419-AABD0ECF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BE0F32-258B-46C4-A8B6-DEA6F700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5C125D-9A0B-49DD-94B0-A08552F5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7DAF47-D053-4C00-AD7A-F3488BF9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80B991-51E5-449A-B4E8-2E1D8CFA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79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17032A-0A61-4A41-808F-396E7575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E96ABA-7633-4A7B-B186-771831161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B0E6306-D7E4-4D36-AB63-93E668D5E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3BDA30-19EC-46E8-8224-1CA455DF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3B82D6-1E16-4102-8EDC-B8E09BDF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EF001B-F4D6-499A-81F7-1D82780C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0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C6B97D-9DFC-40E5-A5D6-BF13CA8D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E6E397-CF4F-4381-B847-771A83FC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C7E5ED0-F793-40FB-BE9B-14F002903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F8F0521-B333-4FA6-A2FA-1E0B4F065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87417A-A905-4786-A88A-04EBB55EA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7D1E9F3-1E11-4573-BEAA-1C59D8C9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9A08DB8-56A8-4077-A727-33936583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F4CEB9F-EBF6-4693-B563-C3613B7A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9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963B0D-67E4-475D-B569-A63CCF11C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EFC302-1E27-4ED2-B2BA-61D036CF9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8655A21-6647-43C2-B840-C5FB4A42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1ACA797-D3FF-49B6-8EE9-8DB62002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16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62C85C4-5902-418B-AF51-8B063723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1F06D80-54AC-42E9-B3A9-D3D4A7B5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A19B68B-285C-4892-A371-FDE59022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95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948371-0EDA-4C77-8E39-9D5F9B99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BC1C28-2109-4A4A-A5ED-D88C612D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6E45F0-C29B-4243-AC37-8AB24910B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659B2E7-B2B4-4564-96C9-7DC62F4AE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F08874-66C6-4D0C-BBC3-DAC566AA2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A25963-E09E-4B07-AA1B-E396A98B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27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10DB9-FC34-4FAE-BAC1-9BE9DCFB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5CED3C0-057C-4B98-BD2E-9F892DBBA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748F08-38EF-43F8-A5C8-E76E6BDA5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ED0CBE-46B5-4AFB-819A-164F27D2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33D836-2144-4DEF-87DA-6491226A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E304A0-C16D-4458-9C1E-4D5074A6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12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7F07F17-8486-4DEF-8FF0-75F2D5A7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751F78F-81DC-450F-A247-9B7AF0A30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819C89-1ED1-490E-80F1-3FEB7672B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CA4C-C2E9-446E-AE02-638E22C647ED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E30090-3760-49D6-9A16-63C3C8A5B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4D362A-1DAE-4746-B299-5E2A7B1B5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6D19-27DF-405C-930B-6405F71A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75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0899F3B4-D297-4C80-9F24-08C79D1DE5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10199"/>
            <a:ext cx="10515600" cy="1269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National Viral Hepatitis Control Program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SDG goal 3.3 to ….combat viral hepatitis</a:t>
            </a:r>
            <a:endParaRPr lang="en-IN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C3AB0FF-2234-4901-BB78-B7F84A7D0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7" y="1717962"/>
            <a:ext cx="10515600" cy="519822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Program launched by the Hon’ble HFM in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July, 2018</a:t>
            </a:r>
          </a:p>
          <a:p>
            <a:endParaRPr lang="en-US" sz="3200" dirty="0"/>
          </a:p>
          <a:p>
            <a:r>
              <a:rPr lang="en-US" sz="3200" dirty="0"/>
              <a:t>Laboratory and treatment guidelines along with operational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guidelines were released</a:t>
            </a:r>
          </a:p>
          <a:p>
            <a:endParaRPr lang="en-US" sz="3200" dirty="0"/>
          </a:p>
          <a:p>
            <a:r>
              <a:rPr lang="en-US" sz="3200" dirty="0"/>
              <a:t>Free treatment for Hepatitis B included in addition to Hepatitis C – February, 2019</a:t>
            </a:r>
          </a:p>
          <a:p>
            <a:endParaRPr lang="en-US" sz="3200" dirty="0"/>
          </a:p>
          <a:p>
            <a:r>
              <a:rPr lang="en-US" sz="3200" dirty="0"/>
              <a:t>Launch of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MIS portal for paperless recording &amp; reporting </a:t>
            </a:r>
            <a:r>
              <a:rPr lang="en-US" sz="3200" dirty="0"/>
              <a:t>of data &amp; the national helpline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IN" sz="3200" dirty="0">
                <a:solidFill>
                  <a:schemeClr val="accent6">
                    <a:lumMod val="75000"/>
                  </a:schemeClr>
                </a:solidFill>
              </a:rPr>
              <a:t>1800-11-6666)</a:t>
            </a:r>
            <a:r>
              <a:rPr lang="en-IN" sz="3200" dirty="0"/>
              <a:t> </a:t>
            </a:r>
            <a:r>
              <a:rPr lang="en-US" sz="3200" dirty="0"/>
              <a:t>in July, 2019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40DF80A-0431-41D4-9CB5-5FA267087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5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97D96CFB-DF17-408C-B23F-401212B1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665" y="-316524"/>
            <a:ext cx="10528071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Till Date</a:t>
            </a:r>
            <a:endParaRPr lang="en-IN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AA86465-DD6F-4B0B-8D0D-3D385FA0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74" y="916766"/>
            <a:ext cx="11797147" cy="603821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200" dirty="0">
                <a:solidFill>
                  <a:schemeClr val="accent2">
                    <a:lumMod val="75000"/>
                  </a:schemeClr>
                </a:solidFill>
              </a:rPr>
              <a:t>435 Master Trainers </a:t>
            </a:r>
            <a:r>
              <a:rPr lang="en-IN" sz="3200" dirty="0"/>
              <a:t>trained at National level for diagnosis, management and M&amp;E across the country. </a:t>
            </a:r>
          </a:p>
          <a:p>
            <a:pPr marL="0" indent="0" algn="just">
              <a:buNone/>
            </a:pPr>
            <a:endParaRPr lang="en-US" sz="3200" dirty="0"/>
          </a:p>
          <a:p>
            <a:r>
              <a:rPr lang="en-IN" sz="3200" dirty="0"/>
              <a:t>Treatment </a:t>
            </a:r>
            <a:r>
              <a:rPr lang="en-IN" sz="3200" dirty="0">
                <a:solidFill>
                  <a:schemeClr val="accent2">
                    <a:lumMod val="75000"/>
                  </a:schemeClr>
                </a:solidFill>
              </a:rPr>
              <a:t>services started in 19 states </a:t>
            </a:r>
            <a:r>
              <a:rPr lang="en-IN" sz="3200" dirty="0"/>
              <a:t>in model treatment centres (MTC)</a:t>
            </a:r>
          </a:p>
          <a:p>
            <a:pPr marL="0" indent="0">
              <a:buNone/>
            </a:pPr>
            <a:r>
              <a:rPr lang="en-IN" sz="3200" dirty="0"/>
              <a:t>	</a:t>
            </a:r>
            <a:r>
              <a:rPr lang="en-US" sz="3200" dirty="0"/>
              <a:t>53,390 have been screened for hepatitis C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19,997 patients have been put on treatment </a:t>
            </a:r>
            <a:r>
              <a:rPr lang="en-US" sz="3200" dirty="0"/>
              <a:t>for hepatitis C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Two sensitization workshop for state nodal officers &amp; two rounds of Video Conference for monitoring held</a:t>
            </a:r>
          </a:p>
          <a:p>
            <a:endParaRPr lang="en-US" sz="3200" dirty="0"/>
          </a:p>
          <a:p>
            <a:r>
              <a:rPr lang="en-US" sz="3200" dirty="0"/>
              <a:t>Steering Committee &amp; Injection safety Committee revised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2800" dirty="0"/>
          </a:p>
          <a:p>
            <a:pPr lvl="0" algn="just"/>
            <a:endParaRPr lang="en-IN" sz="2600" dirty="0"/>
          </a:p>
          <a:p>
            <a:pPr lvl="0" algn="just"/>
            <a:endParaRPr lang="en-IN" sz="2600" dirty="0"/>
          </a:p>
          <a:p>
            <a:pPr lvl="0" algn="just"/>
            <a:endParaRPr lang="en-IN" sz="7400" dirty="0"/>
          </a:p>
          <a:p>
            <a:pPr lvl="0"/>
            <a:endParaRPr lang="en-US" sz="7400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15F935B-2150-4B86-9FE8-B0BFBD447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5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04786E57-8078-42E0-87B5-2D9AED15A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713378"/>
              </p:ext>
            </p:extLst>
          </p:nvPr>
        </p:nvGraphicFramePr>
        <p:xfrm>
          <a:off x="161724" y="194048"/>
          <a:ext cx="11788080" cy="6675154"/>
        </p:xfrm>
        <a:graphic>
          <a:graphicData uri="http://schemas.openxmlformats.org/drawingml/2006/table">
            <a:tbl>
              <a:tblPr/>
              <a:tblGrid>
                <a:gridCol w="2634472">
                  <a:extLst>
                    <a:ext uri="{9D8B030D-6E8A-4147-A177-3AD203B41FA5}">
                      <a16:colId xmlns="" xmlns:a16="http://schemas.microsoft.com/office/drawing/2014/main" val="3346788338"/>
                    </a:ext>
                  </a:extLst>
                </a:gridCol>
                <a:gridCol w="5869876">
                  <a:extLst>
                    <a:ext uri="{9D8B030D-6E8A-4147-A177-3AD203B41FA5}">
                      <a16:colId xmlns="" xmlns:a16="http://schemas.microsoft.com/office/drawing/2014/main" val="1591532562"/>
                    </a:ext>
                  </a:extLst>
                </a:gridCol>
                <a:gridCol w="3283732">
                  <a:extLst>
                    <a:ext uri="{9D8B030D-6E8A-4147-A177-3AD203B41FA5}">
                      <a16:colId xmlns="" xmlns:a16="http://schemas.microsoft.com/office/drawing/2014/main" val="1759055832"/>
                    </a:ext>
                  </a:extLst>
                </a:gridCol>
              </a:tblGrid>
              <a:tr h="4381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to states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695037"/>
                  </a:ext>
                </a:extLst>
              </a:tr>
              <a:tr h="955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Viral Hepatitis Management Unit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Established : 31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endParaRPr lang="en-IN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 in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MP, A&amp;N</a:t>
                      </a:r>
                      <a:r>
                        <a:rPr lang="en-IN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Islands, Chandigarh, D&amp;NH and Daman &amp; Diu</a:t>
                      </a:r>
                      <a:endParaRPr lang="en-IN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in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remaining states/UTs by </a:t>
                      </a:r>
                      <a:r>
                        <a:rPr lang="en-US" sz="24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30.09.2019.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8134852"/>
                  </a:ext>
                </a:extLst>
              </a:tr>
              <a:tr h="9555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Steering Committee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Established :  26 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endParaRPr lang="en-IN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Pending in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2400" dirty="0" smtClean="0">
                          <a:solidFill>
                            <a:srgbClr val="FF0000"/>
                          </a:solidFill>
                        </a:rPr>
                        <a:t>Goa, MP, Mizoram, Uttarakhand &amp; all UTs</a:t>
                      </a:r>
                      <a:r>
                        <a:rPr lang="en-IN" sz="2400" dirty="0" smtClean="0"/>
                        <a:t> 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in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remaining states/UTs by </a:t>
                      </a:r>
                      <a:r>
                        <a:rPr lang="en-US" sz="24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30.09.2019.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6303406"/>
                  </a:ext>
                </a:extLst>
              </a:tr>
              <a:tr h="1904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 Treatment Centre/Treatment Centre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MTCs Established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19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 functional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(Annexure </a:t>
                      </a:r>
                      <a:r>
                        <a:rPr lang="mr-I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1 ).</a:t>
                      </a:r>
                    </a:p>
                    <a:p>
                      <a:pPr algn="l" fontAlgn="b"/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TCs functional in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districts </a:t>
                      </a:r>
                      <a:r>
                        <a:rPr lang="mr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l" fontAlgn="b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mr-IN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Punjab(26/26), Haryana(22/22), J&amp;K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(8/8)</a:t>
                      </a:r>
                    </a:p>
                    <a:p>
                      <a:pPr algn="l" fontAlgn="b"/>
                      <a:endParaRPr lang="en-US" sz="2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Partial </a:t>
                      </a:r>
                      <a:r>
                        <a:rPr lang="mr-IN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 Odisha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 (14/33), 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Uttarakhand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(5/16)</a:t>
                      </a:r>
                      <a:endParaRPr lang="en-US" sz="24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MTCs by 30/09/2019</a:t>
                      </a:r>
                    </a:p>
                    <a:p>
                      <a:pPr algn="l" fontAlgn="ctr"/>
                      <a:endParaRPr lang="en-US" sz="2400" b="0" i="1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Start all TCs (at least 1 in every district) by 31/03/2020.</a:t>
                      </a:r>
                      <a:endParaRPr lang="en-US" sz="2400" b="0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71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14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04786E57-8078-42E0-87B5-2D9AED15A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076926"/>
              </p:ext>
            </p:extLst>
          </p:nvPr>
        </p:nvGraphicFramePr>
        <p:xfrm>
          <a:off x="151052" y="1101155"/>
          <a:ext cx="11788080" cy="4756313"/>
        </p:xfrm>
        <a:graphic>
          <a:graphicData uri="http://schemas.openxmlformats.org/drawingml/2006/table">
            <a:tbl>
              <a:tblPr/>
              <a:tblGrid>
                <a:gridCol w="1380545">
                  <a:extLst>
                    <a:ext uri="{9D8B030D-6E8A-4147-A177-3AD203B41FA5}">
                      <a16:colId xmlns="" xmlns:a16="http://schemas.microsoft.com/office/drawing/2014/main" val="3346788338"/>
                    </a:ext>
                  </a:extLst>
                </a:gridCol>
                <a:gridCol w="1734189">
                  <a:extLst>
                    <a:ext uri="{9D8B030D-6E8A-4147-A177-3AD203B41FA5}">
                      <a16:colId xmlns="" xmlns:a16="http://schemas.microsoft.com/office/drawing/2014/main" val="1908102251"/>
                    </a:ext>
                  </a:extLst>
                </a:gridCol>
                <a:gridCol w="3959498">
                  <a:extLst>
                    <a:ext uri="{9D8B030D-6E8A-4147-A177-3AD203B41FA5}">
                      <a16:colId xmlns="" xmlns:a16="http://schemas.microsoft.com/office/drawing/2014/main" val="1591532562"/>
                    </a:ext>
                  </a:extLst>
                </a:gridCol>
                <a:gridCol w="4713848">
                  <a:extLst>
                    <a:ext uri="{9D8B030D-6E8A-4147-A177-3AD203B41FA5}">
                      <a16:colId xmlns="" xmlns:a16="http://schemas.microsoft.com/office/drawing/2014/main" val="1759055832"/>
                    </a:ext>
                  </a:extLst>
                </a:gridCol>
              </a:tblGrid>
              <a:tr h="43818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IN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 to states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695037"/>
                  </a:ext>
                </a:extLst>
              </a:tr>
              <a:tr h="62704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Progress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Officers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Completed: 18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trainings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</a:t>
                      </a:r>
                      <a:r>
                        <a:rPr lang="en-US" sz="2400" b="0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31.10.2019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9465037"/>
                  </a:ext>
                </a:extLst>
              </a:tr>
              <a:tr h="57217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Tech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Completed: 15 states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6910712"/>
                  </a:ext>
                </a:extLst>
              </a:tr>
              <a:tr h="6296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 E Portal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Completed: 10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</a:t>
                      </a: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Bihar, Goa &amp; Sikkim</a:t>
                      </a:r>
                      <a:r>
                        <a:rPr lang="en-US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have done only for M&amp;E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0888117"/>
                  </a:ext>
                </a:extLst>
              </a:tr>
              <a:tr h="190445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Immunization of Health Workers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Completed in Himachal &amp; Maharashtra</a:t>
                      </a:r>
                    </a:p>
                    <a:p>
                      <a:pPr algn="l" fontAlgn="b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4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Started in </a:t>
                      </a:r>
                      <a:r>
                        <a:rPr lang="en-IN" sz="2400" dirty="0" smtClean="0">
                          <a:solidFill>
                            <a:srgbClr val="FF6600"/>
                          </a:solidFill>
                        </a:rPr>
                        <a:t>Gujarat, Mizoram, Tamil Nadu &amp; Telangana</a:t>
                      </a:r>
                      <a:endParaRPr lang="en-IN" sz="2400" dirty="0">
                        <a:solidFill>
                          <a:srgbClr val="FF6600"/>
                        </a:solidFill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Complete by 31/03/2020</a:t>
                      </a:r>
                    </a:p>
                    <a:p>
                      <a:pPr algn="l" fontAlgn="ctr"/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l" fontAlgn="ctr">
                        <a:buFont typeface="Arial"/>
                        <a:buChar char="•"/>
                      </a:pP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Vaccine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from RI</a:t>
                      </a:r>
                    </a:p>
                    <a:p>
                      <a:pPr marL="342900" indent="-342900" algn="l" fontAlgn="ctr">
                        <a:buFont typeface="Arial"/>
                        <a:buChar char="•"/>
                      </a:pP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Syringes </a:t>
                      </a:r>
                      <a:r>
                        <a:rPr lang="mr-IN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local procurement</a:t>
                      </a:r>
                      <a:endParaRPr lang="en-US" sz="2400" b="0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89713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9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718C2A-6346-477C-97C5-7A2A3B1F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5929"/>
            <a:ext cx="10515600" cy="1002366"/>
          </a:xfrm>
        </p:spPr>
        <p:txBody>
          <a:bodyPr/>
          <a:lstStyle/>
          <a:p>
            <a:r>
              <a:rPr lang="en-IN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to States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="" xmlns:a16="http://schemas.microsoft.com/office/drawing/2014/main" id="{226A2539-18A7-4639-BBB3-9A85AE6D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15" y="821733"/>
            <a:ext cx="11831781" cy="57948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IN" sz="3400" dirty="0" smtClean="0"/>
              <a:t>Prepare for starting </a:t>
            </a:r>
            <a:r>
              <a:rPr lang="en-IN" sz="3400" dirty="0" smtClean="0">
                <a:solidFill>
                  <a:srgbClr val="FF6600"/>
                </a:solidFill>
              </a:rPr>
              <a:t>Hepatitis B management </a:t>
            </a:r>
            <a:r>
              <a:rPr lang="en-IN" sz="3400" dirty="0" smtClean="0"/>
              <a:t>services in </a:t>
            </a:r>
            <a:r>
              <a:rPr lang="en-IN" sz="3400" dirty="0" smtClean="0">
                <a:solidFill>
                  <a:srgbClr val="FF6600"/>
                </a:solidFill>
              </a:rPr>
              <a:t>December 2019</a:t>
            </a:r>
            <a:r>
              <a:rPr lang="en-IN" sz="3400" dirty="0" smtClean="0"/>
              <a:t>.</a:t>
            </a:r>
          </a:p>
          <a:p>
            <a:pPr lvl="0"/>
            <a:endParaRPr lang="en-IN" sz="3400" dirty="0"/>
          </a:p>
          <a:p>
            <a:pPr lvl="0"/>
            <a:r>
              <a:rPr lang="en-IN" sz="3400" dirty="0" smtClean="0"/>
              <a:t>Accord wide </a:t>
            </a:r>
            <a:r>
              <a:rPr lang="en-IN" sz="3400" dirty="0"/>
              <a:t>publicity to the national </a:t>
            </a:r>
            <a:r>
              <a:rPr lang="en-IN" sz="3400" dirty="0" smtClean="0"/>
              <a:t>helpline (1800-11-6666)</a:t>
            </a:r>
            <a:endParaRPr lang="en-IN" sz="3400" dirty="0"/>
          </a:p>
          <a:p>
            <a:pPr lvl="0"/>
            <a:endParaRPr lang="en-IN" sz="3400" dirty="0"/>
          </a:p>
          <a:p>
            <a:pPr lvl="0"/>
            <a:r>
              <a:rPr lang="en-IN" sz="3400" dirty="0" smtClean="0"/>
              <a:t>100% cash grant has been released.</a:t>
            </a:r>
          </a:p>
          <a:p>
            <a:pPr lvl="1"/>
            <a:r>
              <a:rPr lang="en-IN" sz="3000" dirty="0" smtClean="0"/>
              <a:t>Open child accounts at all level (as per practice in state)</a:t>
            </a:r>
          </a:p>
          <a:p>
            <a:pPr lvl="1"/>
            <a:r>
              <a:rPr lang="en-IN" sz="3000" dirty="0" smtClean="0"/>
              <a:t>Transfer funds to Programme. </a:t>
            </a:r>
          </a:p>
          <a:p>
            <a:pPr marL="457200" lvl="1" indent="0">
              <a:buNone/>
            </a:pPr>
            <a:endParaRPr lang="en-IN" sz="3400" dirty="0"/>
          </a:p>
          <a:p>
            <a:pPr lvl="0"/>
            <a:r>
              <a:rPr lang="en-IN" sz="3400" dirty="0"/>
              <a:t>States may enter into </a:t>
            </a:r>
            <a:r>
              <a:rPr lang="en-IN" sz="3400" dirty="0">
                <a:solidFill>
                  <a:srgbClr val="FF6600"/>
                </a:solidFill>
              </a:rPr>
              <a:t>rate contracts for up to 25% </a:t>
            </a:r>
            <a:r>
              <a:rPr lang="en-IN" sz="3400" dirty="0"/>
              <a:t>of their annual requirements of drugs and kits; and procure the drugs and </a:t>
            </a:r>
            <a:r>
              <a:rPr lang="en-IN" sz="3400" dirty="0" smtClean="0"/>
              <a:t>kits</a:t>
            </a:r>
          </a:p>
          <a:p>
            <a:pPr lvl="1"/>
            <a:r>
              <a:rPr lang="en-IN" sz="3000" dirty="0" smtClean="0"/>
              <a:t>Avoid </a:t>
            </a:r>
            <a:r>
              <a:rPr lang="en-IN" sz="3000" dirty="0"/>
              <a:t>stock </a:t>
            </a:r>
            <a:r>
              <a:rPr lang="en-IN" sz="3000" dirty="0" smtClean="0"/>
              <a:t>outs</a:t>
            </a:r>
          </a:p>
          <a:p>
            <a:pPr lvl="1"/>
            <a:r>
              <a:rPr lang="en-IN" sz="3000" dirty="0" smtClean="0"/>
              <a:t>Specifications shared.</a:t>
            </a:r>
          </a:p>
          <a:p>
            <a:pPr lvl="1"/>
            <a:r>
              <a:rPr lang="en-IN" sz="3000" dirty="0" smtClean="0"/>
              <a:t>Funds may be used from cash grant or free drugs\diagnostics.</a:t>
            </a:r>
          </a:p>
          <a:p>
            <a:pPr lvl="1"/>
            <a:endParaRPr lang="en-IN" sz="3400" dirty="0"/>
          </a:p>
          <a:p>
            <a:pPr lvl="0"/>
            <a:r>
              <a:rPr lang="en-IN" sz="3400" dirty="0"/>
              <a:t>Screen all high risk populations in 2019-20 </a:t>
            </a:r>
            <a:r>
              <a:rPr lang="en-IN" sz="3400"/>
              <a:t>in </a:t>
            </a:r>
            <a:r>
              <a:rPr lang="en-IN" sz="3400" smtClean="0"/>
              <a:t>campaign </a:t>
            </a:r>
            <a:r>
              <a:rPr lang="en-IN" sz="3400" dirty="0" smtClean="0"/>
              <a:t>mode.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D3AA5E3-3597-4854-B7E3-CA5CB5EDA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42" y="5913404"/>
            <a:ext cx="1213658" cy="89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4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406</Words>
  <Application>Microsoft Office PowerPoint</Application>
  <PresentationFormat>Custom</PresentationFormat>
  <Paragraphs>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 Viral Hepatitis Control Program SDG goal 3.3 to ….combat viral hepatitis</vt:lpstr>
      <vt:lpstr>Update Till Date</vt:lpstr>
      <vt:lpstr>PowerPoint Presentation</vt:lpstr>
      <vt:lpstr>PowerPoint Presentation</vt:lpstr>
      <vt:lpstr>Request to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Viral Hepatitis Control Program SDG goal 3.3 to ….combat viral hepatitis</dc:title>
  <dc:creator>drpiyalidhar@gmail.com</dc:creator>
  <cp:lastModifiedBy>Manish1</cp:lastModifiedBy>
  <cp:revision>13</cp:revision>
  <dcterms:created xsi:type="dcterms:W3CDTF">2019-09-17T09:05:23Z</dcterms:created>
  <dcterms:modified xsi:type="dcterms:W3CDTF">2019-09-19T04:04:33Z</dcterms:modified>
</cp:coreProperties>
</file>