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2"/>
  </p:notesMasterIdLst>
  <p:handoutMasterIdLst>
    <p:handoutMasterId r:id="rId13"/>
  </p:handoutMasterIdLst>
  <p:sldIdLst>
    <p:sldId id="619" r:id="rId2"/>
    <p:sldId id="654" r:id="rId3"/>
    <p:sldId id="648" r:id="rId4"/>
    <p:sldId id="647" r:id="rId5"/>
    <p:sldId id="655" r:id="rId6"/>
    <p:sldId id="656" r:id="rId7"/>
    <p:sldId id="644" r:id="rId8"/>
    <p:sldId id="658" r:id="rId9"/>
    <p:sldId id="657" r:id="rId10"/>
    <p:sldId id="640" r:id="rId11"/>
  </p:sldIdLst>
  <p:sldSz cx="9144000" cy="6858000" type="screen4x3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33CC"/>
    <a:srgbClr val="0000FF"/>
    <a:srgbClr val="3399FF"/>
    <a:srgbClr val="006600"/>
    <a:srgbClr val="BBE0E3"/>
    <a:srgbClr val="00CC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fld id="{A0875462-B995-4E43-9F38-AE15D09C77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24400"/>
            <a:ext cx="54895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fld id="{8D5E5741-4B1B-4C6D-AEC4-22920D29A2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4250382-C21F-46B7-835C-7FE83A9C1F31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A8BBC57-C92E-4CCB-9358-3646FFCE5EB7}" type="slidenum">
              <a:rPr lang="en-US" altLang="en-US" sz="1200" b="0"/>
              <a:pPr/>
              <a:t>7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37672-A6D7-46D3-8FAD-21B5EB570FE6}" type="datetimeFigureOut">
              <a:rPr lang="en-US" altLang="en-US"/>
              <a:pPr/>
              <a:t>9/26/2019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FA395-0BF6-4899-A460-5D7BFA9E3E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12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3B02D-419F-4638-8416-D2A0AB153CE9}" type="datetimeFigureOut">
              <a:rPr lang="en-US" altLang="en-US"/>
              <a:pPr/>
              <a:t>9/26/2019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A9DB7-D48B-41D2-AE32-C6E989B6B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47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5E7C0-433D-4389-9198-D2C234248AA4}" type="datetimeFigureOut">
              <a:rPr lang="en-US" altLang="en-US"/>
              <a:pPr/>
              <a:t>9/26/2019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E3C24-7727-426E-A94E-78F8C21C6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28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E49F1-1FCA-4A96-AEC2-0B88C353CFAB}" type="datetimeFigureOut">
              <a:rPr lang="en-US" altLang="en-US"/>
              <a:pPr/>
              <a:t>9/26/2019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A14C0-2D30-4870-81AE-F9EF9CB3E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59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343B3-B69D-4C00-940E-BBE660D1001D}" type="datetimeFigureOut">
              <a:rPr lang="en-US" altLang="en-US"/>
              <a:pPr/>
              <a:t>9/26/2019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57642-EAA8-4E70-B8D9-736057CFE3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10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A66DC-40EF-48BE-93B6-6010C29558C7}" type="datetimeFigureOut">
              <a:rPr lang="en-US" altLang="en-US"/>
              <a:pPr/>
              <a:t>9/26/2019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4A92D-D428-4C8D-874A-1D7AE2A66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82B-CB60-47CC-B111-01CF81FF50BE}" type="datetimeFigureOut">
              <a:rPr lang="en-US" altLang="en-US"/>
              <a:pPr/>
              <a:t>9/26/2019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7F9F9-D189-4BBA-8929-0148551B2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43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2ADDE-930B-4A86-B419-F25C58BB41C3}" type="datetimeFigureOut">
              <a:rPr lang="en-US" altLang="en-US"/>
              <a:pPr/>
              <a:t>9/26/2019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30787-923C-4CF3-9433-BB464E673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25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99BE9-EED7-4C54-AF11-53CC72BB0531}" type="datetimeFigureOut">
              <a:rPr lang="en-US" altLang="en-US"/>
              <a:pPr/>
              <a:t>9/26/2019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C1BB2-12D0-4976-9CE0-9E3843BE1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95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AF5ED-D5D7-4959-85EF-B72B48253662}" type="datetimeFigureOut">
              <a:rPr lang="en-US" altLang="en-US"/>
              <a:pPr/>
              <a:t>9/26/2019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08B7A7-02EA-4712-B86C-42EC9F829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51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1B17A-C81E-446D-A05D-480BC17DB5C2}" type="datetimeFigureOut">
              <a:rPr lang="en-US" altLang="en-US"/>
              <a:pPr/>
              <a:t>9/26/2019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0A714-3985-46A3-96DF-E8AFB31F48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6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cs typeface="Arial" panose="020B0604020202020204" pitchFamily="34" charset="0"/>
              </a:defRPr>
            </a:lvl1pPr>
          </a:lstStyle>
          <a:p>
            <a:fld id="{12E691C2-9ABB-4ADC-A102-31BC3F15AE1B}" type="datetimeFigureOut">
              <a:rPr lang="en-US" altLang="en-US"/>
              <a:pPr/>
              <a:t>9/26/2019</a:t>
            </a:fld>
            <a:endParaRPr lang="en-US" alt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cs typeface="Arial" panose="020B0604020202020204" pitchFamily="34" charset="0"/>
              </a:defRPr>
            </a:lvl1pPr>
          </a:lstStyle>
          <a:p>
            <a:fld id="{56F58E8D-41E7-410F-B54E-7C193ED767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Anti-tobacco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06950"/>
            <a:ext cx="174625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838200" y="609600"/>
            <a:ext cx="7620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3333CC"/>
                </a:solidFill>
                <a:latin typeface="Garamond" panose="02020404030301010803" pitchFamily="18" charset="0"/>
              </a:rPr>
              <a:t>Ministry of Health &amp; Family Welfare </a:t>
            </a:r>
          </a:p>
          <a:p>
            <a:pPr algn="ctr" eaLnBrk="1" hangingPunct="1"/>
            <a:endParaRPr lang="en-US" altLang="en-US" sz="3600">
              <a:solidFill>
                <a:srgbClr val="3333CC"/>
              </a:solidFill>
              <a:latin typeface="Garamond" panose="02020404030301010803" pitchFamily="18" charset="0"/>
            </a:endParaRPr>
          </a:p>
          <a:p>
            <a:pPr algn="ctr" eaLnBrk="1" hangingPunct="1"/>
            <a:r>
              <a:rPr lang="en-US" altLang="en-US" sz="3600">
                <a:solidFill>
                  <a:srgbClr val="3333CC"/>
                </a:solidFill>
                <a:latin typeface="Garamond" panose="02020404030301010803" pitchFamily="18" charset="0"/>
              </a:rPr>
              <a:t>National Tobacco Control Programme (NTCP) 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2133600" y="3200400"/>
            <a:ext cx="4648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/>
              <a:t>Presentation for First Quarterly Review Meeting</a:t>
            </a:r>
          </a:p>
          <a:p>
            <a:pPr algn="ctr"/>
            <a:endParaRPr lang="en-GB" altLang="en-US"/>
          </a:p>
          <a:p>
            <a:pPr algn="ctr"/>
            <a:r>
              <a:rPr lang="en-GB" altLang="en-US"/>
              <a:t>19</a:t>
            </a:r>
            <a:r>
              <a:rPr lang="en-GB" altLang="en-US" baseline="30000"/>
              <a:t>th</a:t>
            </a:r>
            <a:r>
              <a:rPr lang="en-GB" altLang="en-US"/>
              <a:t> - 20</a:t>
            </a:r>
            <a:r>
              <a:rPr lang="en-GB" altLang="en-US" baseline="30000"/>
              <a:t>th</a:t>
            </a:r>
            <a:r>
              <a:rPr lang="en-GB" altLang="en-US"/>
              <a:t> September, 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304800" y="2743200"/>
            <a:ext cx="8229600" cy="1143000"/>
          </a:xfrm>
        </p:spPr>
        <p:txBody>
          <a:bodyPr/>
          <a:lstStyle/>
          <a:p>
            <a:r>
              <a:rPr lang="en-GB" altLang="en-US" smtClean="0">
                <a:latin typeface="Lucida Calligraphy" panose="03010101010101010101" pitchFamily="66" charset="0"/>
              </a:rPr>
              <a:t>Thank you…..</a:t>
            </a:r>
            <a:endParaRPr lang="en-US" altLang="en-US" smtClean="0"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858000"/>
          </a:xfrm>
        </p:spPr>
        <p:txBody>
          <a:bodyPr/>
          <a:lstStyle/>
          <a:p>
            <a:pPr marL="0" lvl="2" indent="0" algn="just">
              <a:buFontTx/>
              <a:buNone/>
            </a:pPr>
            <a:r>
              <a:rPr lang="en-US" altLang="en-US" sz="3200" b="1" smtClean="0">
                <a:solidFill>
                  <a:srgbClr val="3333CC"/>
                </a:solidFill>
                <a:latin typeface="Cambria" panose="02040503050406030204" pitchFamily="18" charset="0"/>
              </a:rPr>
              <a:t>Need of an hour…. Action Plan</a:t>
            </a:r>
            <a:endParaRPr lang="en-US" altLang="en-US" sz="3200" b="1" smtClean="0">
              <a:latin typeface="Cambria" panose="02040503050406030204" pitchFamily="18" charset="0"/>
            </a:endParaRPr>
          </a:p>
          <a:p>
            <a:pPr marL="0" lvl="2" indent="0" algn="just">
              <a:buFont typeface="Wingdings" panose="05000000000000000000" pitchFamily="2" charset="2"/>
              <a:buChar char="Ø"/>
            </a:pPr>
            <a:r>
              <a:rPr lang="en-US" altLang="en-US" sz="2300" b="1" smtClean="0">
                <a:latin typeface="Cambria" panose="02040503050406030204" pitchFamily="18" charset="0"/>
              </a:rPr>
              <a:t>The National Health Policy 2017 targets- relative reduction in </a:t>
            </a:r>
            <a:r>
              <a:rPr lang="en-US" altLang="en-US" sz="2200" b="1" smtClean="0">
                <a:latin typeface="Cambria" panose="02040503050406030204" pitchFamily="18" charset="0"/>
              </a:rPr>
              <a:t>prevalence of current tobacco use by 15% by 2020 and 30% by 2025’</a:t>
            </a:r>
          </a:p>
          <a:p>
            <a:pPr marL="0" lvl="2" indent="0" algn="just">
              <a:buFont typeface="Wingdings" panose="05000000000000000000" pitchFamily="2" charset="2"/>
              <a:buChar char="Ø"/>
            </a:pPr>
            <a:endParaRPr lang="en-US" altLang="en-US" sz="2200" b="1" smtClean="0">
              <a:latin typeface="Cambria" panose="02040503050406030204" pitchFamily="18" charset="0"/>
            </a:endParaRPr>
          </a:p>
          <a:p>
            <a:pPr marL="0" lvl="2" indent="0" algn="just">
              <a:buFont typeface="Wingdings" panose="05000000000000000000" pitchFamily="2" charset="2"/>
              <a:buChar char="Ø"/>
            </a:pPr>
            <a:r>
              <a:rPr lang="en-US" altLang="en-US" sz="2200" b="1" smtClean="0">
                <a:latin typeface="Cambria" panose="02040503050406030204" pitchFamily="18" charset="0"/>
              </a:rPr>
              <a:t>To achieve these targets – States/UT need to prioritize the activities  under NTCP as per prevalence of tobacco use in their respective State/UT. </a:t>
            </a:r>
          </a:p>
          <a:p>
            <a:pPr marL="0" lvl="2" indent="0" algn="just">
              <a:buFont typeface="Wingdings" panose="05000000000000000000" pitchFamily="2" charset="2"/>
              <a:buChar char="Ø"/>
            </a:pPr>
            <a:endParaRPr lang="en-US" altLang="en-US" sz="2200" b="1" smtClean="0">
              <a:latin typeface="Cambria" panose="02040503050406030204" pitchFamily="18" charset="0"/>
            </a:endParaRPr>
          </a:p>
          <a:p>
            <a:pPr marL="0" lvl="2" indent="0" algn="just">
              <a:buFont typeface="Wingdings" panose="05000000000000000000" pitchFamily="2" charset="2"/>
              <a:buChar char="Ø"/>
            </a:pPr>
            <a:r>
              <a:rPr lang="en-US" altLang="en-US" sz="2200" b="1" smtClean="0">
                <a:latin typeface="Cambria" panose="02040503050406030204" pitchFamily="18" charset="0"/>
              </a:rPr>
              <a:t>Prevalence of tobacco use –State-wise (GATS-2 data)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2200" smtClean="0">
              <a:latin typeface="Cambria" panose="02040503050406030204" pitchFamily="18" charset="0"/>
            </a:endParaRPr>
          </a:p>
          <a:p>
            <a:pPr marL="0" lvl="2" indent="0" algn="just">
              <a:buFontTx/>
              <a:buNone/>
            </a:pPr>
            <a:endParaRPr lang="en-US" altLang="en-US" sz="1400" smtClean="0">
              <a:solidFill>
                <a:srgbClr val="0000FF"/>
              </a:solidFill>
              <a:latin typeface="Cambria" panose="02040503050406030204" pitchFamily="18" charset="0"/>
            </a:endParaRPr>
          </a:p>
          <a:p>
            <a:pPr algn="just"/>
            <a:endParaRPr lang="en-US" altLang="en-US" sz="1400" b="1" smtClean="0">
              <a:latin typeface="Cambria" panose="02040503050406030204" pitchFamily="18" charset="0"/>
            </a:endParaRPr>
          </a:p>
          <a:p>
            <a:pPr algn="just"/>
            <a:endParaRPr lang="en-US" altLang="en-US" sz="1400" b="1" smtClean="0">
              <a:latin typeface="Cambria" panose="02040503050406030204" pitchFamily="18" charset="0"/>
            </a:endParaRPr>
          </a:p>
          <a:p>
            <a:pPr algn="just"/>
            <a:endParaRPr lang="en-US" altLang="en-US" sz="1400" b="1" smtClean="0">
              <a:latin typeface="Cambria" panose="02040503050406030204" pitchFamily="18" charset="0"/>
            </a:endParaRPr>
          </a:p>
          <a:p>
            <a:pPr algn="just"/>
            <a:endParaRPr lang="en-US" altLang="en-US" sz="1400" b="1" smtClean="0">
              <a:latin typeface="Cambria" panose="02040503050406030204" pitchFamily="18" charset="0"/>
            </a:endParaRPr>
          </a:p>
          <a:p>
            <a:pPr algn="just"/>
            <a:endParaRPr lang="en-US" altLang="en-US" sz="1400" b="1" smtClean="0">
              <a:latin typeface="Cambria" panose="02040503050406030204" pitchFamily="18" charset="0"/>
            </a:endParaRPr>
          </a:p>
          <a:p>
            <a:pPr algn="just"/>
            <a:endParaRPr lang="en-US" altLang="en-US" sz="1400" b="1" smtClean="0">
              <a:latin typeface="Cambria" panose="02040503050406030204" pitchFamily="18" charset="0"/>
            </a:endParaRPr>
          </a:p>
          <a:p>
            <a:pPr algn="just"/>
            <a:endParaRPr lang="en-US" altLang="en-US" sz="1400" b="1" smtClean="0">
              <a:latin typeface="Cambria" panose="02040503050406030204" pitchFamily="18" charset="0"/>
            </a:endParaRPr>
          </a:p>
          <a:p>
            <a:pPr algn="just"/>
            <a:endParaRPr lang="en-US" altLang="en-US" sz="1400" b="1" smtClean="0">
              <a:latin typeface="Cambria" panose="02040503050406030204" pitchFamily="18" charset="0"/>
            </a:endParaRPr>
          </a:p>
          <a:p>
            <a:pPr algn="just"/>
            <a:endParaRPr lang="en-US" altLang="en-US" sz="1400" b="1" smtClean="0">
              <a:latin typeface="Cambria" panose="02040503050406030204" pitchFamily="18" charset="0"/>
            </a:endParaRPr>
          </a:p>
        </p:txBody>
      </p:sp>
      <p:pic>
        <p:nvPicPr>
          <p:cNvPr id="17410" name="Picture 2" descr="C:\Users\hp\Downloads\tobacco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152400" y="4038600"/>
            <a:ext cx="8686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33400" y="131763"/>
            <a:ext cx="8229600" cy="706437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3333CC"/>
                </a:solidFill>
                <a:latin typeface="Cambria" panose="02040503050406030204" pitchFamily="18" charset="0"/>
              </a:rPr>
              <a:t>Gaps in Enforcement of Tobacco Control laws</a:t>
            </a:r>
            <a:endParaRPr lang="en-US" altLang="en-US" sz="3200" smtClean="0">
              <a:solidFill>
                <a:srgbClr val="3333CC"/>
              </a:solidFill>
              <a:latin typeface="Cambria" panose="02040503050406030204" pitchFamily="18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/>
          <a:lstStyle/>
          <a:p>
            <a:pPr marL="525463" lvl="2" indent="-342900" algn="just">
              <a:buFont typeface="Wingdings" panose="05000000000000000000" pitchFamily="2" charset="2"/>
              <a:buChar char="Ø"/>
            </a:pPr>
            <a:r>
              <a:rPr lang="en-US" altLang="en-US" smtClean="0">
                <a:latin typeface="Cambria" panose="02040503050406030204" pitchFamily="18" charset="0"/>
              </a:rPr>
              <a:t>Violations reported for Section 5 and 7 of COTPA are very less in numbers</a:t>
            </a:r>
          </a:p>
          <a:p>
            <a:pPr marL="982663" lvl="3" indent="-342900" algn="just"/>
            <a:r>
              <a:rPr lang="en-US" altLang="en-US" sz="2400" smtClean="0">
                <a:latin typeface="Cambria" panose="02040503050406030204" pitchFamily="18" charset="0"/>
              </a:rPr>
              <a:t>Section 5: Direct/indirect advertisement of tobacco products including sponsorship and promotion</a:t>
            </a:r>
          </a:p>
          <a:p>
            <a:pPr marL="982663" lvl="3" indent="-342900" algn="just"/>
            <a:r>
              <a:rPr lang="en-US" altLang="en-US" sz="2400" smtClean="0">
                <a:latin typeface="Cambria" panose="02040503050406030204" pitchFamily="18" charset="0"/>
              </a:rPr>
              <a:t>Section 7: Mandatory display of specified health warnings on tobacco products packages [85%  coverage- both sides].</a:t>
            </a:r>
          </a:p>
          <a:p>
            <a:pPr marL="525463" lvl="2" indent="-342900" algn="just">
              <a:buFontTx/>
              <a:buNone/>
            </a:pPr>
            <a:endParaRPr lang="en-US" altLang="en-US" smtClean="0">
              <a:latin typeface="Cambria" panose="02040503050406030204" pitchFamily="18" charset="0"/>
            </a:endParaRPr>
          </a:p>
          <a:p>
            <a:pPr marL="0" indent="0" algn="just"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Cambria" panose="02040503050406030204" pitchFamily="18" charset="0"/>
              </a:rPr>
              <a:t>Action required:</a:t>
            </a:r>
          </a:p>
          <a:p>
            <a:pPr marL="0" indent="0" algn="just"/>
            <a:r>
              <a:rPr lang="en-US" altLang="en-US" sz="2400" smtClean="0">
                <a:latin typeface="Cambria" panose="02040503050406030204" pitchFamily="18" charset="0"/>
              </a:rPr>
              <a:t>Surprise visits to the shops selling tobacco products by the enforcement squads for compliance of Section 5 and 7.</a:t>
            </a:r>
          </a:p>
          <a:p>
            <a:pPr marL="0" indent="0" algn="just">
              <a:buFontTx/>
              <a:buNone/>
            </a:pPr>
            <a:endParaRPr lang="en-US" altLang="en-US" sz="2400" smtClean="0">
              <a:latin typeface="Cambria" panose="02040503050406030204" pitchFamily="18" charset="0"/>
            </a:endParaRPr>
          </a:p>
          <a:p>
            <a:pPr marL="0" indent="0" algn="just"/>
            <a:r>
              <a:rPr lang="en-GB" altLang="en-US" sz="2400" smtClean="0">
                <a:latin typeface="Cambria" panose="02040503050406030204" pitchFamily="18" charset="0"/>
              </a:rPr>
              <a:t>If any violations are observed for </a:t>
            </a:r>
            <a:r>
              <a:rPr lang="en-US" altLang="en-US" sz="2400" smtClean="0">
                <a:latin typeface="Cambria" panose="02040503050406030204" pitchFamily="18" charset="0"/>
              </a:rPr>
              <a:t>Section 5 and 7, </a:t>
            </a:r>
            <a:r>
              <a:rPr lang="en-GB" altLang="en-US" sz="2400" smtClean="0">
                <a:latin typeface="Cambria" panose="02040503050406030204" pitchFamily="18" charset="0"/>
              </a:rPr>
              <a:t>action to be taken under Section 20 of the COTPA, 2003 as per the procedure laid in section 12 and 13 of the Act.</a:t>
            </a:r>
            <a:endParaRPr lang="en-US" altLang="en-US" sz="2400" smtClean="0">
              <a:latin typeface="Cambria" panose="02040503050406030204" pitchFamily="18" charset="0"/>
            </a:endParaRPr>
          </a:p>
          <a:p>
            <a:pPr marL="0" indent="0" algn="just">
              <a:buFontTx/>
              <a:buNone/>
            </a:pPr>
            <a:endParaRPr lang="en-US" altLang="en-US" sz="2400" b="1" smtClean="0">
              <a:latin typeface="Cambria" panose="02040503050406030204" pitchFamily="18" charset="0"/>
            </a:endParaRPr>
          </a:p>
          <a:p>
            <a:pPr marL="0" indent="0"/>
            <a:endParaRPr lang="en-US" altLang="en-US" sz="240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533400" y="131763"/>
            <a:ext cx="8229600" cy="706437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3333CC"/>
                </a:solidFill>
                <a:latin typeface="Cambria" panose="02040503050406030204" pitchFamily="18" charset="0"/>
              </a:rPr>
              <a:t>Tobacco Free Educational Institutions Guidelines</a:t>
            </a:r>
            <a:endParaRPr lang="en-US" altLang="en-US" sz="3200" smtClean="0">
              <a:solidFill>
                <a:srgbClr val="3333CC"/>
              </a:solidFill>
              <a:latin typeface="Cambria" panose="02040503050406030204" pitchFamily="18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31300" cy="5029200"/>
          </a:xfrm>
        </p:spPr>
        <p:txBody>
          <a:bodyPr/>
          <a:lstStyle/>
          <a:p>
            <a:pPr algn="just"/>
            <a:r>
              <a:rPr lang="en-GB" altLang="en-US" sz="2400" smtClean="0">
                <a:latin typeface="Cambria" panose="02040503050406030204" pitchFamily="18" charset="0"/>
              </a:rPr>
              <a:t>Objective is to provide a fresh momentum to implementation of tobacco control initiatives among adolescents and young adults.</a:t>
            </a:r>
          </a:p>
          <a:p>
            <a:pPr algn="just"/>
            <a:endParaRPr lang="en-GB" altLang="en-US" sz="2400" smtClean="0">
              <a:latin typeface="Cambria" panose="02040503050406030204" pitchFamily="18" charset="0"/>
            </a:endParaRPr>
          </a:p>
          <a:p>
            <a:pPr algn="just"/>
            <a:r>
              <a:rPr lang="en-GB" altLang="en-US" sz="2400" smtClean="0">
                <a:latin typeface="Cambria" panose="02040503050406030204" pitchFamily="18" charset="0"/>
              </a:rPr>
              <a:t>All educational institution, including schools at all levels, colleges for higher or professional education and universities, both in public and private sector.</a:t>
            </a:r>
          </a:p>
          <a:p>
            <a:pPr algn="just"/>
            <a:endParaRPr lang="en-GB" altLang="en-US" sz="2400" smtClean="0">
              <a:latin typeface="Cambria" panose="02040503050406030204" pitchFamily="18" charset="0"/>
            </a:endParaRPr>
          </a:p>
          <a:p>
            <a:pPr algn="just"/>
            <a:r>
              <a:rPr lang="en-GB" altLang="en-US" sz="2400" smtClean="0">
                <a:latin typeface="Cambria" panose="02040503050406030204" pitchFamily="18" charset="0"/>
              </a:rPr>
              <a:t>Self Evaluation Score Card to enable educational institutions to develop a healthy and tobacco free environment and also get certified as tobacco free if the assessment score is more than 90%.</a:t>
            </a:r>
          </a:p>
          <a:p>
            <a:pPr algn="just"/>
            <a:endParaRPr lang="en-GB" altLang="en-US" sz="2400" smtClean="0">
              <a:latin typeface="Cambria" panose="02040503050406030204" pitchFamily="18" charset="0"/>
            </a:endParaRPr>
          </a:p>
          <a:p>
            <a:endParaRPr lang="en-US" altLang="en-US" sz="230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533400" y="131763"/>
            <a:ext cx="8229600" cy="706437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3333CC"/>
                </a:solidFill>
                <a:latin typeface="Cambria" panose="02040503050406030204" pitchFamily="18" charset="0"/>
              </a:rPr>
              <a:t>Tobacco Free Educational Institutions Guidelines</a:t>
            </a:r>
            <a:endParaRPr lang="en-US" altLang="en-US" sz="3200" smtClean="0">
              <a:solidFill>
                <a:srgbClr val="3333CC"/>
              </a:solidFill>
              <a:latin typeface="Cambria" panose="020405030504060302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31300" cy="6019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GB" sz="2400" dirty="0">
              <a:latin typeface="Cambria" charset="0"/>
              <a:ea typeface="ＭＳ Ｐゴシック" charset="0"/>
              <a:cs typeface="Cambria" charset="0"/>
            </a:endParaRPr>
          </a:p>
          <a:p>
            <a:pPr algn="just">
              <a:buFont typeface="Arial"/>
              <a:buChar char="•"/>
              <a:defRPr/>
            </a:pPr>
            <a:r>
              <a:rPr lang="en-GB" sz="2400" dirty="0">
                <a:latin typeface="Cambria" charset="0"/>
                <a:ea typeface="ＭＳ Ｐゴシック" charset="0"/>
                <a:cs typeface="Cambria" charset="0"/>
              </a:rPr>
              <a:t>More awareness about harmful effects and long-term health impact of tobacco use amongst the students, teachers, workers and officials in educational institutions.</a:t>
            </a:r>
          </a:p>
          <a:p>
            <a:pPr algn="just">
              <a:buFont typeface="Arial"/>
              <a:buChar char="•"/>
              <a:defRPr/>
            </a:pPr>
            <a:endParaRPr lang="en-GB" sz="2400" dirty="0">
              <a:latin typeface="Cambria" charset="0"/>
              <a:ea typeface="ＭＳ Ｐゴシック" charset="0"/>
              <a:cs typeface="Cambria" charset="0"/>
            </a:endParaRPr>
          </a:p>
          <a:p>
            <a:pPr algn="just">
              <a:buFont typeface="Arial"/>
              <a:buChar char="•"/>
              <a:defRPr/>
            </a:pPr>
            <a:r>
              <a:rPr lang="en-GB" sz="2400" dirty="0">
                <a:latin typeface="Cambria" charset="0"/>
                <a:ea typeface="ＭＳ Ｐゴシック" charset="0"/>
                <a:cs typeface="Cambria" charset="0"/>
              </a:rPr>
              <a:t>Awareness about various avenues available for tobacco cessation</a:t>
            </a:r>
          </a:p>
          <a:p>
            <a:pPr algn="just">
              <a:buFont typeface="Arial"/>
              <a:buChar char="•"/>
              <a:defRPr/>
            </a:pPr>
            <a:endParaRPr lang="en-US" sz="2400" dirty="0">
              <a:latin typeface="Cambria" charset="0"/>
              <a:ea typeface="ＭＳ Ｐゴシック" charset="0"/>
              <a:cs typeface="Cambria" charset="0"/>
            </a:endParaRPr>
          </a:p>
          <a:p>
            <a:pPr algn="just">
              <a:buFont typeface="Arial"/>
              <a:buChar char="•"/>
              <a:defRPr/>
            </a:pPr>
            <a:r>
              <a:rPr lang="en-GB" sz="2400" dirty="0">
                <a:latin typeface="Cambria" charset="0"/>
                <a:ea typeface="ＭＳ Ｐゴシック" charset="0"/>
                <a:cs typeface="Cambria" charset="0"/>
              </a:rPr>
              <a:t>Better implementation of legal provisions regarding sale and use of tobacco products, especially those related to educational institutions, public places, statutory warnings and </a:t>
            </a:r>
            <a:r>
              <a:rPr lang="en-US" sz="2400" dirty="0">
                <a:latin typeface="Cambria" charset="0"/>
                <a:ea typeface="ＭＳ Ｐゴシック" charset="0"/>
                <a:cs typeface="Cambria" charset="0"/>
              </a:rPr>
              <a:t>minors</a:t>
            </a:r>
            <a:r>
              <a:rPr lang="en-US" sz="2400" dirty="0" smtClean="0">
                <a:latin typeface="Cambria" charset="0"/>
                <a:ea typeface="ＭＳ Ｐゴシック" charset="0"/>
                <a:cs typeface="Cambria" charset="0"/>
              </a:rPr>
              <a:t>.</a:t>
            </a:r>
          </a:p>
          <a:p>
            <a:pPr marL="0" indent="0" algn="just">
              <a:buFontTx/>
              <a:buNone/>
              <a:defRPr/>
            </a:pPr>
            <a:endParaRPr lang="en-US" sz="2400" b="1" dirty="0" smtClean="0">
              <a:solidFill>
                <a:srgbClr val="0000FF"/>
              </a:solidFill>
              <a:latin typeface="Cambria" charset="0"/>
              <a:ea typeface="Cambria" charset="0"/>
              <a:cs typeface="Times New Roman" charset="0"/>
            </a:endParaRPr>
          </a:p>
          <a:p>
            <a:pPr marL="0" indent="0" algn="just"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Cambria" charset="0"/>
                <a:ea typeface="Cambria" charset="0"/>
                <a:cs typeface="Times New Roman" charset="0"/>
              </a:rPr>
              <a:t>Action required:</a:t>
            </a:r>
          </a:p>
          <a:p>
            <a:pPr marL="0" indent="0" algn="just">
              <a:defRPr/>
            </a:pPr>
            <a:r>
              <a:rPr lang="en-US" sz="2400" dirty="0" smtClean="0">
                <a:latin typeface="Cambria" charset="0"/>
                <a:ea typeface="ＭＳ Ｐゴシック" charset="0"/>
                <a:cs typeface="Cambria" charset="0"/>
              </a:rPr>
              <a:t> Target to make all public educational institutions tobacco free by 31/03/2020.</a:t>
            </a:r>
          </a:p>
          <a:p>
            <a:pPr algn="just">
              <a:buFont typeface="Wingdings" charset="0"/>
              <a:buChar char="Ø"/>
              <a:defRPr/>
            </a:pPr>
            <a:endParaRPr lang="en-US" sz="2700" dirty="0">
              <a:latin typeface="Cambria" charset="0"/>
              <a:ea typeface="ＭＳ Ｐゴシック" charset="0"/>
              <a:cs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mtClean="0">
                <a:solidFill>
                  <a:srgbClr val="0000FF"/>
                </a:solidFill>
              </a:rPr>
              <a:t>Convergence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r>
              <a:rPr lang="en-US" altLang="en-US" sz="2800" smtClean="0"/>
              <a:t>Start TCCs in </a:t>
            </a:r>
            <a:r>
              <a:rPr lang="mr-IN" altLang="en-US" sz="2800" smtClean="0"/>
              <a:t>–</a:t>
            </a:r>
            <a:r>
              <a:rPr lang="en-US" altLang="en-US" sz="2800" smtClean="0"/>
              <a:t> </a:t>
            </a:r>
          </a:p>
          <a:p>
            <a:pPr lvl="1"/>
            <a:r>
              <a:rPr lang="en-US" altLang="en-US" smtClean="0"/>
              <a:t>All Medical and Dental Colleges</a:t>
            </a:r>
          </a:p>
          <a:p>
            <a:pPr lvl="1"/>
            <a:r>
              <a:rPr lang="en-US" altLang="en-US" smtClean="0"/>
              <a:t>All District Hospitals </a:t>
            </a:r>
          </a:p>
          <a:p>
            <a:pPr lvl="2"/>
            <a:r>
              <a:rPr lang="en-US" altLang="en-US" smtClean="0"/>
              <a:t>NPCDCS </a:t>
            </a:r>
            <a:r>
              <a:rPr lang="mr-IN" altLang="en-US" smtClean="0"/>
              <a:t>–</a:t>
            </a:r>
            <a:r>
              <a:rPr lang="en-US" altLang="en-US" smtClean="0"/>
              <a:t> NCD Clinics</a:t>
            </a:r>
          </a:p>
          <a:p>
            <a:pPr lvl="2"/>
            <a:r>
              <a:rPr lang="en-US" altLang="en-US" smtClean="0"/>
              <a:t>NOHP </a:t>
            </a:r>
            <a:r>
              <a:rPr lang="mr-IN" altLang="en-US" smtClean="0"/>
              <a:t>–</a:t>
            </a:r>
            <a:r>
              <a:rPr lang="en-US" altLang="en-US" smtClean="0"/>
              <a:t> Dental Clinics</a:t>
            </a:r>
          </a:p>
          <a:p>
            <a:pPr lvl="2"/>
            <a:r>
              <a:rPr lang="en-US" altLang="en-US" smtClean="0"/>
              <a:t>RNTCP </a:t>
            </a:r>
            <a:r>
              <a:rPr lang="mr-IN" altLang="en-US" smtClean="0"/>
              <a:t>–</a:t>
            </a:r>
            <a:r>
              <a:rPr lang="en-US" altLang="en-US" smtClean="0"/>
              <a:t> Counseling for TB patients</a:t>
            </a:r>
          </a:p>
          <a:p>
            <a:pPr lvl="2"/>
            <a:endParaRPr lang="en-US" altLang="en-US" smtClean="0"/>
          </a:p>
          <a:p>
            <a:r>
              <a:rPr lang="en-US" altLang="en-US" sz="2800" smtClean="0"/>
              <a:t>Integrate quit-line services with health helpline.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Funds for training may be used from NTCP or from respective other Programme.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715963"/>
          </a:xfrm>
        </p:spPr>
        <p:txBody>
          <a:bodyPr/>
          <a:lstStyle/>
          <a:p>
            <a:r>
              <a:rPr lang="en-US" altLang="en-US" b="1" smtClean="0">
                <a:solidFill>
                  <a:srgbClr val="3333CC"/>
                </a:solidFill>
                <a:latin typeface="Cambria" panose="02040503050406030204" pitchFamily="18" charset="0"/>
              </a:rPr>
              <a:t>Quarterly Reporting</a:t>
            </a:r>
            <a:endParaRPr lang="en-US" altLang="en-US" b="1" smtClean="0">
              <a:solidFill>
                <a:srgbClr val="3333CC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792163"/>
            <a:ext cx="8991600" cy="5913437"/>
          </a:xfrm>
        </p:spPr>
        <p:txBody>
          <a:bodyPr/>
          <a:lstStyle/>
          <a:p>
            <a:pPr marL="0" lvl="3" indent="0" algn="just">
              <a:buFontTx/>
              <a:buNone/>
              <a:defRPr/>
            </a:pPr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Quarterly Reports are one of the vital tools to gauge the activities of States/UTs. </a:t>
            </a:r>
          </a:p>
          <a:p>
            <a:pPr marL="0" lvl="3" indent="0" algn="just">
              <a:buFontTx/>
              <a:buNone/>
              <a:defRPr/>
            </a:pPr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It has been observed that;</a:t>
            </a:r>
            <a:endParaRPr lang="en-US" altLang="en-US" sz="2400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IN" altLang="en-US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Some States have submitted their reports on intermittent basis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IN" altLang="en-US" sz="24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Some of the States/UTs have not submitted reports for  the last FY.</a:t>
            </a:r>
          </a:p>
          <a:p>
            <a:pPr marL="0" indent="0" algn="just">
              <a:buFontTx/>
              <a:buNone/>
              <a:defRPr/>
            </a:pPr>
            <a:endParaRPr lang="en-IN" altLang="en-US" sz="2400" b="1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en-IN" altLang="en-US" sz="24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Action required</a:t>
            </a:r>
            <a:r>
              <a:rPr lang="en-IN" altLang="en-US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defRPr/>
            </a:pPr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To </a:t>
            </a:r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submit </a:t>
            </a:r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the pending Quarterly Reports</a:t>
            </a:r>
          </a:p>
          <a:p>
            <a:pPr algn="just">
              <a:defRPr/>
            </a:pPr>
            <a:endParaRPr lang="en-IN" sz="2400" dirty="0" smtClean="0"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algn="just">
              <a:defRPr/>
            </a:pPr>
            <a:r>
              <a:rPr lang="en-IN" sz="2400" dirty="0" smtClean="0"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To submit the Quarterly Reports regularly (end of each quarter)</a:t>
            </a:r>
          </a:p>
          <a:p>
            <a:pPr algn="just">
              <a:defRPr/>
            </a:pPr>
            <a:endParaRPr lang="en-IN" sz="2400" dirty="0"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indent="0" algn="just">
              <a:buFontTx/>
              <a:buNone/>
              <a:defRPr/>
            </a:pPr>
            <a:r>
              <a:rPr lang="en-IN" sz="2400" b="1" dirty="0" smtClean="0">
                <a:solidFill>
                  <a:srgbClr val="3333CC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Online Reporting: submit reports </a:t>
            </a:r>
            <a:r>
              <a:rPr lang="en-IN" sz="2400" b="1" dirty="0">
                <a:solidFill>
                  <a:srgbClr val="3333CC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online from FY 2019-20 onwards</a:t>
            </a:r>
            <a:r>
              <a:rPr lang="en-IN" sz="2400" dirty="0"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. </a:t>
            </a:r>
            <a:endParaRPr lang="en-IN" altLang="en-US" sz="2400" b="1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en-US" sz="2400" dirty="0" smtClean="0"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FF"/>
                </a:solidFill>
              </a:rPr>
              <a:t>Recent Initiatives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altLang="en-US" sz="2800" smtClean="0"/>
              <a:t>ToFEI guidelines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ENDS Ordinance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Tobacco testing laboratories notified.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National workshop for law enforcers </a:t>
            </a:r>
            <a:r>
              <a:rPr lang="mr-IN" altLang="en-US" sz="2800" smtClean="0"/>
              <a:t>–</a:t>
            </a:r>
            <a:r>
              <a:rPr lang="en-US" altLang="en-US" sz="2800" smtClean="0"/>
              <a:t> October 14</a:t>
            </a:r>
            <a:r>
              <a:rPr lang="en-US" altLang="en-US" sz="2800" baseline="30000" smtClean="0"/>
              <a:t>th</a:t>
            </a:r>
            <a:r>
              <a:rPr lang="en-US" altLang="en-US" sz="2800" smtClean="0"/>
              <a:t>.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GYTS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580313" cy="73025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smtClean="0">
                <a:solidFill>
                  <a:srgbClr val="1C2DB8"/>
                </a:solidFill>
                <a:latin typeface="Cambria" panose="02040503050406030204" pitchFamily="18" charset="0"/>
              </a:rPr>
              <a:t>Features of the ENDS Ordinance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819775"/>
          </a:xfrm>
        </p:spPr>
        <p:txBody>
          <a:bodyPr/>
          <a:lstStyle/>
          <a:p>
            <a:pPr marL="182563" lvl="1" indent="-342900" algn="just" eaLnBrk="1" hangingPunct="1">
              <a:buSzPct val="80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b="1" smtClean="0">
                <a:latin typeface="Cambria" panose="02040503050406030204" pitchFamily="18" charset="0"/>
              </a:rPr>
              <a:t>Prohibits production, manufacture, import, export, transport, sale, distribution, storage and advertisement of Electronic-Cigarettes.</a:t>
            </a:r>
          </a:p>
          <a:p>
            <a:pPr marL="525463" lvl="2" indent="-342900" algn="just" eaLnBrk="1" hangingPunct="1">
              <a:buSzPct val="80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b="1" smtClean="0">
                <a:latin typeface="Cambria" panose="02040503050406030204" pitchFamily="18" charset="0"/>
              </a:rPr>
              <a:t>Including online sale and advertisement</a:t>
            </a:r>
          </a:p>
          <a:p>
            <a:pPr marL="182563" lvl="1" indent="-342900" algn="just" eaLnBrk="1" hangingPunct="1">
              <a:buSzPct val="80000"/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z="2400" b="1" smtClean="0">
              <a:latin typeface="Cambria" panose="02040503050406030204" pitchFamily="18" charset="0"/>
            </a:endParaRPr>
          </a:p>
          <a:p>
            <a:pPr marL="182563" lvl="1" indent="-342900" algn="just" eaLnBrk="1" hangingPunct="1">
              <a:buSzPct val="80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b="1" smtClean="0">
                <a:latin typeface="Cambria" panose="02040503050406030204" pitchFamily="18" charset="0"/>
              </a:rPr>
              <a:t>Punishment: imprisonment upto 1 year and/or fine of Rs. 1 lakh  for first offence. 3 year and/or fine of Rs. 5 lakh  for subsequent offence.</a:t>
            </a:r>
          </a:p>
          <a:p>
            <a:pPr marL="182563" lvl="1" indent="-342900" algn="just" eaLnBrk="1" hangingPunct="1">
              <a:buSzPct val="80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z="2400" b="1" smtClean="0">
              <a:latin typeface="Cambria" panose="02040503050406030204" pitchFamily="18" charset="0"/>
            </a:endParaRPr>
          </a:p>
          <a:p>
            <a:pPr marL="182563" lvl="1" indent="-342900" algn="just" eaLnBrk="1" hangingPunct="1">
              <a:buSzPct val="80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b="1" smtClean="0">
                <a:latin typeface="Cambria" panose="02040503050406030204" pitchFamily="18" charset="0"/>
              </a:rPr>
              <a:t>Made a cognizable offence (except storage, which is a non-cognizable offence).</a:t>
            </a:r>
          </a:p>
          <a:p>
            <a:pPr marL="182563" lvl="1" indent="-342900" algn="just" eaLnBrk="1" hangingPunct="1">
              <a:buSzPct val="80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z="2400" b="1" smtClean="0">
              <a:latin typeface="Cambria" panose="02040503050406030204" pitchFamily="18" charset="0"/>
            </a:endParaRPr>
          </a:p>
          <a:p>
            <a:pPr marL="182563" lvl="1" indent="-342900" algn="just" eaLnBrk="1" hangingPunct="1">
              <a:buSzPct val="80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400" b="1" smtClean="0">
                <a:latin typeface="Cambria" panose="02040503050406030204" pitchFamily="18" charset="0"/>
              </a:rPr>
              <a:t>Sub-Inspector of Police </a:t>
            </a:r>
            <a:r>
              <a:rPr lang="mr-IN" altLang="en-US" sz="2400" b="1" smtClean="0">
                <a:latin typeface="Cambria" panose="02040503050406030204" pitchFamily="18" charset="0"/>
              </a:rPr>
              <a:t>–</a:t>
            </a:r>
            <a:r>
              <a:rPr lang="en-US" altLang="en-US" sz="2400" b="1" smtClean="0">
                <a:latin typeface="Cambria" panose="02040503050406030204" pitchFamily="18" charset="0"/>
              </a:rPr>
              <a:t> Authorized Officer</a:t>
            </a:r>
          </a:p>
          <a:p>
            <a:pPr marL="525463" lvl="2" indent="-342900" algn="just" eaLnBrk="1" hangingPunct="1">
              <a:buSzPct val="80000"/>
              <a:buFont typeface="Wingdings" panose="05000000000000000000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altLang="en-US" sz="2000" b="1" smtClean="0">
                <a:latin typeface="Cambria" panose="02040503050406030204" pitchFamily="18" charset="0"/>
              </a:rPr>
              <a:t>Other Officers can also be authorized by Central\State Governments</a:t>
            </a:r>
          </a:p>
          <a:p>
            <a:pPr marL="525463" lvl="2" indent="-342900" algn="just" eaLnBrk="1" hangingPunct="1">
              <a:buSzPct val="80000"/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mtClean="0">
              <a:latin typeface="Cambria" panose="02040503050406030204" pitchFamily="18" charset="0"/>
            </a:endParaRPr>
          </a:p>
          <a:p>
            <a:pPr marL="525463" lvl="2" indent="-342900" algn="just" eaLnBrk="1" hangingPunct="1">
              <a:buSzPct val="80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mtClean="0">
              <a:latin typeface="Cambria" panose="02040503050406030204" pitchFamily="18" charset="0"/>
            </a:endParaRPr>
          </a:p>
          <a:p>
            <a:pPr marL="525463" lvl="2" indent="-342900" algn="just" eaLnBrk="1" hangingPunct="1">
              <a:buSzPct val="80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mtClean="0">
              <a:latin typeface="Cambria" panose="02040503050406030204" pitchFamily="18" charset="0"/>
            </a:endParaRPr>
          </a:p>
          <a:p>
            <a:pPr marL="525463" lvl="2" indent="-342900" algn="just" eaLnBrk="1" hangingPunct="1">
              <a:lnSpc>
                <a:spcPct val="150000"/>
              </a:lnSpc>
              <a:buSzPct val="80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mtClean="0">
              <a:latin typeface="Cambria" panose="02040503050406030204" pitchFamily="18" charset="0"/>
            </a:endParaRPr>
          </a:p>
          <a:p>
            <a:pPr marL="525463" lvl="2" indent="-342900" algn="just" eaLnBrk="1" hangingPunct="1">
              <a:buSzPct val="80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en-US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5123</TotalTime>
  <Words>609</Words>
  <Application>Microsoft Office PowerPoint</Application>
  <PresentationFormat>On-screen Show (4:3)</PresentationFormat>
  <Paragraphs>95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MS PGothic</vt:lpstr>
      <vt:lpstr>Garamond</vt:lpstr>
      <vt:lpstr>Cambria</vt:lpstr>
      <vt:lpstr>Wingdings</vt:lpstr>
      <vt:lpstr>Lucida Calligraphy</vt:lpstr>
      <vt:lpstr>Default Design</vt:lpstr>
      <vt:lpstr>PowerPoint Presentation</vt:lpstr>
      <vt:lpstr>PowerPoint Presentation</vt:lpstr>
      <vt:lpstr>Gaps in Enforcement of Tobacco Control laws</vt:lpstr>
      <vt:lpstr>Tobacco Free Educational Institutions Guidelines</vt:lpstr>
      <vt:lpstr>Tobacco Free Educational Institutions Guidelines</vt:lpstr>
      <vt:lpstr>Convergence</vt:lpstr>
      <vt:lpstr>Quarterly Reporting</vt:lpstr>
      <vt:lpstr>Recent Initiatives</vt:lpstr>
      <vt:lpstr>Features of the ENDS Ordinance</vt:lpstr>
      <vt:lpstr>Thank you…..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Dell</cp:lastModifiedBy>
  <cp:revision>1163</cp:revision>
  <cp:lastPrinted>2019-09-17T12:16:43Z</cp:lastPrinted>
  <dcterms:created xsi:type="dcterms:W3CDTF">1601-01-01T00:00:00Z</dcterms:created>
  <dcterms:modified xsi:type="dcterms:W3CDTF">2019-09-26T07:34:54Z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