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3"/>
  </p:notesMasterIdLst>
  <p:handoutMasterIdLst>
    <p:handoutMasterId r:id="rId34"/>
  </p:handoutMasterIdLst>
  <p:sldIdLst>
    <p:sldId id="314" r:id="rId2"/>
    <p:sldId id="475" r:id="rId3"/>
    <p:sldId id="476" r:id="rId4"/>
    <p:sldId id="459" r:id="rId5"/>
    <p:sldId id="460" r:id="rId6"/>
    <p:sldId id="470" r:id="rId7"/>
    <p:sldId id="333" r:id="rId8"/>
    <p:sldId id="331" r:id="rId9"/>
    <p:sldId id="301" r:id="rId10"/>
    <p:sldId id="302" r:id="rId11"/>
    <p:sldId id="477" r:id="rId12"/>
    <p:sldId id="478" r:id="rId13"/>
    <p:sldId id="495" r:id="rId14"/>
    <p:sldId id="479" r:id="rId15"/>
    <p:sldId id="481" r:id="rId16"/>
    <p:sldId id="482" r:id="rId17"/>
    <p:sldId id="483" r:id="rId18"/>
    <p:sldId id="484" r:id="rId19"/>
    <p:sldId id="447" r:id="rId20"/>
    <p:sldId id="306" r:id="rId21"/>
    <p:sldId id="515" r:id="rId22"/>
    <p:sldId id="487" r:id="rId23"/>
    <p:sldId id="488" r:id="rId24"/>
    <p:sldId id="498" r:id="rId25"/>
    <p:sldId id="509" r:id="rId26"/>
    <p:sldId id="485" r:id="rId27"/>
    <p:sldId id="486" r:id="rId28"/>
    <p:sldId id="505" r:id="rId29"/>
    <p:sldId id="504" r:id="rId30"/>
    <p:sldId id="503" r:id="rId31"/>
    <p:sldId id="32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 Pradeep Kumar" initials="DPK" lastIdx="2" clrIdx="0">
    <p:extLst>
      <p:ext uri="{19B8F6BF-5375-455C-9EA6-DF929625EA0E}">
        <p15:presenceInfo xmlns:p15="http://schemas.microsoft.com/office/powerpoint/2012/main" userId="Dr Pradeep Kum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8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755568-5004-4FD2-BF49-0C2C1578B20B}" v="5" dt="2019-09-19T04:31:53.5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43" autoAdjust="0"/>
    <p:restoredTop sz="84274" autoAdjust="0"/>
  </p:normalViewPr>
  <p:slideViewPr>
    <p:cSldViewPr snapToGrid="0">
      <p:cViewPr varScale="1">
        <p:scale>
          <a:sx n="62" d="100"/>
          <a:sy n="62" d="100"/>
        </p:scale>
        <p:origin x="378" y="60"/>
      </p:cViewPr>
      <p:guideLst>
        <p:guide orient="horz" pos="2160"/>
        <p:guide pos="3840"/>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Pradeep Kumar" userId="f95dee69cf0c82ee" providerId="LiveId" clId="{82755568-5004-4FD2-BF49-0C2C1578B20B}"/>
    <pc:docChg chg="custSel modSld">
      <pc:chgData name="Dr Pradeep Kumar" userId="f95dee69cf0c82ee" providerId="LiveId" clId="{82755568-5004-4FD2-BF49-0C2C1578B20B}" dt="2019-09-19T04:32:54.327" v="12" actId="1592"/>
      <pc:docMkLst>
        <pc:docMk/>
      </pc:docMkLst>
      <pc:sldChg chg="delCm">
        <pc:chgData name="Dr Pradeep Kumar" userId="f95dee69cf0c82ee" providerId="LiveId" clId="{82755568-5004-4FD2-BF49-0C2C1578B20B}" dt="2019-09-19T04:32:54.327" v="12" actId="1592"/>
        <pc:sldMkLst>
          <pc:docMk/>
          <pc:sldMk cId="3675651855" sldId="447"/>
        </pc:sldMkLst>
      </pc:sldChg>
      <pc:sldChg chg="modSp">
        <pc:chgData name="Dr Pradeep Kumar" userId="f95dee69cf0c82ee" providerId="LiveId" clId="{82755568-5004-4FD2-BF49-0C2C1578B20B}" dt="2019-09-19T04:32:07.367" v="11" actId="20577"/>
        <pc:sldMkLst>
          <pc:docMk/>
          <pc:sldMk cId="167539489" sldId="495"/>
        </pc:sldMkLst>
        <pc:spChg chg="mod">
          <ac:chgData name="Dr Pradeep Kumar" userId="f95dee69cf0c82ee" providerId="LiveId" clId="{82755568-5004-4FD2-BF49-0C2C1578B20B}" dt="2019-09-19T04:32:07.367" v="11" actId="20577"/>
          <ac:spMkLst>
            <pc:docMk/>
            <pc:sldMk cId="167539489" sldId="495"/>
            <ac:spMk id="9" creationId="{8F24B65A-C21F-4FAF-83C8-3F6A74695E62}"/>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P:\Google%20Drive\Office%20World\14.%20HSS%202012\HIV%20Estimations%202017\TRG%20meeting\Graphs.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P:\Google%20Drive\Office%20World\14.%20HSS%202012\HIV%20Estimations%202017\TRG%20meeting\Graphs.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oleObject" Target="https://d.docs.live.net/f95dee69cf0c82ee/Office%20World/Program%20Data/ICTC/Testing%20data%20analysis.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https://d.docs.live.net/f95dee69cf0c82ee/Office%20World/Program%20Data/ICTC/Testing%20data%20analysi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invertIfNegative val="0"/>
          <c:dPt>
            <c:idx val="0"/>
            <c:invertIfNegative val="0"/>
            <c:bubble3D val="0"/>
            <c:spPr>
              <a:solidFill>
                <a:srgbClr val="FF0000"/>
              </a:solidFill>
            </c:spPr>
            <c:extLst>
              <c:ext xmlns:c16="http://schemas.microsoft.com/office/drawing/2014/chart" uri="{C3380CC4-5D6E-409C-BE32-E72D297353CC}">
                <c16:uniqueId val="{00000000-AE59-4281-ACE6-5EFE5D66617D}"/>
              </c:ext>
            </c:extLst>
          </c:dPt>
          <c:dPt>
            <c:idx val="1"/>
            <c:invertIfNegative val="0"/>
            <c:bubble3D val="0"/>
            <c:spPr>
              <a:solidFill>
                <a:srgbClr val="C00000"/>
              </a:solidFill>
            </c:spPr>
            <c:extLst>
              <c:ext xmlns:c16="http://schemas.microsoft.com/office/drawing/2014/chart" uri="{C3380CC4-5D6E-409C-BE32-E72D297353CC}">
                <c16:uniqueId val="{00000001-AE59-4281-ACE6-5EFE5D66617D}"/>
              </c:ext>
            </c:extLst>
          </c:dPt>
          <c:dPt>
            <c:idx val="2"/>
            <c:invertIfNegative val="0"/>
            <c:bubble3D val="0"/>
            <c:spPr>
              <a:solidFill>
                <a:schemeClr val="accent4">
                  <a:lumMod val="75000"/>
                </a:schemeClr>
              </a:solidFill>
            </c:spPr>
            <c:extLst>
              <c:ext xmlns:c16="http://schemas.microsoft.com/office/drawing/2014/chart" uri="{C3380CC4-5D6E-409C-BE32-E72D297353CC}">
                <c16:uniqueId val="{00000002-AE59-4281-ACE6-5EFE5D66617D}"/>
              </c:ext>
            </c:extLst>
          </c:dPt>
          <c:dPt>
            <c:idx val="3"/>
            <c:invertIfNegative val="0"/>
            <c:bubble3D val="0"/>
            <c:spPr>
              <a:solidFill>
                <a:schemeClr val="accent2">
                  <a:lumMod val="50000"/>
                </a:schemeClr>
              </a:solidFill>
            </c:spPr>
            <c:extLst>
              <c:ext xmlns:c16="http://schemas.microsoft.com/office/drawing/2014/chart" uri="{C3380CC4-5D6E-409C-BE32-E72D297353CC}">
                <c16:uniqueId val="{00000003-AE59-4281-ACE6-5EFE5D66617D}"/>
              </c:ext>
            </c:extLst>
          </c:dPt>
          <c:dPt>
            <c:idx val="4"/>
            <c:invertIfNegative val="0"/>
            <c:bubble3D val="0"/>
            <c:spPr>
              <a:solidFill>
                <a:schemeClr val="accent2"/>
              </a:solidFill>
            </c:spPr>
            <c:extLst>
              <c:ext xmlns:c16="http://schemas.microsoft.com/office/drawing/2014/chart" uri="{C3380CC4-5D6E-409C-BE32-E72D297353CC}">
                <c16:uniqueId val="{00000004-AE59-4281-ACE6-5EFE5D66617D}"/>
              </c:ext>
            </c:extLst>
          </c:dPt>
          <c:dPt>
            <c:idx val="5"/>
            <c:invertIfNegative val="0"/>
            <c:bubble3D val="0"/>
            <c:spPr>
              <a:solidFill>
                <a:schemeClr val="accent4"/>
              </a:solidFill>
            </c:spPr>
            <c:extLst>
              <c:ext xmlns:c16="http://schemas.microsoft.com/office/drawing/2014/chart" uri="{C3380CC4-5D6E-409C-BE32-E72D297353CC}">
                <c16:uniqueId val="{00000005-AE59-4281-ACE6-5EFE5D66617D}"/>
              </c:ext>
            </c:extLst>
          </c:dPt>
          <c:dPt>
            <c:idx val="6"/>
            <c:invertIfNegative val="0"/>
            <c:bubble3D val="0"/>
            <c:spPr>
              <a:solidFill>
                <a:schemeClr val="accent6">
                  <a:lumMod val="75000"/>
                </a:schemeClr>
              </a:solidFill>
            </c:spPr>
            <c:extLst>
              <c:ext xmlns:c16="http://schemas.microsoft.com/office/drawing/2014/chart" uri="{C3380CC4-5D6E-409C-BE32-E72D297353CC}">
                <c16:uniqueId val="{00000006-AE59-4281-ACE6-5EFE5D66617D}"/>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IDU</c:v>
                </c:pt>
                <c:pt idx="1">
                  <c:v>TG</c:v>
                </c:pt>
                <c:pt idx="2">
                  <c:v>MSM</c:v>
                </c:pt>
                <c:pt idx="3">
                  <c:v>FSW</c:v>
                </c:pt>
                <c:pt idx="4">
                  <c:v>Truckers</c:v>
                </c:pt>
                <c:pt idx="5">
                  <c:v>Migrants</c:v>
                </c:pt>
                <c:pt idx="6">
                  <c:v>ANC</c:v>
                </c:pt>
              </c:strCache>
            </c:strRef>
          </c:cat>
          <c:val>
            <c:numRef>
              <c:f>Sheet1!$B$2:$B$8</c:f>
              <c:numCache>
                <c:formatCode>General</c:formatCode>
                <c:ptCount val="7"/>
                <c:pt idx="0">
                  <c:v>6.26</c:v>
                </c:pt>
                <c:pt idx="1">
                  <c:v>3.14</c:v>
                </c:pt>
                <c:pt idx="2">
                  <c:v>2.69</c:v>
                </c:pt>
                <c:pt idx="3">
                  <c:v>1.58</c:v>
                </c:pt>
                <c:pt idx="4">
                  <c:v>0.86000000000000032</c:v>
                </c:pt>
                <c:pt idx="5">
                  <c:v>0.51</c:v>
                </c:pt>
                <c:pt idx="6">
                  <c:v>0.28000000000000008</c:v>
                </c:pt>
              </c:numCache>
            </c:numRef>
          </c:val>
          <c:extLst>
            <c:ext xmlns:c16="http://schemas.microsoft.com/office/drawing/2014/chart" uri="{C3380CC4-5D6E-409C-BE32-E72D297353CC}">
              <c16:uniqueId val="{00000000-4D49-422C-B0A3-EE1C567231ED}"/>
            </c:ext>
          </c:extLst>
        </c:ser>
        <c:dLbls>
          <c:showLegendKey val="0"/>
          <c:showVal val="1"/>
          <c:showCatName val="0"/>
          <c:showSerName val="0"/>
          <c:showPercent val="0"/>
          <c:showBubbleSize val="0"/>
        </c:dLbls>
        <c:gapWidth val="150"/>
        <c:axId val="60073088"/>
        <c:axId val="60074624"/>
      </c:barChart>
      <c:catAx>
        <c:axId val="60073088"/>
        <c:scaling>
          <c:orientation val="minMax"/>
        </c:scaling>
        <c:delete val="0"/>
        <c:axPos val="l"/>
        <c:numFmt formatCode="General" sourceLinked="0"/>
        <c:majorTickMark val="out"/>
        <c:minorTickMark val="none"/>
        <c:tickLblPos val="nextTo"/>
        <c:crossAx val="60074624"/>
        <c:crosses val="autoZero"/>
        <c:auto val="1"/>
        <c:lblAlgn val="ctr"/>
        <c:lblOffset val="100"/>
        <c:noMultiLvlLbl val="0"/>
      </c:catAx>
      <c:valAx>
        <c:axId val="60074624"/>
        <c:scaling>
          <c:orientation val="minMax"/>
        </c:scaling>
        <c:delete val="1"/>
        <c:axPos val="b"/>
        <c:numFmt formatCode="General" sourceLinked="1"/>
        <c:majorTickMark val="out"/>
        <c:minorTickMark val="none"/>
        <c:tickLblPos val="none"/>
        <c:crossAx val="60073088"/>
        <c:crosses val="autoZero"/>
        <c:crossBetween val="between"/>
      </c:valAx>
    </c:plotArea>
    <c:plotVisOnly val="1"/>
    <c:dispBlanksAs val="gap"/>
    <c:showDLblsOverMax val="0"/>
  </c:chart>
  <c:spPr>
    <a:ln>
      <a:solidFill>
        <a:srgbClr val="7030A0"/>
      </a:solidFill>
    </a:ln>
  </c:spPr>
  <c:txPr>
    <a:bodyPr/>
    <a:lstStyle/>
    <a:p>
      <a:pPr>
        <a:defRPr sz="1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solidFill>
                <a:latin typeface="+mn-lt"/>
                <a:ea typeface="+mn-ea"/>
                <a:cs typeface="+mn-cs"/>
              </a:defRPr>
            </a:pPr>
            <a:r>
              <a:rPr lang="en-IN"/>
              <a:t>Adult (15-49 Yrs) Prevalence </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2-456A-4CE5-BEAC-981D30D56DFC}"/>
              </c:ext>
            </c:extLst>
          </c:dPt>
          <c:dPt>
            <c:idx val="1"/>
            <c:invertIfNegative val="0"/>
            <c:bubble3D val="0"/>
            <c:spPr>
              <a:solidFill>
                <a:srgbClr val="FF0000"/>
              </a:solidFill>
              <a:ln>
                <a:noFill/>
              </a:ln>
              <a:effectLst/>
            </c:spPr>
            <c:extLst>
              <c:ext xmlns:c16="http://schemas.microsoft.com/office/drawing/2014/chart" uri="{C3380CC4-5D6E-409C-BE32-E72D297353CC}">
                <c16:uniqueId val="{00000003-456A-4CE5-BEAC-981D30D56DFC}"/>
              </c:ext>
            </c:extLst>
          </c:dPt>
          <c:dPt>
            <c:idx val="2"/>
            <c:invertIfNegative val="0"/>
            <c:bubble3D val="0"/>
            <c:spPr>
              <a:solidFill>
                <a:srgbClr val="FF0000"/>
              </a:solidFill>
              <a:ln>
                <a:noFill/>
              </a:ln>
              <a:effectLst/>
            </c:spPr>
            <c:extLst>
              <c:ext xmlns:c16="http://schemas.microsoft.com/office/drawing/2014/chart" uri="{C3380CC4-5D6E-409C-BE32-E72D297353CC}">
                <c16:uniqueId val="{00000004-456A-4CE5-BEAC-981D30D56DFC}"/>
              </c:ext>
            </c:extLst>
          </c:dPt>
          <c:dPt>
            <c:idx val="3"/>
            <c:invertIfNegative val="0"/>
            <c:bubble3D val="0"/>
            <c:spPr>
              <a:solidFill>
                <a:srgbClr val="FF0000"/>
              </a:solidFill>
              <a:ln>
                <a:noFill/>
              </a:ln>
              <a:effectLst/>
            </c:spPr>
            <c:extLst>
              <c:ext xmlns:c16="http://schemas.microsoft.com/office/drawing/2014/chart" uri="{C3380CC4-5D6E-409C-BE32-E72D297353CC}">
                <c16:uniqueId val="{00000005-456A-4CE5-BEAC-981D30D56DFC}"/>
              </c:ext>
            </c:extLst>
          </c:dPt>
          <c:dPt>
            <c:idx val="4"/>
            <c:invertIfNegative val="0"/>
            <c:bubble3D val="0"/>
            <c:spPr>
              <a:solidFill>
                <a:srgbClr val="FF0000"/>
              </a:solidFill>
              <a:ln>
                <a:noFill/>
              </a:ln>
              <a:effectLst/>
            </c:spPr>
            <c:extLst>
              <c:ext xmlns:c16="http://schemas.microsoft.com/office/drawing/2014/chart" uri="{C3380CC4-5D6E-409C-BE32-E72D297353CC}">
                <c16:uniqueId val="{00000006-456A-4CE5-BEAC-981D30D56DFC}"/>
              </c:ext>
            </c:extLst>
          </c:dPt>
          <c:dPt>
            <c:idx val="5"/>
            <c:invertIfNegative val="0"/>
            <c:bubble3D val="0"/>
            <c:spPr>
              <a:solidFill>
                <a:srgbClr val="FF0000"/>
              </a:solidFill>
              <a:ln>
                <a:noFill/>
              </a:ln>
              <a:effectLst/>
            </c:spPr>
            <c:extLst>
              <c:ext xmlns:c16="http://schemas.microsoft.com/office/drawing/2014/chart" uri="{C3380CC4-5D6E-409C-BE32-E72D297353CC}">
                <c16:uniqueId val="{00000007-456A-4CE5-BEAC-981D30D56DFC}"/>
              </c:ext>
            </c:extLst>
          </c:dPt>
          <c:dPt>
            <c:idx val="6"/>
            <c:invertIfNegative val="0"/>
            <c:bubble3D val="0"/>
            <c:spPr>
              <a:solidFill>
                <a:srgbClr val="FF0000"/>
              </a:solidFill>
              <a:ln>
                <a:noFill/>
              </a:ln>
              <a:effectLst/>
            </c:spPr>
            <c:extLst>
              <c:ext xmlns:c16="http://schemas.microsoft.com/office/drawing/2014/chart" uri="{C3380CC4-5D6E-409C-BE32-E72D297353CC}">
                <c16:uniqueId val="{0000000E-E310-4E08-9D52-9F57119E3B0E}"/>
              </c:ext>
            </c:extLst>
          </c:dPt>
          <c:dPt>
            <c:idx val="7"/>
            <c:invertIfNegative val="0"/>
            <c:bubble3D val="0"/>
            <c:spPr>
              <a:solidFill>
                <a:srgbClr val="FF0000"/>
              </a:solidFill>
              <a:ln>
                <a:noFill/>
              </a:ln>
              <a:effectLst/>
            </c:spPr>
            <c:extLst>
              <c:ext xmlns:c16="http://schemas.microsoft.com/office/drawing/2014/chart" uri="{C3380CC4-5D6E-409C-BE32-E72D297353CC}">
                <c16:uniqueId val="{0000000F-E310-4E08-9D52-9F57119E3B0E}"/>
              </c:ext>
            </c:extLst>
          </c:dPt>
          <c:dPt>
            <c:idx val="8"/>
            <c:invertIfNegative val="0"/>
            <c:bubble3D val="0"/>
            <c:spPr>
              <a:solidFill>
                <a:srgbClr val="FF0000"/>
              </a:solidFill>
              <a:ln>
                <a:noFill/>
              </a:ln>
              <a:effectLst/>
            </c:spPr>
            <c:extLst>
              <c:ext xmlns:c16="http://schemas.microsoft.com/office/drawing/2014/chart" uri="{C3380CC4-5D6E-409C-BE32-E72D297353CC}">
                <c16:uniqueId val="{00000010-E310-4E08-9D52-9F57119E3B0E}"/>
              </c:ext>
            </c:extLst>
          </c:dPt>
          <c:dPt>
            <c:idx val="10"/>
            <c:invertIfNegative val="0"/>
            <c:bubble3D val="0"/>
            <c:spPr>
              <a:solidFill>
                <a:srgbClr val="FFC000"/>
              </a:solidFill>
              <a:ln>
                <a:noFill/>
              </a:ln>
              <a:effectLst/>
            </c:spPr>
            <c:extLst>
              <c:ext xmlns:c16="http://schemas.microsoft.com/office/drawing/2014/chart" uri="{C3380CC4-5D6E-409C-BE32-E72D297353CC}">
                <c16:uniqueId val="{00000001-456A-4CE5-BEAC-981D30D56DFC}"/>
              </c:ext>
            </c:extLst>
          </c:dPt>
          <c:dLbls>
            <c:spPr>
              <a:noFill/>
              <a:ln>
                <a:noFill/>
              </a:ln>
              <a:effectLst/>
            </c:spPr>
            <c:txPr>
              <a:bodyPr rot="-5400000" spcFirstLastPara="1" vertOverflow="ellipsis" wrap="square" anchor="ctr" anchorCtr="1"/>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State_Prevalence!$B$3:$B$38</c:f>
              <c:strCache>
                <c:ptCount val="36"/>
                <c:pt idx="0">
                  <c:v>Mizoram</c:v>
                </c:pt>
                <c:pt idx="1">
                  <c:v>Manipur</c:v>
                </c:pt>
                <c:pt idx="2">
                  <c:v>Nagaland</c:v>
                </c:pt>
                <c:pt idx="3">
                  <c:v>Telangana</c:v>
                </c:pt>
                <c:pt idx="4">
                  <c:v>Andhra Pradesh</c:v>
                </c:pt>
                <c:pt idx="5">
                  <c:v>Karnataka</c:v>
                </c:pt>
                <c:pt idx="6">
                  <c:v>Goa</c:v>
                </c:pt>
                <c:pt idx="7">
                  <c:v>Maharasthra</c:v>
                </c:pt>
                <c:pt idx="8">
                  <c:v>Delhi</c:v>
                </c:pt>
                <c:pt idx="9">
                  <c:v>Tamil Nadu</c:v>
                </c:pt>
                <c:pt idx="10">
                  <c:v>India </c:v>
                </c:pt>
                <c:pt idx="11">
                  <c:v>West Bengal</c:v>
                </c:pt>
                <c:pt idx="12">
                  <c:v>Chandigarh</c:v>
                </c:pt>
                <c:pt idx="13">
                  <c:v>Gujarat</c:v>
                </c:pt>
                <c:pt idx="14">
                  <c:v>Haryana</c:v>
                </c:pt>
                <c:pt idx="15">
                  <c:v>Punjab</c:v>
                </c:pt>
                <c:pt idx="16">
                  <c:v>Dadra &amp; Nager Havelin</c:v>
                </c:pt>
                <c:pt idx="17">
                  <c:v>Daman and Diu</c:v>
                </c:pt>
                <c:pt idx="18">
                  <c:v>Bihar</c:v>
                </c:pt>
                <c:pt idx="19">
                  <c:v>Puducherry</c:v>
                </c:pt>
                <c:pt idx="20">
                  <c:v>Jharkhand</c:v>
                </c:pt>
                <c:pt idx="21">
                  <c:v>Andaman &amp; Nicobar Islands</c:v>
                </c:pt>
                <c:pt idx="22">
                  <c:v>Chattisgarh</c:v>
                </c:pt>
                <c:pt idx="23">
                  <c:v>Odisha</c:v>
                </c:pt>
                <c:pt idx="24">
                  <c:v>Meghalaya</c:v>
                </c:pt>
                <c:pt idx="25">
                  <c:v>Uttrakhand</c:v>
                </c:pt>
                <c:pt idx="26">
                  <c:v>Rajasthan</c:v>
                </c:pt>
                <c:pt idx="27">
                  <c:v>Tripura</c:v>
                </c:pt>
                <c:pt idx="28">
                  <c:v>Madhya Pradesh</c:v>
                </c:pt>
                <c:pt idx="29">
                  <c:v>Uttar Pradesh</c:v>
                </c:pt>
                <c:pt idx="30">
                  <c:v>Kerala</c:v>
                </c:pt>
                <c:pt idx="31">
                  <c:v>Arunachal Pradesh</c:v>
                </c:pt>
                <c:pt idx="32">
                  <c:v>Assam</c:v>
                </c:pt>
                <c:pt idx="33">
                  <c:v>Himachal Pradesh</c:v>
                </c:pt>
                <c:pt idx="34">
                  <c:v>Sikkim</c:v>
                </c:pt>
                <c:pt idx="35">
                  <c:v>Jammu &amp; Kashmir</c:v>
                </c:pt>
              </c:strCache>
            </c:strRef>
          </c:cat>
          <c:val>
            <c:numRef>
              <c:f>State_Prevalence!$C$3:$C$38</c:f>
              <c:numCache>
                <c:formatCode>0.00</c:formatCode>
                <c:ptCount val="36"/>
                <c:pt idx="0">
                  <c:v>2.04</c:v>
                </c:pt>
                <c:pt idx="1">
                  <c:v>1.43</c:v>
                </c:pt>
                <c:pt idx="2">
                  <c:v>1.1499999999999997</c:v>
                </c:pt>
                <c:pt idx="3">
                  <c:v>0.69597000000000009</c:v>
                </c:pt>
                <c:pt idx="4">
                  <c:v>0.6287100000000001</c:v>
                </c:pt>
                <c:pt idx="5">
                  <c:v>0.4705200000000001</c:v>
                </c:pt>
                <c:pt idx="6">
                  <c:v>0.4224500000000001</c:v>
                </c:pt>
                <c:pt idx="7">
                  <c:v>0.32901000000000008</c:v>
                </c:pt>
                <c:pt idx="8">
                  <c:v>0.2982800000000001</c:v>
                </c:pt>
                <c:pt idx="9">
                  <c:v>0.22069000000000003</c:v>
                </c:pt>
                <c:pt idx="10">
                  <c:v>0.22000000000000003</c:v>
                </c:pt>
                <c:pt idx="11">
                  <c:v>0.19801000000000002</c:v>
                </c:pt>
                <c:pt idx="12">
                  <c:v>0.19646000000000005</c:v>
                </c:pt>
                <c:pt idx="13">
                  <c:v>0.19096000000000002</c:v>
                </c:pt>
                <c:pt idx="14">
                  <c:v>0.18081000000000003</c:v>
                </c:pt>
                <c:pt idx="15">
                  <c:v>0.17605000000000001</c:v>
                </c:pt>
                <c:pt idx="16">
                  <c:v>0.17222000000000001</c:v>
                </c:pt>
                <c:pt idx="17">
                  <c:v>0.17172000000000001</c:v>
                </c:pt>
                <c:pt idx="18">
                  <c:v>0.16325000000000003</c:v>
                </c:pt>
                <c:pt idx="19">
                  <c:v>0.14682000000000001</c:v>
                </c:pt>
                <c:pt idx="20">
                  <c:v>0.13915</c:v>
                </c:pt>
                <c:pt idx="21">
                  <c:v>0.13505</c:v>
                </c:pt>
                <c:pt idx="22">
                  <c:v>0.13216999999999998</c:v>
                </c:pt>
                <c:pt idx="23">
                  <c:v>0.12633</c:v>
                </c:pt>
                <c:pt idx="24">
                  <c:v>0.10637000000000002</c:v>
                </c:pt>
                <c:pt idx="25">
                  <c:v>0.10521000000000001</c:v>
                </c:pt>
                <c:pt idx="26">
                  <c:v>0.10383000000000002</c:v>
                </c:pt>
                <c:pt idx="27">
                  <c:v>9.2000000000000026E-2</c:v>
                </c:pt>
                <c:pt idx="28">
                  <c:v>9.1400000000000023E-2</c:v>
                </c:pt>
                <c:pt idx="29">
                  <c:v>8.816000000000003E-2</c:v>
                </c:pt>
                <c:pt idx="30">
                  <c:v>7.9670000000000019E-2</c:v>
                </c:pt>
                <c:pt idx="31">
                  <c:v>5.9070000000000011E-2</c:v>
                </c:pt>
                <c:pt idx="32">
                  <c:v>5.7930000000000016E-2</c:v>
                </c:pt>
                <c:pt idx="33">
                  <c:v>5.3970000000000004E-2</c:v>
                </c:pt>
                <c:pt idx="34">
                  <c:v>4.5390000000000014E-2</c:v>
                </c:pt>
                <c:pt idx="35">
                  <c:v>3.1270000000000006E-2</c:v>
                </c:pt>
              </c:numCache>
            </c:numRef>
          </c:val>
          <c:extLst>
            <c:ext xmlns:c16="http://schemas.microsoft.com/office/drawing/2014/chart" uri="{C3380CC4-5D6E-409C-BE32-E72D297353CC}">
              <c16:uniqueId val="{00000000-456A-4CE5-BEAC-981D30D56DFC}"/>
            </c:ext>
          </c:extLst>
        </c:ser>
        <c:dLbls>
          <c:showLegendKey val="0"/>
          <c:showVal val="0"/>
          <c:showCatName val="0"/>
          <c:showSerName val="0"/>
          <c:showPercent val="0"/>
          <c:showBubbleSize val="0"/>
        </c:dLbls>
        <c:gapWidth val="182"/>
        <c:axId val="33639808"/>
        <c:axId val="33645696"/>
      </c:barChart>
      <c:catAx>
        <c:axId val="33639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33645696"/>
        <c:crosses val="autoZero"/>
        <c:auto val="1"/>
        <c:lblAlgn val="ctr"/>
        <c:lblOffset val="100"/>
        <c:noMultiLvlLbl val="0"/>
      </c:catAx>
      <c:valAx>
        <c:axId val="33645696"/>
        <c:scaling>
          <c:orientation val="minMax"/>
        </c:scaling>
        <c:delete val="1"/>
        <c:axPos val="l"/>
        <c:numFmt formatCode="0.00" sourceLinked="1"/>
        <c:majorTickMark val="none"/>
        <c:minorTickMark val="none"/>
        <c:tickLblPos val="nextTo"/>
        <c:crossAx val="33639808"/>
        <c:crosses val="autoZero"/>
        <c:crossBetween val="between"/>
      </c:valAx>
      <c:spPr>
        <a:noFill/>
        <a:ln>
          <a:noFill/>
        </a:ln>
        <a:effectLst/>
      </c:spPr>
    </c:plotArea>
    <c:plotVisOnly val="1"/>
    <c:dispBlanksAs val="gap"/>
    <c:showDLblsOverMax val="0"/>
  </c:chart>
  <c:spPr>
    <a:noFill/>
    <a:ln>
      <a:noFill/>
    </a:ln>
    <a:effectLst/>
  </c:spPr>
  <c:txPr>
    <a:bodyPr/>
    <a:lstStyle/>
    <a:p>
      <a:pPr>
        <a:defRPr sz="18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solidFill>
                <a:latin typeface="+mn-lt"/>
                <a:ea typeface="+mn-ea"/>
                <a:cs typeface="+mn-cs"/>
              </a:defRPr>
            </a:pPr>
            <a:r>
              <a:rPr lang="en-IN"/>
              <a:t>PLHIV Estimates</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numFmt formatCode="#,##0" sourceLinked="0"/>
            <c:spPr>
              <a:noFill/>
              <a:ln>
                <a:noFill/>
              </a:ln>
              <a:effectLst/>
            </c:spPr>
            <c:txPr>
              <a:bodyPr rot="-5400000" spcFirstLastPara="1" vertOverflow="ellipsis" wrap="square" anchor="ctr" anchorCtr="1"/>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State_PLHIV!$G$3:$G$37</c:f>
              <c:strCache>
                <c:ptCount val="35"/>
                <c:pt idx="0">
                  <c:v>Maharashtra </c:v>
                </c:pt>
                <c:pt idx="1">
                  <c:v>Andhra Pradesh </c:v>
                </c:pt>
                <c:pt idx="2">
                  <c:v>Karnataka</c:v>
                </c:pt>
                <c:pt idx="3">
                  <c:v>Telengana</c:v>
                </c:pt>
                <c:pt idx="4">
                  <c:v>West Bengal</c:v>
                </c:pt>
                <c:pt idx="5">
                  <c:v>Tamil Nadu</c:v>
                </c:pt>
                <c:pt idx="6">
                  <c:v>Uttar Pradesh</c:v>
                </c:pt>
                <c:pt idx="7">
                  <c:v>Bihar</c:v>
                </c:pt>
                <c:pt idx="8">
                  <c:v>Gujarat</c:v>
                </c:pt>
                <c:pt idx="9">
                  <c:v>Rajasthan </c:v>
                </c:pt>
                <c:pt idx="10">
                  <c:v>Madhya Pradesh</c:v>
                </c:pt>
                <c:pt idx="11">
                  <c:v>Delhi</c:v>
                </c:pt>
                <c:pt idx="12">
                  <c:v>Odisha</c:v>
                </c:pt>
                <c:pt idx="13">
                  <c:v>Punjab </c:v>
                </c:pt>
                <c:pt idx="14">
                  <c:v>Haryana</c:v>
                </c:pt>
                <c:pt idx="15">
                  <c:v>Jharkhand</c:v>
                </c:pt>
                <c:pt idx="16">
                  <c:v>Manipur</c:v>
                </c:pt>
                <c:pt idx="17">
                  <c:v>Chhattishgarh</c:v>
                </c:pt>
                <c:pt idx="18">
                  <c:v>Kerala </c:v>
                </c:pt>
                <c:pt idx="19">
                  <c:v>Nagaland</c:v>
                </c:pt>
                <c:pt idx="20">
                  <c:v>Mizoram</c:v>
                </c:pt>
                <c:pt idx="21">
                  <c:v>Assam</c:v>
                </c:pt>
                <c:pt idx="22">
                  <c:v>Uttarakhand</c:v>
                </c:pt>
                <c:pt idx="23">
                  <c:v>Goa</c:v>
                </c:pt>
                <c:pt idx="24">
                  <c:v>Himachal Pradesh</c:v>
                </c:pt>
                <c:pt idx="25">
                  <c:v>Jammu &amp; Kashmir </c:v>
                </c:pt>
                <c:pt idx="26">
                  <c:v>Tripura</c:v>
                </c:pt>
                <c:pt idx="27">
                  <c:v>Meghalaya</c:v>
                </c:pt>
                <c:pt idx="28">
                  <c:v>Chandigarh</c:v>
                </c:pt>
                <c:pt idx="29">
                  <c:v>Pondicherry</c:v>
                </c:pt>
                <c:pt idx="30">
                  <c:v>Arunachal Pradesh</c:v>
                </c:pt>
                <c:pt idx="31">
                  <c:v>Dadra &amp; Nagar</c:v>
                </c:pt>
                <c:pt idx="32">
                  <c:v>Andaman &amp; Nicobar</c:v>
                </c:pt>
                <c:pt idx="33">
                  <c:v>Daman &amp; Diu</c:v>
                </c:pt>
                <c:pt idx="34">
                  <c:v>Sikkim</c:v>
                </c:pt>
              </c:strCache>
            </c:strRef>
          </c:cat>
          <c:val>
            <c:numRef>
              <c:f>State_PLHIV!$H$3:$H$37</c:f>
              <c:numCache>
                <c:formatCode>0</c:formatCode>
                <c:ptCount val="35"/>
                <c:pt idx="0">
                  <c:v>329744</c:v>
                </c:pt>
                <c:pt idx="1">
                  <c:v>269973</c:v>
                </c:pt>
                <c:pt idx="2">
                  <c:v>247413</c:v>
                </c:pt>
                <c:pt idx="3">
                  <c:v>203723</c:v>
                </c:pt>
                <c:pt idx="4">
                  <c:v>143904</c:v>
                </c:pt>
                <c:pt idx="5">
                  <c:v>141895</c:v>
                </c:pt>
                <c:pt idx="6">
                  <c:v>134020</c:v>
                </c:pt>
                <c:pt idx="7">
                  <c:v>115448</c:v>
                </c:pt>
                <c:pt idx="8">
                  <c:v>91766</c:v>
                </c:pt>
                <c:pt idx="9">
                  <c:v>54682</c:v>
                </c:pt>
                <c:pt idx="10">
                  <c:v>51223</c:v>
                </c:pt>
                <c:pt idx="11">
                  <c:v>45726</c:v>
                </c:pt>
                <c:pt idx="12">
                  <c:v>41357</c:v>
                </c:pt>
                <c:pt idx="13">
                  <c:v>40632</c:v>
                </c:pt>
                <c:pt idx="14">
                  <c:v>36286</c:v>
                </c:pt>
                <c:pt idx="15">
                  <c:v>33367</c:v>
                </c:pt>
                <c:pt idx="16">
                  <c:v>31549</c:v>
                </c:pt>
                <c:pt idx="17">
                  <c:v>26206</c:v>
                </c:pt>
                <c:pt idx="18">
                  <c:v>22755</c:v>
                </c:pt>
                <c:pt idx="19">
                  <c:v>17029</c:v>
                </c:pt>
                <c:pt idx="20">
                  <c:v>16773</c:v>
                </c:pt>
                <c:pt idx="21">
                  <c:v>13539</c:v>
                </c:pt>
                <c:pt idx="22">
                  <c:v>8021</c:v>
                </c:pt>
                <c:pt idx="23">
                  <c:v>5944</c:v>
                </c:pt>
                <c:pt idx="24">
                  <c:v>3148</c:v>
                </c:pt>
                <c:pt idx="25">
                  <c:v>2954</c:v>
                </c:pt>
                <c:pt idx="26">
                  <c:v>2678</c:v>
                </c:pt>
                <c:pt idx="27">
                  <c:v>2141</c:v>
                </c:pt>
                <c:pt idx="28">
                  <c:v>2093</c:v>
                </c:pt>
                <c:pt idx="29">
                  <c:v>1821</c:v>
                </c:pt>
                <c:pt idx="30">
                  <c:v>588</c:v>
                </c:pt>
                <c:pt idx="31">
                  <c:v>519</c:v>
                </c:pt>
                <c:pt idx="32">
                  <c:v>446</c:v>
                </c:pt>
                <c:pt idx="33">
                  <c:v>424</c:v>
                </c:pt>
                <c:pt idx="34">
                  <c:v>230</c:v>
                </c:pt>
              </c:numCache>
            </c:numRef>
          </c:val>
          <c:extLst>
            <c:ext xmlns:c16="http://schemas.microsoft.com/office/drawing/2014/chart" uri="{C3380CC4-5D6E-409C-BE32-E72D297353CC}">
              <c16:uniqueId val="{00000000-5042-4D05-9512-B3C34E6BA563}"/>
            </c:ext>
          </c:extLst>
        </c:ser>
        <c:dLbls>
          <c:showLegendKey val="0"/>
          <c:showVal val="0"/>
          <c:showCatName val="0"/>
          <c:showSerName val="0"/>
          <c:showPercent val="0"/>
          <c:showBubbleSize val="0"/>
        </c:dLbls>
        <c:gapWidth val="219"/>
        <c:overlap val="-27"/>
        <c:axId val="33686656"/>
        <c:axId val="33688192"/>
      </c:barChart>
      <c:catAx>
        <c:axId val="3368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33688192"/>
        <c:crosses val="autoZero"/>
        <c:auto val="1"/>
        <c:lblAlgn val="ctr"/>
        <c:lblOffset val="100"/>
        <c:noMultiLvlLbl val="0"/>
      </c:catAx>
      <c:valAx>
        <c:axId val="33688192"/>
        <c:scaling>
          <c:orientation val="minMax"/>
        </c:scaling>
        <c:delete val="1"/>
        <c:axPos val="l"/>
        <c:numFmt formatCode="0" sourceLinked="1"/>
        <c:majorTickMark val="none"/>
        <c:minorTickMark val="none"/>
        <c:tickLblPos val="nextTo"/>
        <c:crossAx val="33686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Sheet2!$D$2</c:f>
              <c:strCache>
                <c:ptCount val="1"/>
                <c:pt idx="0">
                  <c:v>% PW Tested for HIV </c:v>
                </c:pt>
              </c:strCache>
            </c:strRef>
          </c:tx>
          <c:spPr>
            <a:solidFill>
              <a:schemeClr val="accent1"/>
            </a:solidFill>
            <a:ln>
              <a:noFill/>
            </a:ln>
            <a:effectLst/>
          </c:spPr>
          <c:invertIfNegative val="0"/>
          <c:dLbls>
            <c:spPr>
              <a:noFill/>
              <a:ln>
                <a:noFill/>
              </a:ln>
              <a:effectLst/>
            </c:spPr>
            <c:txPr>
              <a:bodyPr rot="-5400000" spcFirstLastPara="1" vertOverflow="ellipsis"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Sheet2!$C$3:$C$35</c:f>
              <c:strCache>
                <c:ptCount val="33"/>
                <c:pt idx="0">
                  <c:v>Uttar Pradesh</c:v>
                </c:pt>
                <c:pt idx="1">
                  <c:v>Daman &amp; Diu</c:v>
                </c:pt>
                <c:pt idx="2">
                  <c:v>Jammu &amp; Kashmir</c:v>
                </c:pt>
                <c:pt idx="3">
                  <c:v>Arunachal Pradesh</c:v>
                </c:pt>
                <c:pt idx="4">
                  <c:v>Bihar</c:v>
                </c:pt>
                <c:pt idx="5">
                  <c:v>Madhya Pradesh</c:v>
                </c:pt>
                <c:pt idx="6">
                  <c:v>Uttarakhand</c:v>
                </c:pt>
                <c:pt idx="7">
                  <c:v>Odisha</c:v>
                </c:pt>
                <c:pt idx="8">
                  <c:v>Assam</c:v>
                </c:pt>
                <c:pt idx="9">
                  <c:v>Sikkim</c:v>
                </c:pt>
                <c:pt idx="10">
                  <c:v>Nagaland</c:v>
                </c:pt>
                <c:pt idx="11">
                  <c:v>Rajasthan</c:v>
                </c:pt>
                <c:pt idx="12">
                  <c:v>Tripura</c:v>
                </c:pt>
                <c:pt idx="13">
                  <c:v>Delhi</c:v>
                </c:pt>
                <c:pt idx="14">
                  <c:v>Chhatisgarh</c:v>
                </c:pt>
                <c:pt idx="15">
                  <c:v>Haryana</c:v>
                </c:pt>
                <c:pt idx="16">
                  <c:v>Goa</c:v>
                </c:pt>
                <c:pt idx="17">
                  <c:v>Meghalaya</c:v>
                </c:pt>
                <c:pt idx="18">
                  <c:v>Jharkhand</c:v>
                </c:pt>
                <c:pt idx="19">
                  <c:v>Kerala</c:v>
                </c:pt>
                <c:pt idx="20">
                  <c:v>Himachal Pradesh</c:v>
                </c:pt>
                <c:pt idx="21">
                  <c:v>A &amp; N Islands</c:v>
                </c:pt>
                <c:pt idx="22">
                  <c:v>Gujarat</c:v>
                </c:pt>
                <c:pt idx="23">
                  <c:v>Punjab</c:v>
                </c:pt>
                <c:pt idx="24">
                  <c:v>Manipur</c:v>
                </c:pt>
                <c:pt idx="25">
                  <c:v>West Bengal</c:v>
                </c:pt>
                <c:pt idx="26">
                  <c:v>Tamil Nadu</c:v>
                </c:pt>
                <c:pt idx="27">
                  <c:v>Maharashtra</c:v>
                </c:pt>
                <c:pt idx="28">
                  <c:v>Telangana</c:v>
                </c:pt>
                <c:pt idx="29">
                  <c:v>Karnataka</c:v>
                </c:pt>
                <c:pt idx="30">
                  <c:v>Andhra Pradesh</c:v>
                </c:pt>
                <c:pt idx="31">
                  <c:v>Chandigarh</c:v>
                </c:pt>
                <c:pt idx="32">
                  <c:v>Mizoram</c:v>
                </c:pt>
              </c:strCache>
            </c:strRef>
          </c:cat>
          <c:val>
            <c:numRef>
              <c:f>Sheet2!$D$3:$D$35</c:f>
              <c:numCache>
                <c:formatCode>0</c:formatCode>
                <c:ptCount val="33"/>
                <c:pt idx="0">
                  <c:v>41</c:v>
                </c:pt>
                <c:pt idx="1">
                  <c:v>48</c:v>
                </c:pt>
                <c:pt idx="2">
                  <c:v>53</c:v>
                </c:pt>
                <c:pt idx="3">
                  <c:v>57.999999999999993</c:v>
                </c:pt>
                <c:pt idx="4">
                  <c:v>60</c:v>
                </c:pt>
                <c:pt idx="5">
                  <c:v>66</c:v>
                </c:pt>
                <c:pt idx="6">
                  <c:v>67</c:v>
                </c:pt>
                <c:pt idx="7">
                  <c:v>69</c:v>
                </c:pt>
                <c:pt idx="8">
                  <c:v>70</c:v>
                </c:pt>
                <c:pt idx="9">
                  <c:v>70</c:v>
                </c:pt>
                <c:pt idx="10">
                  <c:v>71</c:v>
                </c:pt>
                <c:pt idx="11">
                  <c:v>73</c:v>
                </c:pt>
                <c:pt idx="12">
                  <c:v>80</c:v>
                </c:pt>
                <c:pt idx="13">
                  <c:v>81</c:v>
                </c:pt>
                <c:pt idx="14">
                  <c:v>82</c:v>
                </c:pt>
                <c:pt idx="15">
                  <c:v>82</c:v>
                </c:pt>
                <c:pt idx="16">
                  <c:v>83</c:v>
                </c:pt>
                <c:pt idx="17">
                  <c:v>83</c:v>
                </c:pt>
                <c:pt idx="18">
                  <c:v>90</c:v>
                </c:pt>
                <c:pt idx="19">
                  <c:v>95</c:v>
                </c:pt>
                <c:pt idx="20">
                  <c:v>97</c:v>
                </c:pt>
                <c:pt idx="21">
                  <c:v>99</c:v>
                </c:pt>
                <c:pt idx="22">
                  <c:v>100</c:v>
                </c:pt>
                <c:pt idx="23">
                  <c:v>101</c:v>
                </c:pt>
                <c:pt idx="24">
                  <c:v>105</c:v>
                </c:pt>
                <c:pt idx="25">
                  <c:v>105</c:v>
                </c:pt>
                <c:pt idx="26">
                  <c:v>106</c:v>
                </c:pt>
                <c:pt idx="27">
                  <c:v>113.99999999999999</c:v>
                </c:pt>
                <c:pt idx="28">
                  <c:v>114.99999999999999</c:v>
                </c:pt>
                <c:pt idx="29">
                  <c:v>117</c:v>
                </c:pt>
                <c:pt idx="30">
                  <c:v>118</c:v>
                </c:pt>
                <c:pt idx="31">
                  <c:v>132</c:v>
                </c:pt>
                <c:pt idx="32">
                  <c:v>134</c:v>
                </c:pt>
              </c:numCache>
            </c:numRef>
          </c:val>
          <c:extLst>
            <c:ext xmlns:c16="http://schemas.microsoft.com/office/drawing/2014/chart" uri="{C3380CC4-5D6E-409C-BE32-E72D297353CC}">
              <c16:uniqueId val="{00000000-5DE0-4592-9944-64B2420DE25B}"/>
            </c:ext>
          </c:extLst>
        </c:ser>
        <c:dLbls>
          <c:showLegendKey val="0"/>
          <c:showVal val="0"/>
          <c:showCatName val="0"/>
          <c:showSerName val="0"/>
          <c:showPercent val="0"/>
          <c:showBubbleSize val="0"/>
        </c:dLbls>
        <c:gapWidth val="219"/>
        <c:overlap val="-27"/>
        <c:axId val="34959744"/>
        <c:axId val="34961280"/>
      </c:barChart>
      <c:lineChart>
        <c:grouping val="standard"/>
        <c:varyColors val="0"/>
        <c:ser>
          <c:idx val="1"/>
          <c:order val="1"/>
          <c:tx>
            <c:strRef>
              <c:f>Sheet2!$E$2</c:f>
              <c:strCache>
                <c:ptCount val="1"/>
                <c:pt idx="0">
                  <c:v>India (77%)</c:v>
                </c:pt>
              </c:strCache>
            </c:strRef>
          </c:tx>
          <c:spPr>
            <a:ln w="28575" cap="rnd">
              <a:solidFill>
                <a:schemeClr val="accent2"/>
              </a:solidFill>
              <a:round/>
            </a:ln>
            <a:effectLst/>
          </c:spPr>
          <c:marker>
            <c:symbol val="none"/>
          </c:marker>
          <c:cat>
            <c:strRef>
              <c:f>Sheet2!$C$3:$C$35</c:f>
              <c:strCache>
                <c:ptCount val="33"/>
                <c:pt idx="0">
                  <c:v>Uttar Pradesh</c:v>
                </c:pt>
                <c:pt idx="1">
                  <c:v>Daman &amp; Diu</c:v>
                </c:pt>
                <c:pt idx="2">
                  <c:v>Jammu &amp; Kashmir</c:v>
                </c:pt>
                <c:pt idx="3">
                  <c:v>Arunachal Pradesh</c:v>
                </c:pt>
                <c:pt idx="4">
                  <c:v>Bihar</c:v>
                </c:pt>
                <c:pt idx="5">
                  <c:v>Madhya Pradesh</c:v>
                </c:pt>
                <c:pt idx="6">
                  <c:v>Uttarakhand</c:v>
                </c:pt>
                <c:pt idx="7">
                  <c:v>Odisha</c:v>
                </c:pt>
                <c:pt idx="8">
                  <c:v>Assam</c:v>
                </c:pt>
                <c:pt idx="9">
                  <c:v>Sikkim</c:v>
                </c:pt>
                <c:pt idx="10">
                  <c:v>Nagaland</c:v>
                </c:pt>
                <c:pt idx="11">
                  <c:v>Rajasthan</c:v>
                </c:pt>
                <c:pt idx="12">
                  <c:v>Tripura</c:v>
                </c:pt>
                <c:pt idx="13">
                  <c:v>Delhi</c:v>
                </c:pt>
                <c:pt idx="14">
                  <c:v>Chhatisgarh</c:v>
                </c:pt>
                <c:pt idx="15">
                  <c:v>Haryana</c:v>
                </c:pt>
                <c:pt idx="16">
                  <c:v>Goa</c:v>
                </c:pt>
                <c:pt idx="17">
                  <c:v>Meghalaya</c:v>
                </c:pt>
                <c:pt idx="18">
                  <c:v>Jharkhand</c:v>
                </c:pt>
                <c:pt idx="19">
                  <c:v>Kerala</c:v>
                </c:pt>
                <c:pt idx="20">
                  <c:v>Himachal Pradesh</c:v>
                </c:pt>
                <c:pt idx="21">
                  <c:v>A &amp; N Islands</c:v>
                </c:pt>
                <c:pt idx="22">
                  <c:v>Gujarat</c:v>
                </c:pt>
                <c:pt idx="23">
                  <c:v>Punjab</c:v>
                </c:pt>
                <c:pt idx="24">
                  <c:v>Manipur</c:v>
                </c:pt>
                <c:pt idx="25">
                  <c:v>West Bengal</c:v>
                </c:pt>
                <c:pt idx="26">
                  <c:v>Tamil Nadu</c:v>
                </c:pt>
                <c:pt idx="27">
                  <c:v>Maharashtra</c:v>
                </c:pt>
                <c:pt idx="28">
                  <c:v>Telangana</c:v>
                </c:pt>
                <c:pt idx="29">
                  <c:v>Karnataka</c:v>
                </c:pt>
                <c:pt idx="30">
                  <c:v>Andhra Pradesh</c:v>
                </c:pt>
                <c:pt idx="31">
                  <c:v>Chandigarh</c:v>
                </c:pt>
                <c:pt idx="32">
                  <c:v>Mizoram</c:v>
                </c:pt>
              </c:strCache>
            </c:strRef>
          </c:cat>
          <c:val>
            <c:numRef>
              <c:f>Sheet2!$E$3:$E$35</c:f>
              <c:numCache>
                <c:formatCode>General</c:formatCode>
                <c:ptCount val="33"/>
                <c:pt idx="0">
                  <c:v>77</c:v>
                </c:pt>
                <c:pt idx="1">
                  <c:v>77</c:v>
                </c:pt>
                <c:pt idx="2">
                  <c:v>77</c:v>
                </c:pt>
                <c:pt idx="3">
                  <c:v>77</c:v>
                </c:pt>
                <c:pt idx="4">
                  <c:v>77</c:v>
                </c:pt>
                <c:pt idx="5">
                  <c:v>77</c:v>
                </c:pt>
                <c:pt idx="6">
                  <c:v>77</c:v>
                </c:pt>
                <c:pt idx="7">
                  <c:v>77</c:v>
                </c:pt>
                <c:pt idx="8">
                  <c:v>77</c:v>
                </c:pt>
                <c:pt idx="9">
                  <c:v>77</c:v>
                </c:pt>
                <c:pt idx="10">
                  <c:v>77</c:v>
                </c:pt>
                <c:pt idx="11">
                  <c:v>77</c:v>
                </c:pt>
                <c:pt idx="12">
                  <c:v>77</c:v>
                </c:pt>
                <c:pt idx="13">
                  <c:v>77</c:v>
                </c:pt>
                <c:pt idx="14">
                  <c:v>77</c:v>
                </c:pt>
                <c:pt idx="15">
                  <c:v>77</c:v>
                </c:pt>
                <c:pt idx="16">
                  <c:v>77</c:v>
                </c:pt>
                <c:pt idx="17">
                  <c:v>77</c:v>
                </c:pt>
                <c:pt idx="18">
                  <c:v>77</c:v>
                </c:pt>
                <c:pt idx="19">
                  <c:v>77</c:v>
                </c:pt>
                <c:pt idx="20">
                  <c:v>77</c:v>
                </c:pt>
                <c:pt idx="21">
                  <c:v>77</c:v>
                </c:pt>
                <c:pt idx="22">
                  <c:v>77</c:v>
                </c:pt>
                <c:pt idx="23">
                  <c:v>77</c:v>
                </c:pt>
                <c:pt idx="24">
                  <c:v>77</c:v>
                </c:pt>
                <c:pt idx="25">
                  <c:v>77</c:v>
                </c:pt>
                <c:pt idx="26">
                  <c:v>77</c:v>
                </c:pt>
                <c:pt idx="27">
                  <c:v>77</c:v>
                </c:pt>
                <c:pt idx="28">
                  <c:v>77</c:v>
                </c:pt>
                <c:pt idx="29">
                  <c:v>77</c:v>
                </c:pt>
                <c:pt idx="30">
                  <c:v>77</c:v>
                </c:pt>
                <c:pt idx="31">
                  <c:v>77</c:v>
                </c:pt>
                <c:pt idx="32">
                  <c:v>77</c:v>
                </c:pt>
              </c:numCache>
            </c:numRef>
          </c:val>
          <c:smooth val="0"/>
          <c:extLst>
            <c:ext xmlns:c16="http://schemas.microsoft.com/office/drawing/2014/chart" uri="{C3380CC4-5D6E-409C-BE32-E72D297353CC}">
              <c16:uniqueId val="{00000001-5DE0-4592-9944-64B2420DE25B}"/>
            </c:ext>
          </c:extLst>
        </c:ser>
        <c:dLbls>
          <c:showLegendKey val="0"/>
          <c:showVal val="0"/>
          <c:showCatName val="0"/>
          <c:showSerName val="0"/>
          <c:showPercent val="0"/>
          <c:showBubbleSize val="0"/>
        </c:dLbls>
        <c:marker val="1"/>
        <c:smooth val="0"/>
        <c:axId val="34959744"/>
        <c:axId val="34961280"/>
      </c:lineChart>
      <c:catAx>
        <c:axId val="34959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4961280"/>
        <c:crosses val="autoZero"/>
        <c:auto val="1"/>
        <c:lblAlgn val="ctr"/>
        <c:lblOffset val="100"/>
        <c:noMultiLvlLbl val="0"/>
      </c:catAx>
      <c:valAx>
        <c:axId val="34961280"/>
        <c:scaling>
          <c:orientation val="minMax"/>
        </c:scaling>
        <c:delete val="1"/>
        <c:axPos val="l"/>
        <c:numFmt formatCode="0" sourceLinked="1"/>
        <c:majorTickMark val="none"/>
        <c:minorTickMark val="none"/>
        <c:tickLblPos val="nextTo"/>
        <c:crossAx val="34959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'[Testing data analysis.xlsx]Sheet3'!$E$2</c:f>
              <c:strCache>
                <c:ptCount val="1"/>
                <c:pt idx="0">
                  <c:v>% VBD</c:v>
                </c:pt>
              </c:strCache>
            </c:strRef>
          </c:tx>
          <c:spPr>
            <a:solidFill>
              <a:schemeClr val="accent1"/>
            </a:solidFill>
            <a:ln>
              <a:noFill/>
            </a:ln>
            <a:effectLst/>
          </c:spPr>
          <c:invertIfNegative val="0"/>
          <c:dPt>
            <c:idx val="15"/>
            <c:invertIfNegative val="0"/>
            <c:bubble3D val="0"/>
            <c:spPr>
              <a:solidFill>
                <a:srgbClr val="00B050"/>
              </a:solidFill>
              <a:ln>
                <a:noFill/>
              </a:ln>
              <a:effectLst/>
            </c:spPr>
            <c:extLst>
              <c:ext xmlns:c16="http://schemas.microsoft.com/office/drawing/2014/chart" uri="{C3380CC4-5D6E-409C-BE32-E72D297353CC}">
                <c16:uniqueId val="{00000000-107F-432E-90E3-4D8E5C4E7236}"/>
              </c:ext>
            </c:extLst>
          </c:dPt>
          <c:dLbls>
            <c:spPr>
              <a:noFill/>
              <a:ln>
                <a:noFill/>
              </a:ln>
              <a:effectLst/>
            </c:spPr>
            <c:txPr>
              <a:bodyPr rot="-5400000" spcFirstLastPara="1" vertOverflow="ellipsis"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'[Testing data analysis.xlsx]Sheet3'!$D$3:$D$38</c:f>
              <c:strCache>
                <c:ptCount val="36"/>
                <c:pt idx="0">
                  <c:v>Manipur</c:v>
                </c:pt>
                <c:pt idx="1">
                  <c:v>Puducherry</c:v>
                </c:pt>
                <c:pt idx="2">
                  <c:v>Nagaland</c:v>
                </c:pt>
                <c:pt idx="3">
                  <c:v>Meghalaya</c:v>
                </c:pt>
                <c:pt idx="4">
                  <c:v>Uttar Pradesh</c:v>
                </c:pt>
                <c:pt idx="5">
                  <c:v>Delhi</c:v>
                </c:pt>
                <c:pt idx="6">
                  <c:v>Bihar</c:v>
                </c:pt>
                <c:pt idx="7">
                  <c:v>Assam</c:v>
                </c:pt>
                <c:pt idx="8">
                  <c:v>Chhattisgarh</c:v>
                </c:pt>
                <c:pt idx="9">
                  <c:v>Rajasthan</c:v>
                </c:pt>
                <c:pt idx="10">
                  <c:v>Telangana</c:v>
                </c:pt>
                <c:pt idx="11">
                  <c:v>Jammu &amp; Kashmir</c:v>
                </c:pt>
                <c:pt idx="12">
                  <c:v>Jharkhand</c:v>
                </c:pt>
                <c:pt idx="13">
                  <c:v>Odisha</c:v>
                </c:pt>
                <c:pt idx="14">
                  <c:v>Goa</c:v>
                </c:pt>
                <c:pt idx="15">
                  <c:v>India</c:v>
                </c:pt>
                <c:pt idx="16">
                  <c:v>Kerala</c:v>
                </c:pt>
                <c:pt idx="17">
                  <c:v>Sikkim</c:v>
                </c:pt>
                <c:pt idx="18">
                  <c:v>Himachal Pradesh</c:v>
                </c:pt>
                <c:pt idx="19">
                  <c:v>Uttarakhand</c:v>
                </c:pt>
                <c:pt idx="20">
                  <c:v>Tripura</c:v>
                </c:pt>
                <c:pt idx="21">
                  <c:v>Andhra Pradesh</c:v>
                </c:pt>
                <c:pt idx="22">
                  <c:v>Gujarat</c:v>
                </c:pt>
                <c:pt idx="23">
                  <c:v>West Bengal</c:v>
                </c:pt>
                <c:pt idx="24">
                  <c:v>Daman &amp; Diu</c:v>
                </c:pt>
                <c:pt idx="25">
                  <c:v>Madhya Pradesh</c:v>
                </c:pt>
                <c:pt idx="26">
                  <c:v>Mizoram</c:v>
                </c:pt>
                <c:pt idx="27">
                  <c:v>Chandigarh</c:v>
                </c:pt>
                <c:pt idx="28">
                  <c:v>A &amp; N Islands</c:v>
                </c:pt>
                <c:pt idx="29">
                  <c:v>Haryana</c:v>
                </c:pt>
                <c:pt idx="30">
                  <c:v>Punjab</c:v>
                </c:pt>
                <c:pt idx="31">
                  <c:v>Karnataka</c:v>
                </c:pt>
                <c:pt idx="32">
                  <c:v>Arunachal Pradesh</c:v>
                </c:pt>
                <c:pt idx="33">
                  <c:v>Maharashtra</c:v>
                </c:pt>
                <c:pt idx="34">
                  <c:v>Tamil Nadu</c:v>
                </c:pt>
                <c:pt idx="35">
                  <c:v>Dadra &amp; Nagar Haveli</c:v>
                </c:pt>
              </c:strCache>
            </c:strRef>
          </c:cat>
          <c:val>
            <c:numRef>
              <c:f>'[Testing data analysis.xlsx]Sheet3'!$E$3:$E$38</c:f>
              <c:numCache>
                <c:formatCode>General</c:formatCode>
                <c:ptCount val="36"/>
                <c:pt idx="0">
                  <c:v>30</c:v>
                </c:pt>
                <c:pt idx="1">
                  <c:v>30</c:v>
                </c:pt>
                <c:pt idx="2">
                  <c:v>33</c:v>
                </c:pt>
                <c:pt idx="3">
                  <c:v>36</c:v>
                </c:pt>
                <c:pt idx="4">
                  <c:v>37</c:v>
                </c:pt>
                <c:pt idx="5">
                  <c:v>41</c:v>
                </c:pt>
                <c:pt idx="6">
                  <c:v>47</c:v>
                </c:pt>
                <c:pt idx="7">
                  <c:v>52</c:v>
                </c:pt>
                <c:pt idx="8">
                  <c:v>52</c:v>
                </c:pt>
                <c:pt idx="9">
                  <c:v>57</c:v>
                </c:pt>
                <c:pt idx="10">
                  <c:v>66</c:v>
                </c:pt>
                <c:pt idx="11">
                  <c:v>70</c:v>
                </c:pt>
                <c:pt idx="12">
                  <c:v>70</c:v>
                </c:pt>
                <c:pt idx="13">
                  <c:v>70</c:v>
                </c:pt>
                <c:pt idx="14">
                  <c:v>75</c:v>
                </c:pt>
                <c:pt idx="15">
                  <c:v>76</c:v>
                </c:pt>
                <c:pt idx="16">
                  <c:v>79</c:v>
                </c:pt>
                <c:pt idx="17">
                  <c:v>79</c:v>
                </c:pt>
                <c:pt idx="18">
                  <c:v>80</c:v>
                </c:pt>
                <c:pt idx="19">
                  <c:v>80</c:v>
                </c:pt>
                <c:pt idx="20">
                  <c:v>81</c:v>
                </c:pt>
                <c:pt idx="21">
                  <c:v>83</c:v>
                </c:pt>
                <c:pt idx="22">
                  <c:v>83</c:v>
                </c:pt>
                <c:pt idx="23">
                  <c:v>86</c:v>
                </c:pt>
                <c:pt idx="24">
                  <c:v>87</c:v>
                </c:pt>
                <c:pt idx="25">
                  <c:v>87</c:v>
                </c:pt>
                <c:pt idx="26">
                  <c:v>87</c:v>
                </c:pt>
                <c:pt idx="27">
                  <c:v>88</c:v>
                </c:pt>
                <c:pt idx="28">
                  <c:v>89</c:v>
                </c:pt>
                <c:pt idx="29">
                  <c:v>93</c:v>
                </c:pt>
                <c:pt idx="30">
                  <c:v>94</c:v>
                </c:pt>
                <c:pt idx="31">
                  <c:v>95</c:v>
                </c:pt>
                <c:pt idx="32">
                  <c:v>98</c:v>
                </c:pt>
                <c:pt idx="33">
                  <c:v>99</c:v>
                </c:pt>
                <c:pt idx="34">
                  <c:v>99</c:v>
                </c:pt>
                <c:pt idx="35">
                  <c:v>100</c:v>
                </c:pt>
              </c:numCache>
            </c:numRef>
          </c:val>
          <c:extLst>
            <c:ext xmlns:c16="http://schemas.microsoft.com/office/drawing/2014/chart" uri="{C3380CC4-5D6E-409C-BE32-E72D297353CC}">
              <c16:uniqueId val="{00000000-5A5C-40A6-BB50-032B17CE1593}"/>
            </c:ext>
          </c:extLst>
        </c:ser>
        <c:dLbls>
          <c:showLegendKey val="0"/>
          <c:showVal val="0"/>
          <c:showCatName val="0"/>
          <c:showSerName val="0"/>
          <c:showPercent val="0"/>
          <c:showBubbleSize val="0"/>
        </c:dLbls>
        <c:gapWidth val="219"/>
        <c:overlap val="-27"/>
        <c:axId val="46471040"/>
        <c:axId val="46472576"/>
      </c:barChart>
      <c:catAx>
        <c:axId val="46471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6472576"/>
        <c:crosses val="autoZero"/>
        <c:auto val="1"/>
        <c:lblAlgn val="ctr"/>
        <c:lblOffset val="100"/>
        <c:noMultiLvlLbl val="0"/>
      </c:catAx>
      <c:valAx>
        <c:axId val="46472576"/>
        <c:scaling>
          <c:orientation val="minMax"/>
        </c:scaling>
        <c:delete val="1"/>
        <c:axPos val="l"/>
        <c:numFmt formatCode="General" sourceLinked="1"/>
        <c:majorTickMark val="none"/>
        <c:minorTickMark val="none"/>
        <c:tickLblPos val="nextTo"/>
        <c:crossAx val="46471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27BDC5-D5F2-48E2-9FDE-1D055D370102}" type="doc">
      <dgm:prSet loTypeId="urn:microsoft.com/office/officeart/2005/8/layout/arrow2" loCatId="process" qsTypeId="urn:microsoft.com/office/officeart/2005/8/quickstyle/3d3" qsCatId="3D" csTypeId="urn:microsoft.com/office/officeart/2005/8/colors/accent1_4" csCatId="accent1" phldr="1"/>
      <dgm:spPr/>
    </dgm:pt>
    <dgm:pt modelId="{BFD98B5A-9ED5-4CD7-9CA3-A5DDEB89F51D}">
      <dgm:prSet phldrT="[Text]" custT="1"/>
      <dgm:spPr/>
      <dgm:t>
        <a:bodyPr/>
        <a:lstStyle/>
        <a:p>
          <a:r>
            <a:rPr lang="en-US" sz="1600" b="1" dirty="0">
              <a:latin typeface="Arial" pitchFamily="34" charset="0"/>
              <a:cs typeface="Arial" pitchFamily="34" charset="0"/>
            </a:rPr>
            <a:t>NACP I (1992-1999)</a:t>
          </a:r>
        </a:p>
        <a:p>
          <a:r>
            <a:rPr lang="en-US" sz="1600" dirty="0">
              <a:latin typeface="Arial" pitchFamily="34" charset="0"/>
              <a:cs typeface="Arial" pitchFamily="34" charset="0"/>
            </a:rPr>
            <a:t>Centralized approach</a:t>
          </a:r>
        </a:p>
        <a:p>
          <a:endParaRPr lang="en-US" sz="1050" dirty="0">
            <a:latin typeface="Arial" pitchFamily="34" charset="0"/>
            <a:cs typeface="Arial" pitchFamily="34" charset="0"/>
          </a:endParaRPr>
        </a:p>
        <a:p>
          <a:r>
            <a:rPr lang="en-US" sz="1600" dirty="0">
              <a:latin typeface="Arial" pitchFamily="34" charset="0"/>
              <a:cs typeface="Arial" pitchFamily="34" charset="0"/>
            </a:rPr>
            <a:t>Awareness and Blood Safety</a:t>
          </a:r>
        </a:p>
      </dgm:t>
    </dgm:pt>
    <dgm:pt modelId="{76F94D10-F5F1-4E04-A530-1A42E5D84AE6}" type="parTrans" cxnId="{5A1867A3-9B76-493A-A42E-052B61295CEE}">
      <dgm:prSet/>
      <dgm:spPr/>
      <dgm:t>
        <a:bodyPr/>
        <a:lstStyle/>
        <a:p>
          <a:endParaRPr lang="en-US">
            <a:solidFill>
              <a:schemeClr val="accent2">
                <a:lumMod val="75000"/>
              </a:schemeClr>
            </a:solidFill>
            <a:latin typeface="Arial" pitchFamily="34" charset="0"/>
            <a:cs typeface="Arial" pitchFamily="34" charset="0"/>
          </a:endParaRPr>
        </a:p>
      </dgm:t>
    </dgm:pt>
    <dgm:pt modelId="{E8CDE4AD-769E-44A8-B5C6-8169D9ED7CB4}" type="sibTrans" cxnId="{5A1867A3-9B76-493A-A42E-052B61295CEE}">
      <dgm:prSet/>
      <dgm:spPr/>
      <dgm:t>
        <a:bodyPr/>
        <a:lstStyle/>
        <a:p>
          <a:endParaRPr lang="en-US">
            <a:solidFill>
              <a:schemeClr val="accent2">
                <a:lumMod val="75000"/>
              </a:schemeClr>
            </a:solidFill>
            <a:latin typeface="Arial" pitchFamily="34" charset="0"/>
            <a:cs typeface="Arial" pitchFamily="34" charset="0"/>
          </a:endParaRPr>
        </a:p>
      </dgm:t>
    </dgm:pt>
    <dgm:pt modelId="{5854D34E-A37A-4B73-9F2A-6BDF23A65A81}">
      <dgm:prSet phldrT="[Text]" custT="1"/>
      <dgm:spPr/>
      <dgm:t>
        <a:bodyPr/>
        <a:lstStyle/>
        <a:p>
          <a:pPr marL="0" lvl="0" algn="l" defTabSz="755650">
            <a:lnSpc>
              <a:spcPct val="90000"/>
            </a:lnSpc>
            <a:spcBef>
              <a:spcPct val="0"/>
            </a:spcBef>
            <a:spcAft>
              <a:spcPct val="35000"/>
            </a:spcAft>
            <a:buNone/>
          </a:pPr>
          <a:r>
            <a:rPr lang="en-US" sz="1600" b="1" kern="1200" dirty="0">
              <a:latin typeface="Arial" pitchFamily="34" charset="0"/>
              <a:cs typeface="Arial" pitchFamily="34" charset="0"/>
            </a:rPr>
            <a:t>NACP III (2007-2012) </a:t>
          </a:r>
        </a:p>
        <a:p>
          <a:pPr marL="0" lvl="0" algn="l" defTabSz="755650">
            <a:lnSpc>
              <a:spcPct val="90000"/>
            </a:lnSpc>
            <a:spcBef>
              <a:spcPct val="0"/>
            </a:spcBef>
            <a:spcAft>
              <a:spcPct val="35000"/>
            </a:spcAft>
            <a:buNone/>
          </a:pPr>
          <a:r>
            <a:rPr lang="en-US" sz="1600" kern="1200" dirty="0">
              <a:latin typeface="Arial" pitchFamily="34" charset="0"/>
              <a:cs typeface="Arial" pitchFamily="34" charset="0"/>
            </a:rPr>
            <a:t>District Focus</a:t>
          </a:r>
        </a:p>
        <a:p>
          <a:pPr marL="0" lvl="0" algn="l" defTabSz="755650">
            <a:lnSpc>
              <a:spcPct val="90000"/>
            </a:lnSpc>
            <a:spcBef>
              <a:spcPct val="0"/>
            </a:spcBef>
            <a:spcAft>
              <a:spcPct val="35000"/>
            </a:spcAft>
            <a:buNone/>
          </a:pPr>
          <a:endParaRPr lang="en-US" sz="1600" kern="1200" dirty="0">
            <a:latin typeface="Arial" pitchFamily="34" charset="0"/>
            <a:cs typeface="Arial" pitchFamily="34" charset="0"/>
          </a:endParaRPr>
        </a:p>
        <a:p>
          <a:pPr marL="0" lvl="0" algn="l" defTabSz="755650">
            <a:lnSpc>
              <a:spcPct val="90000"/>
            </a:lnSpc>
            <a:spcBef>
              <a:spcPct val="0"/>
            </a:spcBef>
            <a:spcAft>
              <a:spcPct val="35000"/>
            </a:spcAft>
            <a:buNone/>
          </a:pPr>
          <a:r>
            <a:rPr lang="en-US" sz="1600" kern="1200" dirty="0">
              <a:latin typeface="Arial" pitchFamily="34" charset="0"/>
              <a:cs typeface="Arial" pitchFamily="34" charset="0"/>
            </a:rPr>
            <a:t>Massive scale up of services with quality assurance mechanisms</a:t>
          </a:r>
        </a:p>
        <a:p>
          <a:pPr marL="0" lvl="0" algn="l" defTabSz="755650">
            <a:lnSpc>
              <a:spcPct val="90000"/>
            </a:lnSpc>
            <a:spcBef>
              <a:spcPct val="0"/>
            </a:spcBef>
            <a:spcAft>
              <a:spcPct val="35000"/>
            </a:spcAft>
            <a:buNone/>
          </a:pPr>
          <a:endParaRPr lang="en-US" sz="1600" kern="1200" dirty="0">
            <a:latin typeface="Arial" pitchFamily="34" charset="0"/>
            <a:cs typeface="Arial" pitchFamily="34" charset="0"/>
          </a:endParaRPr>
        </a:p>
        <a:p>
          <a:pPr marL="0" lvl="0" algn="l" defTabSz="755650">
            <a:lnSpc>
              <a:spcPct val="90000"/>
            </a:lnSpc>
            <a:spcBef>
              <a:spcPct val="0"/>
            </a:spcBef>
            <a:spcAft>
              <a:spcPct val="35000"/>
            </a:spcAft>
            <a:buNone/>
          </a:pPr>
          <a:r>
            <a:rPr lang="en-US" sz="1600" b="0" kern="1200" dirty="0" err="1">
              <a:latin typeface="Arial" pitchFamily="34" charset="0"/>
              <a:cs typeface="Arial" pitchFamily="34" charset="0"/>
            </a:rPr>
            <a:t>Universalization</a:t>
          </a:r>
          <a:r>
            <a:rPr lang="en-US" sz="1600" b="0" kern="1200" dirty="0">
              <a:latin typeface="Arial" pitchFamily="34" charset="0"/>
              <a:cs typeface="Arial" pitchFamily="34" charset="0"/>
            </a:rPr>
            <a:t> of testing of HIV among pregnant women</a:t>
          </a:r>
          <a:endParaRPr lang="en-US" sz="1600" kern="1200" dirty="0">
            <a:latin typeface="Arial" pitchFamily="34" charset="0"/>
            <a:cs typeface="Arial" pitchFamily="34" charset="0"/>
          </a:endParaRPr>
        </a:p>
        <a:p>
          <a:pPr marL="0" lvl="0" algn="l" defTabSz="755650">
            <a:lnSpc>
              <a:spcPct val="90000"/>
            </a:lnSpc>
            <a:spcBef>
              <a:spcPct val="0"/>
            </a:spcBef>
            <a:spcAft>
              <a:spcPct val="35000"/>
            </a:spcAft>
            <a:buNone/>
          </a:pPr>
          <a:endParaRPr lang="en-US" sz="1600" kern="1200" dirty="0">
            <a:latin typeface="Arial" pitchFamily="34" charset="0"/>
            <a:cs typeface="Arial" pitchFamily="34" charset="0"/>
          </a:endParaRPr>
        </a:p>
        <a:p>
          <a:pPr marL="0" lvl="0" algn="l" defTabSz="755650">
            <a:lnSpc>
              <a:spcPct val="90000"/>
            </a:lnSpc>
            <a:spcBef>
              <a:spcPct val="0"/>
            </a:spcBef>
            <a:spcAft>
              <a:spcPct val="35000"/>
            </a:spcAft>
            <a:buNone/>
          </a:pPr>
          <a:r>
            <a:rPr lang="en-US" sz="1600" kern="1200" dirty="0">
              <a:latin typeface="Arial" pitchFamily="34" charset="0"/>
              <a:cs typeface="Arial" pitchFamily="34" charset="0"/>
            </a:rPr>
            <a:t>  </a:t>
          </a:r>
        </a:p>
      </dgm:t>
    </dgm:pt>
    <dgm:pt modelId="{C90308C9-4A43-4618-A2D5-404FE35D3AF4}" type="parTrans" cxnId="{9845A2E4-B507-432E-A0CD-824A4635A12F}">
      <dgm:prSet/>
      <dgm:spPr/>
      <dgm:t>
        <a:bodyPr/>
        <a:lstStyle/>
        <a:p>
          <a:endParaRPr lang="en-US">
            <a:solidFill>
              <a:schemeClr val="accent2">
                <a:lumMod val="75000"/>
              </a:schemeClr>
            </a:solidFill>
            <a:latin typeface="Arial" pitchFamily="34" charset="0"/>
            <a:cs typeface="Arial" pitchFamily="34" charset="0"/>
          </a:endParaRPr>
        </a:p>
      </dgm:t>
    </dgm:pt>
    <dgm:pt modelId="{90DBD2F9-8CCD-4C73-BDC9-0CDE82B16946}" type="sibTrans" cxnId="{9845A2E4-B507-432E-A0CD-824A4635A12F}">
      <dgm:prSet/>
      <dgm:spPr/>
      <dgm:t>
        <a:bodyPr/>
        <a:lstStyle/>
        <a:p>
          <a:endParaRPr lang="en-US">
            <a:solidFill>
              <a:schemeClr val="accent2">
                <a:lumMod val="75000"/>
              </a:schemeClr>
            </a:solidFill>
            <a:latin typeface="Arial" pitchFamily="34" charset="0"/>
            <a:cs typeface="Arial" pitchFamily="34" charset="0"/>
          </a:endParaRPr>
        </a:p>
      </dgm:t>
    </dgm:pt>
    <dgm:pt modelId="{2506F556-D9FE-43AB-95EC-AED3002F3E8E}">
      <dgm:prSet phldrT="[Text]" custT="1"/>
      <dgm:spPr/>
      <dgm:t>
        <a:bodyPr/>
        <a:lstStyle/>
        <a:p>
          <a:r>
            <a:rPr lang="en-US" sz="1600" b="1" dirty="0">
              <a:latin typeface="Arial" pitchFamily="34" charset="0"/>
              <a:cs typeface="Arial" pitchFamily="34" charset="0"/>
            </a:rPr>
            <a:t>NACP IV (2012-17)</a:t>
          </a:r>
        </a:p>
        <a:p>
          <a:endParaRPr lang="en-US" sz="1600" dirty="0">
            <a:latin typeface="Arial" pitchFamily="34" charset="0"/>
            <a:cs typeface="Arial" pitchFamily="34" charset="0"/>
          </a:endParaRPr>
        </a:p>
        <a:p>
          <a:r>
            <a:rPr lang="en-US" sz="1600" dirty="0">
              <a:latin typeface="Arial" pitchFamily="34" charset="0"/>
              <a:cs typeface="Arial" pitchFamily="34" charset="0"/>
            </a:rPr>
            <a:t>Consolidate gains </a:t>
          </a:r>
        </a:p>
        <a:p>
          <a:endParaRPr lang="en-US" sz="1600" dirty="0">
            <a:latin typeface="Arial" pitchFamily="34" charset="0"/>
            <a:cs typeface="Arial" pitchFamily="34" charset="0"/>
          </a:endParaRPr>
        </a:p>
        <a:p>
          <a:r>
            <a:rPr lang="en-US" sz="1600" dirty="0">
              <a:latin typeface="Arial" pitchFamily="34" charset="0"/>
              <a:cs typeface="Arial" pitchFamily="34" charset="0"/>
            </a:rPr>
            <a:t>Focus on emerging vulnerabilities, </a:t>
          </a:r>
        </a:p>
        <a:p>
          <a:endParaRPr lang="en-US" sz="1600" dirty="0">
            <a:latin typeface="Arial" pitchFamily="34" charset="0"/>
            <a:cs typeface="Arial" pitchFamily="34" charset="0"/>
          </a:endParaRPr>
        </a:p>
        <a:p>
          <a:r>
            <a:rPr lang="en-US" sz="1600" dirty="0">
              <a:latin typeface="Arial" pitchFamily="34" charset="0"/>
              <a:cs typeface="Arial" pitchFamily="34" charset="0"/>
            </a:rPr>
            <a:t>Balance  prevention with growing treatment needs, </a:t>
          </a:r>
        </a:p>
        <a:p>
          <a:endParaRPr lang="en-US" sz="1600" dirty="0">
            <a:latin typeface="Arial" pitchFamily="34" charset="0"/>
            <a:cs typeface="Arial" pitchFamily="34" charset="0"/>
          </a:endParaRPr>
        </a:p>
        <a:p>
          <a:r>
            <a:rPr lang="en-US" sz="1600" dirty="0">
              <a:latin typeface="Arial" pitchFamily="34" charset="0"/>
              <a:cs typeface="Arial" pitchFamily="34" charset="0"/>
            </a:rPr>
            <a:t>Integrate &amp; Mainstream</a:t>
          </a:r>
        </a:p>
      </dgm:t>
    </dgm:pt>
    <dgm:pt modelId="{68153B2E-4EC0-4F2D-B522-2D4AF2F69C53}" type="parTrans" cxnId="{2E5698FD-F958-4AFB-94CF-A483DD5C62D2}">
      <dgm:prSet/>
      <dgm:spPr/>
      <dgm:t>
        <a:bodyPr/>
        <a:lstStyle/>
        <a:p>
          <a:endParaRPr lang="en-US">
            <a:solidFill>
              <a:schemeClr val="accent2">
                <a:lumMod val="75000"/>
              </a:schemeClr>
            </a:solidFill>
            <a:latin typeface="Arial" pitchFamily="34" charset="0"/>
            <a:cs typeface="Arial" pitchFamily="34" charset="0"/>
          </a:endParaRPr>
        </a:p>
      </dgm:t>
    </dgm:pt>
    <dgm:pt modelId="{5F8F8F2C-1310-4364-83E6-B670DC7651A6}" type="sibTrans" cxnId="{2E5698FD-F958-4AFB-94CF-A483DD5C62D2}">
      <dgm:prSet/>
      <dgm:spPr/>
      <dgm:t>
        <a:bodyPr/>
        <a:lstStyle/>
        <a:p>
          <a:endParaRPr lang="en-US">
            <a:solidFill>
              <a:schemeClr val="accent2">
                <a:lumMod val="75000"/>
              </a:schemeClr>
            </a:solidFill>
            <a:latin typeface="Arial" pitchFamily="34" charset="0"/>
            <a:cs typeface="Arial" pitchFamily="34" charset="0"/>
          </a:endParaRPr>
        </a:p>
      </dgm:t>
    </dgm:pt>
    <dgm:pt modelId="{5B23E973-9D9B-4407-8D59-364612FF68EF}">
      <dgm:prSet phldrT="[Text]" custT="1"/>
      <dgm:spPr/>
      <dgm:t>
        <a:bodyPr/>
        <a:lstStyle/>
        <a:p>
          <a:endParaRPr lang="en-US" sz="1600" b="1" dirty="0">
            <a:latin typeface="Arial" pitchFamily="34" charset="0"/>
            <a:cs typeface="Arial" pitchFamily="34" charset="0"/>
          </a:endParaRPr>
        </a:p>
        <a:p>
          <a:r>
            <a:rPr lang="en-US" sz="1600" b="1" dirty="0">
              <a:latin typeface="Arial" pitchFamily="34" charset="0"/>
              <a:cs typeface="Arial" pitchFamily="34" charset="0"/>
            </a:rPr>
            <a:t>NACP II (1999-2006)</a:t>
          </a:r>
        </a:p>
        <a:p>
          <a:r>
            <a:rPr lang="en-US" sz="1600" dirty="0">
              <a:latin typeface="Arial" pitchFamily="34" charset="0"/>
              <a:cs typeface="Arial" pitchFamily="34" charset="0"/>
            </a:rPr>
            <a:t>Decentralization to states </a:t>
          </a:r>
        </a:p>
        <a:p>
          <a:endParaRPr lang="en-US" sz="300" dirty="0">
            <a:latin typeface="Arial" pitchFamily="34" charset="0"/>
            <a:cs typeface="Arial" pitchFamily="34" charset="0"/>
          </a:endParaRPr>
        </a:p>
        <a:p>
          <a:r>
            <a:rPr lang="en-US" sz="1600" dirty="0">
              <a:latin typeface="Arial" pitchFamily="34" charset="0"/>
              <a:cs typeface="Arial" pitchFamily="34" charset="0"/>
            </a:rPr>
            <a:t>Prevention, Counseling and Testing</a:t>
          </a:r>
        </a:p>
        <a:p>
          <a:endParaRPr lang="en-US" sz="200" dirty="0">
            <a:latin typeface="Arial" pitchFamily="34" charset="0"/>
            <a:cs typeface="Arial" pitchFamily="34" charset="0"/>
          </a:endParaRPr>
        </a:p>
        <a:p>
          <a:r>
            <a:rPr lang="en-US" sz="1600" dirty="0">
              <a:latin typeface="Arial" pitchFamily="34" charset="0"/>
              <a:cs typeface="Arial" pitchFamily="34" charset="0"/>
            </a:rPr>
            <a:t>Launch of treatment services(2004)</a:t>
          </a:r>
        </a:p>
      </dgm:t>
    </dgm:pt>
    <dgm:pt modelId="{FB605B33-7ECF-4510-92E5-AAA336ADCDE2}" type="parTrans" cxnId="{AACC7765-5C1F-4290-9C79-D1F8DD2E577B}">
      <dgm:prSet/>
      <dgm:spPr/>
      <dgm:t>
        <a:bodyPr/>
        <a:lstStyle/>
        <a:p>
          <a:endParaRPr lang="en-US">
            <a:solidFill>
              <a:schemeClr val="accent2">
                <a:lumMod val="75000"/>
              </a:schemeClr>
            </a:solidFill>
            <a:latin typeface="Arial" pitchFamily="34" charset="0"/>
            <a:cs typeface="Arial" pitchFamily="34" charset="0"/>
          </a:endParaRPr>
        </a:p>
      </dgm:t>
    </dgm:pt>
    <dgm:pt modelId="{31DA2FCF-1D17-4227-8DF0-F733FAE4E479}" type="sibTrans" cxnId="{AACC7765-5C1F-4290-9C79-D1F8DD2E577B}">
      <dgm:prSet/>
      <dgm:spPr/>
      <dgm:t>
        <a:bodyPr/>
        <a:lstStyle/>
        <a:p>
          <a:endParaRPr lang="en-US">
            <a:solidFill>
              <a:schemeClr val="accent2">
                <a:lumMod val="75000"/>
              </a:schemeClr>
            </a:solidFill>
            <a:latin typeface="Arial" pitchFamily="34" charset="0"/>
            <a:cs typeface="Arial" pitchFamily="34" charset="0"/>
          </a:endParaRPr>
        </a:p>
      </dgm:t>
    </dgm:pt>
    <dgm:pt modelId="{67FD4D8D-EAB5-4905-A9DD-6783E4F1EEA5}">
      <dgm:prSet phldrT="[Text]" custT="1"/>
      <dgm:spPr/>
      <dgm:t>
        <a:bodyPr/>
        <a:lstStyle/>
        <a:p>
          <a:r>
            <a:rPr lang="en-US" sz="1600" b="1" dirty="0">
              <a:latin typeface="Arial" pitchFamily="34" charset="0"/>
              <a:cs typeface="Arial" pitchFamily="34" charset="0"/>
            </a:rPr>
            <a:t>NACP-IV Extension (2017-20) </a:t>
          </a:r>
        </a:p>
        <a:p>
          <a:r>
            <a:rPr lang="en-US" sz="1600" b="1" dirty="0">
              <a:latin typeface="Arial" pitchFamily="34" charset="0"/>
              <a:cs typeface="Arial" pitchFamily="34" charset="0"/>
            </a:rPr>
            <a:t>         </a:t>
          </a:r>
        </a:p>
        <a:p>
          <a:r>
            <a:rPr lang="en-US" sz="1600" b="0" dirty="0">
              <a:latin typeface="Arial" pitchFamily="34" charset="0"/>
              <a:cs typeface="Arial" pitchFamily="34" charset="0"/>
            </a:rPr>
            <a:t>Committed to make concrete progress towards “End of AIDS by 2030”</a:t>
          </a:r>
        </a:p>
        <a:p>
          <a:endParaRPr lang="en-US" sz="1600" b="0" dirty="0">
            <a:latin typeface="Arial" pitchFamily="34" charset="0"/>
            <a:cs typeface="Arial" pitchFamily="34" charset="0"/>
          </a:endParaRPr>
        </a:p>
        <a:p>
          <a:r>
            <a:rPr lang="en-US" sz="1600" b="0" dirty="0">
              <a:latin typeface="Arial" pitchFamily="34" charset="0"/>
              <a:cs typeface="Arial" pitchFamily="34" charset="0"/>
            </a:rPr>
            <a:t>Test and Treat; Mission </a:t>
          </a:r>
          <a:r>
            <a:rPr lang="en-US" sz="1600" b="0" dirty="0" err="1">
              <a:latin typeface="Arial" pitchFamily="34" charset="0"/>
              <a:cs typeface="Arial" pitchFamily="34" charset="0"/>
            </a:rPr>
            <a:t>Sampark</a:t>
          </a:r>
          <a:endParaRPr lang="en-US" sz="1600" b="0" dirty="0">
            <a:latin typeface="Arial" pitchFamily="34" charset="0"/>
            <a:cs typeface="Arial" pitchFamily="34" charset="0"/>
          </a:endParaRPr>
        </a:p>
        <a:p>
          <a:endParaRPr lang="en-US" sz="1600" b="0" dirty="0">
            <a:latin typeface="Arial" pitchFamily="34" charset="0"/>
            <a:cs typeface="Arial" pitchFamily="34" charset="0"/>
          </a:endParaRPr>
        </a:p>
        <a:p>
          <a:r>
            <a:rPr lang="en-US" sz="1600" b="0" dirty="0">
              <a:latin typeface="Arial" pitchFamily="34" charset="0"/>
              <a:cs typeface="Arial" pitchFamily="34" charset="0"/>
            </a:rPr>
            <a:t>Viral Load Monitoring</a:t>
          </a:r>
        </a:p>
        <a:p>
          <a:endParaRPr lang="en-US" sz="1600" b="0" dirty="0">
            <a:latin typeface="Arial" pitchFamily="34" charset="0"/>
            <a:cs typeface="Arial" pitchFamily="34" charset="0"/>
          </a:endParaRPr>
        </a:p>
        <a:p>
          <a:r>
            <a:rPr lang="en-US" sz="1600" b="0" dirty="0">
              <a:latin typeface="Arial" pitchFamily="34" charset="0"/>
              <a:cs typeface="Arial" pitchFamily="34" charset="0"/>
            </a:rPr>
            <a:t>HIV/AIDS Act</a:t>
          </a:r>
        </a:p>
        <a:p>
          <a:endParaRPr lang="en-US" sz="1600" b="0" dirty="0">
            <a:latin typeface="Arial" pitchFamily="34" charset="0"/>
            <a:cs typeface="Arial" pitchFamily="34" charset="0"/>
          </a:endParaRPr>
        </a:p>
        <a:p>
          <a:r>
            <a:rPr lang="en-US" sz="1600" b="0" dirty="0">
              <a:latin typeface="Arial" pitchFamily="34" charset="0"/>
              <a:cs typeface="Arial" pitchFamily="34" charset="0"/>
            </a:rPr>
            <a:t>Prison interventions</a:t>
          </a:r>
        </a:p>
        <a:p>
          <a:endParaRPr lang="en-US" sz="1600" b="0" dirty="0">
            <a:latin typeface="Arial" pitchFamily="34" charset="0"/>
            <a:cs typeface="Arial" pitchFamily="34" charset="0"/>
          </a:endParaRPr>
        </a:p>
      </dgm:t>
    </dgm:pt>
    <dgm:pt modelId="{11F0A02E-B795-4893-B044-53708E2953B4}" type="parTrans" cxnId="{00EA37B2-F20B-4EEB-9D76-D3EC8162323F}">
      <dgm:prSet/>
      <dgm:spPr/>
      <dgm:t>
        <a:bodyPr/>
        <a:lstStyle/>
        <a:p>
          <a:endParaRPr lang="en-US"/>
        </a:p>
      </dgm:t>
    </dgm:pt>
    <dgm:pt modelId="{0ED54BC9-C10F-4A91-8860-0FDD908073A3}" type="sibTrans" cxnId="{00EA37B2-F20B-4EEB-9D76-D3EC8162323F}">
      <dgm:prSet/>
      <dgm:spPr/>
      <dgm:t>
        <a:bodyPr/>
        <a:lstStyle/>
        <a:p>
          <a:endParaRPr lang="en-US"/>
        </a:p>
      </dgm:t>
    </dgm:pt>
    <dgm:pt modelId="{58F8C72D-53D2-493D-9C66-81486FF93C20}" type="pres">
      <dgm:prSet presAssocID="{D527BDC5-D5F2-48E2-9FDE-1D055D370102}" presName="arrowDiagram" presStyleCnt="0">
        <dgm:presLayoutVars>
          <dgm:chMax val="5"/>
          <dgm:dir/>
          <dgm:resizeHandles val="exact"/>
        </dgm:presLayoutVars>
      </dgm:prSet>
      <dgm:spPr/>
    </dgm:pt>
    <dgm:pt modelId="{0449207E-337E-4762-B6FA-211AA34723DD}" type="pres">
      <dgm:prSet presAssocID="{D527BDC5-D5F2-48E2-9FDE-1D055D370102}" presName="arrow" presStyleLbl="bgShp" presStyleIdx="0" presStyleCnt="1" custScaleX="108677" custLinFactNeighborX="-870" custLinFactNeighborY="-17478"/>
      <dgm:spPr/>
    </dgm:pt>
    <dgm:pt modelId="{28C1EC9F-1939-4958-A81B-ED4E15744987}" type="pres">
      <dgm:prSet presAssocID="{D527BDC5-D5F2-48E2-9FDE-1D055D370102}" presName="arrowDiagram5" presStyleCnt="0"/>
      <dgm:spPr/>
    </dgm:pt>
    <dgm:pt modelId="{9E65D421-B9E8-4D0D-80A2-0134C93BB5AF}" type="pres">
      <dgm:prSet presAssocID="{BFD98B5A-9ED5-4CD7-9CA3-A5DDEB89F51D}" presName="bullet5a" presStyleLbl="node1" presStyleIdx="0" presStyleCnt="5"/>
      <dgm:spPr>
        <a:solidFill>
          <a:schemeClr val="accent1">
            <a:lumMod val="75000"/>
            <a:alpha val="92157"/>
          </a:schemeClr>
        </a:solidFill>
      </dgm:spPr>
    </dgm:pt>
    <dgm:pt modelId="{E8E40A7A-E9B9-4DD2-AF83-520E45B83E2D}" type="pres">
      <dgm:prSet presAssocID="{BFD98B5A-9ED5-4CD7-9CA3-A5DDEB89F51D}" presName="textBox5a" presStyleLbl="revTx" presStyleIdx="0" presStyleCnt="5" custScaleX="119770" custLinFactNeighborX="-28796" custLinFactNeighborY="-20749">
        <dgm:presLayoutVars>
          <dgm:bulletEnabled val="1"/>
        </dgm:presLayoutVars>
      </dgm:prSet>
      <dgm:spPr/>
    </dgm:pt>
    <dgm:pt modelId="{8E211CB5-EE85-4D33-92D3-34997961971B}" type="pres">
      <dgm:prSet presAssocID="{5B23E973-9D9B-4407-8D59-364612FF68EF}" presName="bullet5b" presStyleLbl="node1" presStyleIdx="1" presStyleCnt="5"/>
      <dgm:spPr>
        <a:solidFill>
          <a:schemeClr val="tx2"/>
        </a:solidFill>
      </dgm:spPr>
    </dgm:pt>
    <dgm:pt modelId="{9176EC3D-1FCF-4D5F-A571-4F1587F0CA6B}" type="pres">
      <dgm:prSet presAssocID="{5B23E973-9D9B-4407-8D59-364612FF68EF}" presName="textBox5b" presStyleLbl="revTx" presStyleIdx="1" presStyleCnt="5" custScaleX="117017" custLinFactNeighborX="4132" custLinFactNeighborY="-5893">
        <dgm:presLayoutVars>
          <dgm:bulletEnabled val="1"/>
        </dgm:presLayoutVars>
      </dgm:prSet>
      <dgm:spPr/>
    </dgm:pt>
    <dgm:pt modelId="{25FD936E-94D7-49CD-82CD-1763EA7F1864}" type="pres">
      <dgm:prSet presAssocID="{5854D34E-A37A-4B73-9F2A-6BDF23A65A81}" presName="bullet5c" presStyleLbl="node1" presStyleIdx="2" presStyleCnt="5"/>
      <dgm:spPr>
        <a:solidFill>
          <a:srgbClr val="FFC000"/>
        </a:solidFill>
      </dgm:spPr>
    </dgm:pt>
    <dgm:pt modelId="{BAF71EA2-19DE-496A-8A4D-8C0A43365DD2}" type="pres">
      <dgm:prSet presAssocID="{5854D34E-A37A-4B73-9F2A-6BDF23A65A81}" presName="textBox5c" presStyleLbl="revTx" presStyleIdx="2" presStyleCnt="5" custScaleY="73803" custLinFactNeighborX="852" custLinFactNeighborY="-10488">
        <dgm:presLayoutVars>
          <dgm:bulletEnabled val="1"/>
        </dgm:presLayoutVars>
      </dgm:prSet>
      <dgm:spPr/>
    </dgm:pt>
    <dgm:pt modelId="{77765A00-DDFF-4084-BFB0-B4A831EF68DF}" type="pres">
      <dgm:prSet presAssocID="{2506F556-D9FE-43AB-95EC-AED3002F3E8E}" presName="bullet5d" presStyleLbl="node1" presStyleIdx="3" presStyleCnt="5"/>
      <dgm:spPr>
        <a:solidFill>
          <a:schemeClr val="accent3">
            <a:lumMod val="75000"/>
          </a:schemeClr>
        </a:solidFill>
      </dgm:spPr>
    </dgm:pt>
    <dgm:pt modelId="{DE631D8C-11AC-4BD9-B040-01FB6785C68F}" type="pres">
      <dgm:prSet presAssocID="{2506F556-D9FE-43AB-95EC-AED3002F3E8E}" presName="textBox5d" presStyleLbl="revTx" presStyleIdx="3" presStyleCnt="5" custScaleX="116925" custScaleY="69023">
        <dgm:presLayoutVars>
          <dgm:bulletEnabled val="1"/>
        </dgm:presLayoutVars>
      </dgm:prSet>
      <dgm:spPr/>
    </dgm:pt>
    <dgm:pt modelId="{11635B25-FF5E-4A35-9854-77C45D83DA8F}" type="pres">
      <dgm:prSet presAssocID="{67FD4D8D-EAB5-4905-A9DD-6783E4F1EEA5}" presName="bullet5e" presStyleLbl="node1" presStyleIdx="4" presStyleCnt="5"/>
      <dgm:spPr>
        <a:solidFill>
          <a:schemeClr val="accent2">
            <a:lumMod val="75000"/>
          </a:schemeClr>
        </a:solidFill>
      </dgm:spPr>
    </dgm:pt>
    <dgm:pt modelId="{E1D64879-19D8-46FE-9AFE-21CF3647BC6F}" type="pres">
      <dgm:prSet presAssocID="{67FD4D8D-EAB5-4905-A9DD-6783E4F1EEA5}" presName="textBox5e" presStyleLbl="revTx" presStyleIdx="4" presStyleCnt="5" custScaleX="126358" custScaleY="65466" custLinFactNeighborX="20402" custLinFactNeighborY="683">
        <dgm:presLayoutVars>
          <dgm:bulletEnabled val="1"/>
        </dgm:presLayoutVars>
      </dgm:prSet>
      <dgm:spPr/>
    </dgm:pt>
  </dgm:ptLst>
  <dgm:cxnLst>
    <dgm:cxn modelId="{AACC7765-5C1F-4290-9C79-D1F8DD2E577B}" srcId="{D527BDC5-D5F2-48E2-9FDE-1D055D370102}" destId="{5B23E973-9D9B-4407-8D59-364612FF68EF}" srcOrd="1" destOrd="0" parTransId="{FB605B33-7ECF-4510-92E5-AAA336ADCDE2}" sibTransId="{31DA2FCF-1D17-4227-8DF0-F733FAE4E479}"/>
    <dgm:cxn modelId="{34862867-8352-4697-B857-1121F0A7A854}" type="presOf" srcId="{D527BDC5-D5F2-48E2-9FDE-1D055D370102}" destId="{58F8C72D-53D2-493D-9C66-81486FF93C20}" srcOrd="0" destOrd="0" presId="urn:microsoft.com/office/officeart/2005/8/layout/arrow2"/>
    <dgm:cxn modelId="{DC97AA6B-1282-4DAF-B5F2-8CC5B9D07192}" type="presOf" srcId="{BFD98B5A-9ED5-4CD7-9CA3-A5DDEB89F51D}" destId="{E8E40A7A-E9B9-4DD2-AF83-520E45B83E2D}" srcOrd="0" destOrd="0" presId="urn:microsoft.com/office/officeart/2005/8/layout/arrow2"/>
    <dgm:cxn modelId="{B589ED54-590E-498D-8567-34073A89D7D5}" type="presOf" srcId="{5B23E973-9D9B-4407-8D59-364612FF68EF}" destId="{9176EC3D-1FCF-4D5F-A571-4F1587F0CA6B}" srcOrd="0" destOrd="0" presId="urn:microsoft.com/office/officeart/2005/8/layout/arrow2"/>
    <dgm:cxn modelId="{5550A45A-B224-4934-A048-2FC7E883E615}" type="presOf" srcId="{5854D34E-A37A-4B73-9F2A-6BDF23A65A81}" destId="{BAF71EA2-19DE-496A-8A4D-8C0A43365DD2}" srcOrd="0" destOrd="0" presId="urn:microsoft.com/office/officeart/2005/8/layout/arrow2"/>
    <dgm:cxn modelId="{C97FB89D-E1D6-4671-82F0-CEFA33B1058E}" type="presOf" srcId="{2506F556-D9FE-43AB-95EC-AED3002F3E8E}" destId="{DE631D8C-11AC-4BD9-B040-01FB6785C68F}" srcOrd="0" destOrd="0" presId="urn:microsoft.com/office/officeart/2005/8/layout/arrow2"/>
    <dgm:cxn modelId="{5A1867A3-9B76-493A-A42E-052B61295CEE}" srcId="{D527BDC5-D5F2-48E2-9FDE-1D055D370102}" destId="{BFD98B5A-9ED5-4CD7-9CA3-A5DDEB89F51D}" srcOrd="0" destOrd="0" parTransId="{76F94D10-F5F1-4E04-A530-1A42E5D84AE6}" sibTransId="{E8CDE4AD-769E-44A8-B5C6-8169D9ED7CB4}"/>
    <dgm:cxn modelId="{00EA37B2-F20B-4EEB-9D76-D3EC8162323F}" srcId="{D527BDC5-D5F2-48E2-9FDE-1D055D370102}" destId="{67FD4D8D-EAB5-4905-A9DD-6783E4F1EEA5}" srcOrd="4" destOrd="0" parTransId="{11F0A02E-B795-4893-B044-53708E2953B4}" sibTransId="{0ED54BC9-C10F-4A91-8860-0FDD908073A3}"/>
    <dgm:cxn modelId="{7908D6B5-32C9-4825-927B-FE74FB251182}" type="presOf" srcId="{67FD4D8D-EAB5-4905-A9DD-6783E4F1EEA5}" destId="{E1D64879-19D8-46FE-9AFE-21CF3647BC6F}" srcOrd="0" destOrd="0" presId="urn:microsoft.com/office/officeart/2005/8/layout/arrow2"/>
    <dgm:cxn modelId="{9845A2E4-B507-432E-A0CD-824A4635A12F}" srcId="{D527BDC5-D5F2-48E2-9FDE-1D055D370102}" destId="{5854D34E-A37A-4B73-9F2A-6BDF23A65A81}" srcOrd="2" destOrd="0" parTransId="{C90308C9-4A43-4618-A2D5-404FE35D3AF4}" sibTransId="{90DBD2F9-8CCD-4C73-BDC9-0CDE82B16946}"/>
    <dgm:cxn modelId="{2E5698FD-F958-4AFB-94CF-A483DD5C62D2}" srcId="{D527BDC5-D5F2-48E2-9FDE-1D055D370102}" destId="{2506F556-D9FE-43AB-95EC-AED3002F3E8E}" srcOrd="3" destOrd="0" parTransId="{68153B2E-4EC0-4F2D-B522-2D4AF2F69C53}" sibTransId="{5F8F8F2C-1310-4364-83E6-B670DC7651A6}"/>
    <dgm:cxn modelId="{53B9521D-52BF-4815-8F81-F34F95FC72BF}" type="presParOf" srcId="{58F8C72D-53D2-493D-9C66-81486FF93C20}" destId="{0449207E-337E-4762-B6FA-211AA34723DD}" srcOrd="0" destOrd="0" presId="urn:microsoft.com/office/officeart/2005/8/layout/arrow2"/>
    <dgm:cxn modelId="{9F893164-C3CD-4050-B720-0897C907A875}" type="presParOf" srcId="{58F8C72D-53D2-493D-9C66-81486FF93C20}" destId="{28C1EC9F-1939-4958-A81B-ED4E15744987}" srcOrd="1" destOrd="0" presId="urn:microsoft.com/office/officeart/2005/8/layout/arrow2"/>
    <dgm:cxn modelId="{026DAFF3-0142-47E1-9548-196544E6ADB9}" type="presParOf" srcId="{28C1EC9F-1939-4958-A81B-ED4E15744987}" destId="{9E65D421-B9E8-4D0D-80A2-0134C93BB5AF}" srcOrd="0" destOrd="0" presId="urn:microsoft.com/office/officeart/2005/8/layout/arrow2"/>
    <dgm:cxn modelId="{6ACE57D8-4542-4399-886A-5D57761A075B}" type="presParOf" srcId="{28C1EC9F-1939-4958-A81B-ED4E15744987}" destId="{E8E40A7A-E9B9-4DD2-AF83-520E45B83E2D}" srcOrd="1" destOrd="0" presId="urn:microsoft.com/office/officeart/2005/8/layout/arrow2"/>
    <dgm:cxn modelId="{E3BDFF0E-6A6F-432F-9A23-618A0775E33C}" type="presParOf" srcId="{28C1EC9F-1939-4958-A81B-ED4E15744987}" destId="{8E211CB5-EE85-4D33-92D3-34997961971B}" srcOrd="2" destOrd="0" presId="urn:microsoft.com/office/officeart/2005/8/layout/arrow2"/>
    <dgm:cxn modelId="{089BA317-DD44-43F8-898C-DDB8AA97EA67}" type="presParOf" srcId="{28C1EC9F-1939-4958-A81B-ED4E15744987}" destId="{9176EC3D-1FCF-4D5F-A571-4F1587F0CA6B}" srcOrd="3" destOrd="0" presId="urn:microsoft.com/office/officeart/2005/8/layout/arrow2"/>
    <dgm:cxn modelId="{195E31F8-1F0B-4F1E-9859-0D4AE3F8D5EE}" type="presParOf" srcId="{28C1EC9F-1939-4958-A81B-ED4E15744987}" destId="{25FD936E-94D7-49CD-82CD-1763EA7F1864}" srcOrd="4" destOrd="0" presId="urn:microsoft.com/office/officeart/2005/8/layout/arrow2"/>
    <dgm:cxn modelId="{0F55A45D-788E-44F7-8AAD-6993F877FF9F}" type="presParOf" srcId="{28C1EC9F-1939-4958-A81B-ED4E15744987}" destId="{BAF71EA2-19DE-496A-8A4D-8C0A43365DD2}" srcOrd="5" destOrd="0" presId="urn:microsoft.com/office/officeart/2005/8/layout/arrow2"/>
    <dgm:cxn modelId="{492D04A4-7421-43F3-8C5C-57204A0FD934}" type="presParOf" srcId="{28C1EC9F-1939-4958-A81B-ED4E15744987}" destId="{77765A00-DDFF-4084-BFB0-B4A831EF68DF}" srcOrd="6" destOrd="0" presId="urn:microsoft.com/office/officeart/2005/8/layout/arrow2"/>
    <dgm:cxn modelId="{15BA21B1-9D4F-42B6-A143-5BA186ED5894}" type="presParOf" srcId="{28C1EC9F-1939-4958-A81B-ED4E15744987}" destId="{DE631D8C-11AC-4BD9-B040-01FB6785C68F}" srcOrd="7" destOrd="0" presId="urn:microsoft.com/office/officeart/2005/8/layout/arrow2"/>
    <dgm:cxn modelId="{B3370103-A546-4CA6-8056-ED537F497740}" type="presParOf" srcId="{28C1EC9F-1939-4958-A81B-ED4E15744987}" destId="{11635B25-FF5E-4A35-9854-77C45D83DA8F}" srcOrd="8" destOrd="0" presId="urn:microsoft.com/office/officeart/2005/8/layout/arrow2"/>
    <dgm:cxn modelId="{DFF713EE-F575-45A9-BAB8-04EAAEF471E2}" type="presParOf" srcId="{28C1EC9F-1939-4958-A81B-ED4E15744987}" destId="{E1D64879-19D8-46FE-9AFE-21CF3647BC6F}"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49207E-337E-4762-B6FA-211AA34723DD}">
      <dsp:nvSpPr>
        <dsp:cNvPr id="0" name=""/>
        <dsp:cNvSpPr/>
      </dsp:nvSpPr>
      <dsp:spPr>
        <a:xfrm>
          <a:off x="593074" y="0"/>
          <a:ext cx="10732417" cy="6172199"/>
        </a:xfrm>
        <a:prstGeom prst="swooshArrow">
          <a:avLst>
            <a:gd name="adj1" fmla="val 25000"/>
            <a:gd name="adj2" fmla="val 25000"/>
          </a:avLst>
        </a:prstGeom>
        <a:solidFill>
          <a:schemeClr val="accent1">
            <a:tint val="55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9E65D421-B9E8-4D0D-80A2-0134C93BB5AF}">
      <dsp:nvSpPr>
        <dsp:cNvPr id="0" name=""/>
        <dsp:cNvSpPr/>
      </dsp:nvSpPr>
      <dsp:spPr>
        <a:xfrm>
          <a:off x="2080179" y="4589647"/>
          <a:ext cx="227136" cy="227136"/>
        </a:xfrm>
        <a:prstGeom prst="ellipse">
          <a:avLst/>
        </a:prstGeom>
        <a:solidFill>
          <a:schemeClr val="accent1">
            <a:lumMod val="75000"/>
            <a:alpha val="92157"/>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8E40A7A-E9B9-4DD2-AF83-520E45B83E2D}">
      <dsp:nvSpPr>
        <dsp:cNvPr id="0" name=""/>
        <dsp:cNvSpPr/>
      </dsp:nvSpPr>
      <dsp:spPr>
        <a:xfrm>
          <a:off x="1693334" y="4398416"/>
          <a:ext cx="1549455" cy="1468983"/>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0355" tIns="0" rIns="0" bIns="0" numCol="1" spcCol="1270" anchor="t" anchorCtr="0">
          <a:noAutofit/>
        </a:bodyPr>
        <a:lstStyle/>
        <a:p>
          <a:pPr marL="0" lvl="0" indent="0" algn="l" defTabSz="711200">
            <a:lnSpc>
              <a:spcPct val="90000"/>
            </a:lnSpc>
            <a:spcBef>
              <a:spcPct val="0"/>
            </a:spcBef>
            <a:spcAft>
              <a:spcPct val="35000"/>
            </a:spcAft>
            <a:buNone/>
          </a:pPr>
          <a:r>
            <a:rPr lang="en-US" sz="1600" b="1" kern="1200" dirty="0">
              <a:latin typeface="Arial" pitchFamily="34" charset="0"/>
              <a:cs typeface="Arial" pitchFamily="34" charset="0"/>
            </a:rPr>
            <a:t>NACP I (1992-1999)</a:t>
          </a:r>
        </a:p>
        <a:p>
          <a:pPr marL="0" lvl="0" indent="0" algn="l" defTabSz="711200">
            <a:lnSpc>
              <a:spcPct val="90000"/>
            </a:lnSpc>
            <a:spcBef>
              <a:spcPct val="0"/>
            </a:spcBef>
            <a:spcAft>
              <a:spcPct val="35000"/>
            </a:spcAft>
            <a:buNone/>
          </a:pPr>
          <a:r>
            <a:rPr lang="en-US" sz="1600" kern="1200" dirty="0">
              <a:latin typeface="Arial" pitchFamily="34" charset="0"/>
              <a:cs typeface="Arial" pitchFamily="34" charset="0"/>
            </a:rPr>
            <a:t>Centralized approach</a:t>
          </a:r>
        </a:p>
        <a:p>
          <a:pPr marL="0" lvl="0" indent="0" algn="l" defTabSz="711200">
            <a:lnSpc>
              <a:spcPct val="90000"/>
            </a:lnSpc>
            <a:spcBef>
              <a:spcPct val="0"/>
            </a:spcBef>
            <a:spcAft>
              <a:spcPct val="35000"/>
            </a:spcAft>
            <a:buNone/>
          </a:pPr>
          <a:endParaRPr lang="en-US" sz="1050" kern="1200" dirty="0">
            <a:latin typeface="Arial" pitchFamily="34" charset="0"/>
            <a:cs typeface="Arial" pitchFamily="34" charset="0"/>
          </a:endParaRPr>
        </a:p>
        <a:p>
          <a:pPr marL="0" lvl="0" indent="0" algn="l" defTabSz="711200">
            <a:lnSpc>
              <a:spcPct val="90000"/>
            </a:lnSpc>
            <a:spcBef>
              <a:spcPct val="0"/>
            </a:spcBef>
            <a:spcAft>
              <a:spcPct val="35000"/>
            </a:spcAft>
            <a:buNone/>
          </a:pPr>
          <a:r>
            <a:rPr lang="en-US" sz="1600" kern="1200" dirty="0">
              <a:latin typeface="Arial" pitchFamily="34" charset="0"/>
              <a:cs typeface="Arial" pitchFamily="34" charset="0"/>
            </a:rPr>
            <a:t>Awareness and Blood Safety</a:t>
          </a:r>
        </a:p>
      </dsp:txBody>
      <dsp:txXfrm>
        <a:off x="1693334" y="4398416"/>
        <a:ext cx="1549455" cy="1468983"/>
      </dsp:txXfrm>
    </dsp:sp>
    <dsp:sp modelId="{8E211CB5-EE85-4D33-92D3-34997961971B}">
      <dsp:nvSpPr>
        <dsp:cNvPr id="0" name=""/>
        <dsp:cNvSpPr/>
      </dsp:nvSpPr>
      <dsp:spPr>
        <a:xfrm>
          <a:off x="3309681" y="3408288"/>
          <a:ext cx="355518" cy="355518"/>
        </a:xfrm>
        <a:prstGeom prst="ellipse">
          <a:avLst/>
        </a:prstGeom>
        <a:solidFill>
          <a:schemeClr val="tx2"/>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176EC3D-1FCF-4D5F-A571-4F1587F0CA6B}">
      <dsp:nvSpPr>
        <dsp:cNvPr id="0" name=""/>
        <dsp:cNvSpPr/>
      </dsp:nvSpPr>
      <dsp:spPr>
        <a:xfrm>
          <a:off x="3415695" y="3433645"/>
          <a:ext cx="1918301" cy="2586151"/>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88382" tIns="0" rIns="0" bIns="0" numCol="1" spcCol="1270" anchor="t" anchorCtr="0">
          <a:noAutofit/>
        </a:bodyPr>
        <a:lstStyle/>
        <a:p>
          <a:pPr marL="0" lvl="0" indent="0" algn="l" defTabSz="711200">
            <a:lnSpc>
              <a:spcPct val="90000"/>
            </a:lnSpc>
            <a:spcBef>
              <a:spcPct val="0"/>
            </a:spcBef>
            <a:spcAft>
              <a:spcPct val="35000"/>
            </a:spcAft>
            <a:buNone/>
          </a:pPr>
          <a:endParaRPr lang="en-US" sz="1600" b="1" kern="1200" dirty="0">
            <a:latin typeface="Arial" pitchFamily="34" charset="0"/>
            <a:cs typeface="Arial" pitchFamily="34" charset="0"/>
          </a:endParaRPr>
        </a:p>
        <a:p>
          <a:pPr marL="0" lvl="0" indent="0" algn="l" defTabSz="711200">
            <a:lnSpc>
              <a:spcPct val="90000"/>
            </a:lnSpc>
            <a:spcBef>
              <a:spcPct val="0"/>
            </a:spcBef>
            <a:spcAft>
              <a:spcPct val="35000"/>
            </a:spcAft>
            <a:buNone/>
          </a:pPr>
          <a:r>
            <a:rPr lang="en-US" sz="1600" b="1" kern="1200" dirty="0">
              <a:latin typeface="Arial" pitchFamily="34" charset="0"/>
              <a:cs typeface="Arial" pitchFamily="34" charset="0"/>
            </a:rPr>
            <a:t>NACP II (1999-2006)</a:t>
          </a:r>
        </a:p>
        <a:p>
          <a:pPr marL="0" lvl="0" indent="0" algn="l" defTabSz="711200">
            <a:lnSpc>
              <a:spcPct val="90000"/>
            </a:lnSpc>
            <a:spcBef>
              <a:spcPct val="0"/>
            </a:spcBef>
            <a:spcAft>
              <a:spcPct val="35000"/>
            </a:spcAft>
            <a:buNone/>
          </a:pPr>
          <a:r>
            <a:rPr lang="en-US" sz="1600" kern="1200" dirty="0">
              <a:latin typeface="Arial" pitchFamily="34" charset="0"/>
              <a:cs typeface="Arial" pitchFamily="34" charset="0"/>
            </a:rPr>
            <a:t>Decentralization to states </a:t>
          </a:r>
        </a:p>
        <a:p>
          <a:pPr marL="0" lvl="0" indent="0" algn="l" defTabSz="711200">
            <a:lnSpc>
              <a:spcPct val="90000"/>
            </a:lnSpc>
            <a:spcBef>
              <a:spcPct val="0"/>
            </a:spcBef>
            <a:spcAft>
              <a:spcPct val="35000"/>
            </a:spcAft>
            <a:buNone/>
          </a:pPr>
          <a:endParaRPr lang="en-US" sz="300" kern="1200" dirty="0">
            <a:latin typeface="Arial" pitchFamily="34" charset="0"/>
            <a:cs typeface="Arial" pitchFamily="34" charset="0"/>
          </a:endParaRPr>
        </a:p>
        <a:p>
          <a:pPr marL="0" lvl="0" indent="0" algn="l" defTabSz="711200">
            <a:lnSpc>
              <a:spcPct val="90000"/>
            </a:lnSpc>
            <a:spcBef>
              <a:spcPct val="0"/>
            </a:spcBef>
            <a:spcAft>
              <a:spcPct val="35000"/>
            </a:spcAft>
            <a:buNone/>
          </a:pPr>
          <a:r>
            <a:rPr lang="en-US" sz="1600" kern="1200" dirty="0">
              <a:latin typeface="Arial" pitchFamily="34" charset="0"/>
              <a:cs typeface="Arial" pitchFamily="34" charset="0"/>
            </a:rPr>
            <a:t>Prevention, Counseling and Testing</a:t>
          </a:r>
        </a:p>
        <a:p>
          <a:pPr marL="0" lvl="0" indent="0" algn="l" defTabSz="711200">
            <a:lnSpc>
              <a:spcPct val="90000"/>
            </a:lnSpc>
            <a:spcBef>
              <a:spcPct val="0"/>
            </a:spcBef>
            <a:spcAft>
              <a:spcPct val="35000"/>
            </a:spcAft>
            <a:buNone/>
          </a:pPr>
          <a:endParaRPr lang="en-US" sz="200" kern="1200" dirty="0">
            <a:latin typeface="Arial" pitchFamily="34" charset="0"/>
            <a:cs typeface="Arial" pitchFamily="34" charset="0"/>
          </a:endParaRPr>
        </a:p>
        <a:p>
          <a:pPr marL="0" lvl="0" indent="0" algn="l" defTabSz="711200">
            <a:lnSpc>
              <a:spcPct val="90000"/>
            </a:lnSpc>
            <a:spcBef>
              <a:spcPct val="0"/>
            </a:spcBef>
            <a:spcAft>
              <a:spcPct val="35000"/>
            </a:spcAft>
            <a:buNone/>
          </a:pPr>
          <a:r>
            <a:rPr lang="en-US" sz="1600" kern="1200" dirty="0">
              <a:latin typeface="Arial" pitchFamily="34" charset="0"/>
              <a:cs typeface="Arial" pitchFamily="34" charset="0"/>
            </a:rPr>
            <a:t>Launch of treatment services(2004)</a:t>
          </a:r>
        </a:p>
      </dsp:txBody>
      <dsp:txXfrm>
        <a:off x="3415695" y="3433645"/>
        <a:ext cx="1918301" cy="2586151"/>
      </dsp:txXfrm>
    </dsp:sp>
    <dsp:sp modelId="{25FD936E-94D7-49CD-82CD-1763EA7F1864}">
      <dsp:nvSpPr>
        <dsp:cNvPr id="0" name=""/>
        <dsp:cNvSpPr/>
      </dsp:nvSpPr>
      <dsp:spPr>
        <a:xfrm>
          <a:off x="4889764" y="2466410"/>
          <a:ext cx="474024" cy="474024"/>
        </a:xfrm>
        <a:prstGeom prst="ellipse">
          <a:avLst/>
        </a:prstGeom>
        <a:solidFill>
          <a:srgbClr val="FFC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AF71EA2-19DE-496A-8A4D-8C0A43365DD2}">
      <dsp:nvSpPr>
        <dsp:cNvPr id="0" name=""/>
        <dsp:cNvSpPr/>
      </dsp:nvSpPr>
      <dsp:spPr>
        <a:xfrm>
          <a:off x="5143015" y="2793975"/>
          <a:ext cx="1905975" cy="256006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51176" tIns="0" rIns="0" bIns="0" numCol="1" spcCol="1270" anchor="t" anchorCtr="0">
          <a:noAutofit/>
        </a:bodyPr>
        <a:lstStyle/>
        <a:p>
          <a:pPr marL="0" lvl="0" indent="0" algn="l" defTabSz="755650">
            <a:lnSpc>
              <a:spcPct val="90000"/>
            </a:lnSpc>
            <a:spcBef>
              <a:spcPct val="0"/>
            </a:spcBef>
            <a:spcAft>
              <a:spcPct val="35000"/>
            </a:spcAft>
            <a:buNone/>
          </a:pPr>
          <a:r>
            <a:rPr lang="en-US" sz="1600" b="1" kern="1200" dirty="0">
              <a:latin typeface="Arial" pitchFamily="34" charset="0"/>
              <a:cs typeface="Arial" pitchFamily="34" charset="0"/>
            </a:rPr>
            <a:t>NACP III (2007-2012) </a:t>
          </a:r>
        </a:p>
        <a:p>
          <a:pPr marL="0" lvl="0" indent="0" algn="l" defTabSz="755650">
            <a:lnSpc>
              <a:spcPct val="90000"/>
            </a:lnSpc>
            <a:spcBef>
              <a:spcPct val="0"/>
            </a:spcBef>
            <a:spcAft>
              <a:spcPct val="35000"/>
            </a:spcAft>
            <a:buNone/>
          </a:pPr>
          <a:r>
            <a:rPr lang="en-US" sz="1600" kern="1200" dirty="0">
              <a:latin typeface="Arial" pitchFamily="34" charset="0"/>
              <a:cs typeface="Arial" pitchFamily="34" charset="0"/>
            </a:rPr>
            <a:t>District Focus</a:t>
          </a:r>
        </a:p>
        <a:p>
          <a:pPr marL="0" lvl="0" indent="0" algn="l" defTabSz="755650">
            <a:lnSpc>
              <a:spcPct val="90000"/>
            </a:lnSpc>
            <a:spcBef>
              <a:spcPct val="0"/>
            </a:spcBef>
            <a:spcAft>
              <a:spcPct val="35000"/>
            </a:spcAft>
            <a:buNone/>
          </a:pPr>
          <a:endParaRPr lang="en-US" sz="1600" kern="1200" dirty="0">
            <a:latin typeface="Arial" pitchFamily="34" charset="0"/>
            <a:cs typeface="Arial" pitchFamily="34" charset="0"/>
          </a:endParaRPr>
        </a:p>
        <a:p>
          <a:pPr marL="0" lvl="0" indent="0" algn="l" defTabSz="755650">
            <a:lnSpc>
              <a:spcPct val="90000"/>
            </a:lnSpc>
            <a:spcBef>
              <a:spcPct val="0"/>
            </a:spcBef>
            <a:spcAft>
              <a:spcPct val="35000"/>
            </a:spcAft>
            <a:buNone/>
          </a:pPr>
          <a:r>
            <a:rPr lang="en-US" sz="1600" kern="1200" dirty="0">
              <a:latin typeface="Arial" pitchFamily="34" charset="0"/>
              <a:cs typeface="Arial" pitchFamily="34" charset="0"/>
            </a:rPr>
            <a:t>Massive scale up of services with quality assurance mechanisms</a:t>
          </a:r>
        </a:p>
        <a:p>
          <a:pPr marL="0" lvl="0" indent="0" algn="l" defTabSz="755650">
            <a:lnSpc>
              <a:spcPct val="90000"/>
            </a:lnSpc>
            <a:spcBef>
              <a:spcPct val="0"/>
            </a:spcBef>
            <a:spcAft>
              <a:spcPct val="35000"/>
            </a:spcAft>
            <a:buNone/>
          </a:pPr>
          <a:endParaRPr lang="en-US" sz="1600" kern="1200" dirty="0">
            <a:latin typeface="Arial" pitchFamily="34" charset="0"/>
            <a:cs typeface="Arial" pitchFamily="34" charset="0"/>
          </a:endParaRPr>
        </a:p>
        <a:p>
          <a:pPr marL="0" lvl="0" indent="0" algn="l" defTabSz="755650">
            <a:lnSpc>
              <a:spcPct val="90000"/>
            </a:lnSpc>
            <a:spcBef>
              <a:spcPct val="0"/>
            </a:spcBef>
            <a:spcAft>
              <a:spcPct val="35000"/>
            </a:spcAft>
            <a:buNone/>
          </a:pPr>
          <a:r>
            <a:rPr lang="en-US" sz="1600" b="0" kern="1200" dirty="0" err="1">
              <a:latin typeface="Arial" pitchFamily="34" charset="0"/>
              <a:cs typeface="Arial" pitchFamily="34" charset="0"/>
            </a:rPr>
            <a:t>Universalization</a:t>
          </a:r>
          <a:r>
            <a:rPr lang="en-US" sz="1600" b="0" kern="1200" dirty="0">
              <a:latin typeface="Arial" pitchFamily="34" charset="0"/>
              <a:cs typeface="Arial" pitchFamily="34" charset="0"/>
            </a:rPr>
            <a:t> of testing of HIV among pregnant women</a:t>
          </a:r>
          <a:endParaRPr lang="en-US" sz="1600" kern="1200" dirty="0">
            <a:latin typeface="Arial" pitchFamily="34" charset="0"/>
            <a:cs typeface="Arial" pitchFamily="34" charset="0"/>
          </a:endParaRPr>
        </a:p>
        <a:p>
          <a:pPr marL="0" lvl="0" indent="0" algn="l" defTabSz="755650">
            <a:lnSpc>
              <a:spcPct val="90000"/>
            </a:lnSpc>
            <a:spcBef>
              <a:spcPct val="0"/>
            </a:spcBef>
            <a:spcAft>
              <a:spcPct val="35000"/>
            </a:spcAft>
            <a:buNone/>
          </a:pPr>
          <a:endParaRPr lang="en-US" sz="1600" kern="1200" dirty="0">
            <a:latin typeface="Arial" pitchFamily="34" charset="0"/>
            <a:cs typeface="Arial" pitchFamily="34" charset="0"/>
          </a:endParaRPr>
        </a:p>
        <a:p>
          <a:pPr marL="0" lvl="0" indent="0" algn="l" defTabSz="755650">
            <a:lnSpc>
              <a:spcPct val="90000"/>
            </a:lnSpc>
            <a:spcBef>
              <a:spcPct val="0"/>
            </a:spcBef>
            <a:spcAft>
              <a:spcPct val="35000"/>
            </a:spcAft>
            <a:buNone/>
          </a:pPr>
          <a:r>
            <a:rPr lang="en-US" sz="1600" kern="1200" dirty="0">
              <a:latin typeface="Arial" pitchFamily="34" charset="0"/>
              <a:cs typeface="Arial" pitchFamily="34" charset="0"/>
            </a:rPr>
            <a:t>  </a:t>
          </a:r>
        </a:p>
      </dsp:txBody>
      <dsp:txXfrm>
        <a:off x="5143015" y="2793975"/>
        <a:ext cx="1905975" cy="2560060"/>
      </dsp:txXfrm>
    </dsp:sp>
    <dsp:sp modelId="{77765A00-DDFF-4084-BFB0-B4A831EF68DF}">
      <dsp:nvSpPr>
        <dsp:cNvPr id="0" name=""/>
        <dsp:cNvSpPr/>
      </dsp:nvSpPr>
      <dsp:spPr>
        <a:xfrm>
          <a:off x="6726610" y="1730684"/>
          <a:ext cx="612282" cy="612282"/>
        </a:xfrm>
        <a:prstGeom prst="ellipse">
          <a:avLst/>
        </a:prstGeom>
        <a:solidFill>
          <a:schemeClr val="accent3">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E631D8C-11AC-4BD9-B040-01FB6785C68F}">
      <dsp:nvSpPr>
        <dsp:cNvPr id="0" name=""/>
        <dsp:cNvSpPr/>
      </dsp:nvSpPr>
      <dsp:spPr>
        <a:xfrm>
          <a:off x="6865608" y="2677332"/>
          <a:ext cx="2309389" cy="285435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24436" tIns="0" rIns="0" bIns="0" numCol="1" spcCol="1270" anchor="t" anchorCtr="0">
          <a:noAutofit/>
        </a:bodyPr>
        <a:lstStyle/>
        <a:p>
          <a:pPr marL="0" lvl="0" indent="0" algn="l" defTabSz="711200">
            <a:lnSpc>
              <a:spcPct val="90000"/>
            </a:lnSpc>
            <a:spcBef>
              <a:spcPct val="0"/>
            </a:spcBef>
            <a:spcAft>
              <a:spcPct val="35000"/>
            </a:spcAft>
            <a:buNone/>
          </a:pPr>
          <a:r>
            <a:rPr lang="en-US" sz="1600" b="1" kern="1200" dirty="0">
              <a:latin typeface="Arial" pitchFamily="34" charset="0"/>
              <a:cs typeface="Arial" pitchFamily="34" charset="0"/>
            </a:rPr>
            <a:t>NACP IV (2012-17)</a:t>
          </a:r>
        </a:p>
        <a:p>
          <a:pPr marL="0" lvl="0" indent="0" algn="l" defTabSz="711200">
            <a:lnSpc>
              <a:spcPct val="90000"/>
            </a:lnSpc>
            <a:spcBef>
              <a:spcPct val="0"/>
            </a:spcBef>
            <a:spcAft>
              <a:spcPct val="35000"/>
            </a:spcAft>
            <a:buNone/>
          </a:pPr>
          <a:endParaRPr lang="en-US" sz="1600" kern="1200" dirty="0">
            <a:latin typeface="Arial" pitchFamily="34" charset="0"/>
            <a:cs typeface="Arial" pitchFamily="34" charset="0"/>
          </a:endParaRPr>
        </a:p>
        <a:p>
          <a:pPr marL="0" lvl="0" indent="0" algn="l" defTabSz="711200">
            <a:lnSpc>
              <a:spcPct val="90000"/>
            </a:lnSpc>
            <a:spcBef>
              <a:spcPct val="0"/>
            </a:spcBef>
            <a:spcAft>
              <a:spcPct val="35000"/>
            </a:spcAft>
            <a:buNone/>
          </a:pPr>
          <a:r>
            <a:rPr lang="en-US" sz="1600" kern="1200" dirty="0">
              <a:latin typeface="Arial" pitchFamily="34" charset="0"/>
              <a:cs typeface="Arial" pitchFamily="34" charset="0"/>
            </a:rPr>
            <a:t>Consolidate gains </a:t>
          </a:r>
        </a:p>
        <a:p>
          <a:pPr marL="0" lvl="0" indent="0" algn="l" defTabSz="711200">
            <a:lnSpc>
              <a:spcPct val="90000"/>
            </a:lnSpc>
            <a:spcBef>
              <a:spcPct val="0"/>
            </a:spcBef>
            <a:spcAft>
              <a:spcPct val="35000"/>
            </a:spcAft>
            <a:buNone/>
          </a:pPr>
          <a:endParaRPr lang="en-US" sz="1600" kern="1200" dirty="0">
            <a:latin typeface="Arial" pitchFamily="34" charset="0"/>
            <a:cs typeface="Arial" pitchFamily="34" charset="0"/>
          </a:endParaRPr>
        </a:p>
        <a:p>
          <a:pPr marL="0" lvl="0" indent="0" algn="l" defTabSz="711200">
            <a:lnSpc>
              <a:spcPct val="90000"/>
            </a:lnSpc>
            <a:spcBef>
              <a:spcPct val="0"/>
            </a:spcBef>
            <a:spcAft>
              <a:spcPct val="35000"/>
            </a:spcAft>
            <a:buNone/>
          </a:pPr>
          <a:r>
            <a:rPr lang="en-US" sz="1600" kern="1200" dirty="0">
              <a:latin typeface="Arial" pitchFamily="34" charset="0"/>
              <a:cs typeface="Arial" pitchFamily="34" charset="0"/>
            </a:rPr>
            <a:t>Focus on emerging vulnerabilities, </a:t>
          </a:r>
        </a:p>
        <a:p>
          <a:pPr marL="0" lvl="0" indent="0" algn="l" defTabSz="711200">
            <a:lnSpc>
              <a:spcPct val="90000"/>
            </a:lnSpc>
            <a:spcBef>
              <a:spcPct val="0"/>
            </a:spcBef>
            <a:spcAft>
              <a:spcPct val="35000"/>
            </a:spcAft>
            <a:buNone/>
          </a:pPr>
          <a:endParaRPr lang="en-US" sz="1600" kern="1200" dirty="0">
            <a:latin typeface="Arial" pitchFamily="34" charset="0"/>
            <a:cs typeface="Arial" pitchFamily="34" charset="0"/>
          </a:endParaRPr>
        </a:p>
        <a:p>
          <a:pPr marL="0" lvl="0" indent="0" algn="l" defTabSz="711200">
            <a:lnSpc>
              <a:spcPct val="90000"/>
            </a:lnSpc>
            <a:spcBef>
              <a:spcPct val="0"/>
            </a:spcBef>
            <a:spcAft>
              <a:spcPct val="35000"/>
            </a:spcAft>
            <a:buNone/>
          </a:pPr>
          <a:r>
            <a:rPr lang="en-US" sz="1600" kern="1200" dirty="0">
              <a:latin typeface="Arial" pitchFamily="34" charset="0"/>
              <a:cs typeface="Arial" pitchFamily="34" charset="0"/>
            </a:rPr>
            <a:t>Balance  prevention with growing treatment needs, </a:t>
          </a:r>
        </a:p>
        <a:p>
          <a:pPr marL="0" lvl="0" indent="0" algn="l" defTabSz="711200">
            <a:lnSpc>
              <a:spcPct val="90000"/>
            </a:lnSpc>
            <a:spcBef>
              <a:spcPct val="0"/>
            </a:spcBef>
            <a:spcAft>
              <a:spcPct val="35000"/>
            </a:spcAft>
            <a:buNone/>
          </a:pPr>
          <a:endParaRPr lang="en-US" sz="1600" kern="1200" dirty="0">
            <a:latin typeface="Arial" pitchFamily="34" charset="0"/>
            <a:cs typeface="Arial" pitchFamily="34" charset="0"/>
          </a:endParaRPr>
        </a:p>
        <a:p>
          <a:pPr marL="0" lvl="0" indent="0" algn="l" defTabSz="711200">
            <a:lnSpc>
              <a:spcPct val="90000"/>
            </a:lnSpc>
            <a:spcBef>
              <a:spcPct val="0"/>
            </a:spcBef>
            <a:spcAft>
              <a:spcPct val="35000"/>
            </a:spcAft>
            <a:buNone/>
          </a:pPr>
          <a:r>
            <a:rPr lang="en-US" sz="1600" kern="1200" dirty="0">
              <a:latin typeface="Arial" pitchFamily="34" charset="0"/>
              <a:cs typeface="Arial" pitchFamily="34" charset="0"/>
            </a:rPr>
            <a:t>Integrate &amp; Mainstream</a:t>
          </a:r>
        </a:p>
      </dsp:txBody>
      <dsp:txXfrm>
        <a:off x="6865608" y="2677332"/>
        <a:ext cx="2309389" cy="2854358"/>
      </dsp:txXfrm>
    </dsp:sp>
    <dsp:sp modelId="{11635B25-FF5E-4A35-9854-77C45D83DA8F}">
      <dsp:nvSpPr>
        <dsp:cNvPr id="0" name=""/>
        <dsp:cNvSpPr/>
      </dsp:nvSpPr>
      <dsp:spPr>
        <a:xfrm>
          <a:off x="8617772" y="1239377"/>
          <a:ext cx="780165" cy="780165"/>
        </a:xfrm>
        <a:prstGeom prst="ellipse">
          <a:avLst/>
        </a:prstGeom>
        <a:solidFill>
          <a:schemeClr val="accent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1D64879-19D8-46FE-9AFE-21CF3647BC6F}">
      <dsp:nvSpPr>
        <dsp:cNvPr id="0" name=""/>
        <dsp:cNvSpPr/>
      </dsp:nvSpPr>
      <dsp:spPr>
        <a:xfrm>
          <a:off x="9150517" y="2444882"/>
          <a:ext cx="2495701" cy="2973949"/>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13394" tIns="0" rIns="0" bIns="0" numCol="1" spcCol="1270" anchor="t" anchorCtr="0">
          <a:noAutofit/>
        </a:bodyPr>
        <a:lstStyle/>
        <a:p>
          <a:pPr marL="0" lvl="0" indent="0" algn="l" defTabSz="711200">
            <a:lnSpc>
              <a:spcPct val="90000"/>
            </a:lnSpc>
            <a:spcBef>
              <a:spcPct val="0"/>
            </a:spcBef>
            <a:spcAft>
              <a:spcPct val="35000"/>
            </a:spcAft>
            <a:buNone/>
          </a:pPr>
          <a:r>
            <a:rPr lang="en-US" sz="1600" b="1" kern="1200" dirty="0">
              <a:latin typeface="Arial" pitchFamily="34" charset="0"/>
              <a:cs typeface="Arial" pitchFamily="34" charset="0"/>
            </a:rPr>
            <a:t>NACP-IV Extension (2017-20) </a:t>
          </a:r>
        </a:p>
        <a:p>
          <a:pPr marL="0" lvl="0" indent="0" algn="l" defTabSz="711200">
            <a:lnSpc>
              <a:spcPct val="90000"/>
            </a:lnSpc>
            <a:spcBef>
              <a:spcPct val="0"/>
            </a:spcBef>
            <a:spcAft>
              <a:spcPct val="35000"/>
            </a:spcAft>
            <a:buNone/>
          </a:pPr>
          <a:r>
            <a:rPr lang="en-US" sz="1600" b="1" kern="1200" dirty="0">
              <a:latin typeface="Arial" pitchFamily="34" charset="0"/>
              <a:cs typeface="Arial" pitchFamily="34" charset="0"/>
            </a:rPr>
            <a:t>         </a:t>
          </a:r>
        </a:p>
        <a:p>
          <a:pPr marL="0" lvl="0" indent="0" algn="l" defTabSz="711200">
            <a:lnSpc>
              <a:spcPct val="90000"/>
            </a:lnSpc>
            <a:spcBef>
              <a:spcPct val="0"/>
            </a:spcBef>
            <a:spcAft>
              <a:spcPct val="35000"/>
            </a:spcAft>
            <a:buNone/>
          </a:pPr>
          <a:r>
            <a:rPr lang="en-US" sz="1600" b="0" kern="1200" dirty="0">
              <a:latin typeface="Arial" pitchFamily="34" charset="0"/>
              <a:cs typeface="Arial" pitchFamily="34" charset="0"/>
            </a:rPr>
            <a:t>Committed to make concrete progress towards “End of AIDS by 2030”</a:t>
          </a:r>
        </a:p>
        <a:p>
          <a:pPr marL="0" lvl="0" indent="0" algn="l" defTabSz="711200">
            <a:lnSpc>
              <a:spcPct val="90000"/>
            </a:lnSpc>
            <a:spcBef>
              <a:spcPct val="0"/>
            </a:spcBef>
            <a:spcAft>
              <a:spcPct val="35000"/>
            </a:spcAft>
            <a:buNone/>
          </a:pPr>
          <a:endParaRPr lang="en-US" sz="1600" b="0" kern="1200" dirty="0">
            <a:latin typeface="Arial" pitchFamily="34" charset="0"/>
            <a:cs typeface="Arial" pitchFamily="34" charset="0"/>
          </a:endParaRPr>
        </a:p>
        <a:p>
          <a:pPr marL="0" lvl="0" indent="0" algn="l" defTabSz="711200">
            <a:lnSpc>
              <a:spcPct val="90000"/>
            </a:lnSpc>
            <a:spcBef>
              <a:spcPct val="0"/>
            </a:spcBef>
            <a:spcAft>
              <a:spcPct val="35000"/>
            </a:spcAft>
            <a:buNone/>
          </a:pPr>
          <a:r>
            <a:rPr lang="en-US" sz="1600" b="0" kern="1200" dirty="0">
              <a:latin typeface="Arial" pitchFamily="34" charset="0"/>
              <a:cs typeface="Arial" pitchFamily="34" charset="0"/>
            </a:rPr>
            <a:t>Test and Treat; Mission </a:t>
          </a:r>
          <a:r>
            <a:rPr lang="en-US" sz="1600" b="0" kern="1200" dirty="0" err="1">
              <a:latin typeface="Arial" pitchFamily="34" charset="0"/>
              <a:cs typeface="Arial" pitchFamily="34" charset="0"/>
            </a:rPr>
            <a:t>Sampark</a:t>
          </a:r>
          <a:endParaRPr lang="en-US" sz="1600" b="0" kern="1200" dirty="0">
            <a:latin typeface="Arial" pitchFamily="34" charset="0"/>
            <a:cs typeface="Arial" pitchFamily="34" charset="0"/>
          </a:endParaRPr>
        </a:p>
        <a:p>
          <a:pPr marL="0" lvl="0" indent="0" algn="l" defTabSz="711200">
            <a:lnSpc>
              <a:spcPct val="90000"/>
            </a:lnSpc>
            <a:spcBef>
              <a:spcPct val="0"/>
            </a:spcBef>
            <a:spcAft>
              <a:spcPct val="35000"/>
            </a:spcAft>
            <a:buNone/>
          </a:pPr>
          <a:endParaRPr lang="en-US" sz="1600" b="0" kern="1200" dirty="0">
            <a:latin typeface="Arial" pitchFamily="34" charset="0"/>
            <a:cs typeface="Arial" pitchFamily="34" charset="0"/>
          </a:endParaRPr>
        </a:p>
        <a:p>
          <a:pPr marL="0" lvl="0" indent="0" algn="l" defTabSz="711200">
            <a:lnSpc>
              <a:spcPct val="90000"/>
            </a:lnSpc>
            <a:spcBef>
              <a:spcPct val="0"/>
            </a:spcBef>
            <a:spcAft>
              <a:spcPct val="35000"/>
            </a:spcAft>
            <a:buNone/>
          </a:pPr>
          <a:r>
            <a:rPr lang="en-US" sz="1600" b="0" kern="1200" dirty="0">
              <a:latin typeface="Arial" pitchFamily="34" charset="0"/>
              <a:cs typeface="Arial" pitchFamily="34" charset="0"/>
            </a:rPr>
            <a:t>Viral Load Monitoring</a:t>
          </a:r>
        </a:p>
        <a:p>
          <a:pPr marL="0" lvl="0" indent="0" algn="l" defTabSz="711200">
            <a:lnSpc>
              <a:spcPct val="90000"/>
            </a:lnSpc>
            <a:spcBef>
              <a:spcPct val="0"/>
            </a:spcBef>
            <a:spcAft>
              <a:spcPct val="35000"/>
            </a:spcAft>
            <a:buNone/>
          </a:pPr>
          <a:endParaRPr lang="en-US" sz="1600" b="0" kern="1200" dirty="0">
            <a:latin typeface="Arial" pitchFamily="34" charset="0"/>
            <a:cs typeface="Arial" pitchFamily="34" charset="0"/>
          </a:endParaRPr>
        </a:p>
        <a:p>
          <a:pPr marL="0" lvl="0" indent="0" algn="l" defTabSz="711200">
            <a:lnSpc>
              <a:spcPct val="90000"/>
            </a:lnSpc>
            <a:spcBef>
              <a:spcPct val="0"/>
            </a:spcBef>
            <a:spcAft>
              <a:spcPct val="35000"/>
            </a:spcAft>
            <a:buNone/>
          </a:pPr>
          <a:r>
            <a:rPr lang="en-US" sz="1600" b="0" kern="1200" dirty="0">
              <a:latin typeface="Arial" pitchFamily="34" charset="0"/>
              <a:cs typeface="Arial" pitchFamily="34" charset="0"/>
            </a:rPr>
            <a:t>HIV/AIDS Act</a:t>
          </a:r>
        </a:p>
        <a:p>
          <a:pPr marL="0" lvl="0" indent="0" algn="l" defTabSz="711200">
            <a:lnSpc>
              <a:spcPct val="90000"/>
            </a:lnSpc>
            <a:spcBef>
              <a:spcPct val="0"/>
            </a:spcBef>
            <a:spcAft>
              <a:spcPct val="35000"/>
            </a:spcAft>
            <a:buNone/>
          </a:pPr>
          <a:endParaRPr lang="en-US" sz="1600" b="0" kern="1200" dirty="0">
            <a:latin typeface="Arial" pitchFamily="34" charset="0"/>
            <a:cs typeface="Arial" pitchFamily="34" charset="0"/>
          </a:endParaRPr>
        </a:p>
        <a:p>
          <a:pPr marL="0" lvl="0" indent="0" algn="l" defTabSz="711200">
            <a:lnSpc>
              <a:spcPct val="90000"/>
            </a:lnSpc>
            <a:spcBef>
              <a:spcPct val="0"/>
            </a:spcBef>
            <a:spcAft>
              <a:spcPct val="35000"/>
            </a:spcAft>
            <a:buNone/>
          </a:pPr>
          <a:r>
            <a:rPr lang="en-US" sz="1600" b="0" kern="1200" dirty="0">
              <a:latin typeface="Arial" pitchFamily="34" charset="0"/>
              <a:cs typeface="Arial" pitchFamily="34" charset="0"/>
            </a:rPr>
            <a:t>Prison interventions</a:t>
          </a:r>
        </a:p>
        <a:p>
          <a:pPr marL="0" lvl="0" indent="0" algn="l" defTabSz="711200">
            <a:lnSpc>
              <a:spcPct val="90000"/>
            </a:lnSpc>
            <a:spcBef>
              <a:spcPct val="0"/>
            </a:spcBef>
            <a:spcAft>
              <a:spcPct val="35000"/>
            </a:spcAft>
            <a:buNone/>
          </a:pPr>
          <a:endParaRPr lang="en-US" sz="1600" b="0" kern="1200" dirty="0">
            <a:latin typeface="Arial" pitchFamily="34" charset="0"/>
            <a:cs typeface="Arial" pitchFamily="34" charset="0"/>
          </a:endParaRPr>
        </a:p>
      </dsp:txBody>
      <dsp:txXfrm>
        <a:off x="9150517" y="2444882"/>
        <a:ext cx="2495701" cy="2973949"/>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1DFA95-2E3A-41DE-9634-7BE0199BD4C2}" type="datetimeFigureOut">
              <a:rPr lang="en-US" smtClean="0"/>
              <a:pPr/>
              <a:t>9/19/2019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D2993A-D08B-4779-9648-731F2A7561F9}" type="slidenum">
              <a:rPr lang="en-US" smtClean="0"/>
              <a:pPr/>
              <a:t>‹#›</a:t>
            </a:fld>
            <a:endParaRPr lang="en-US"/>
          </a:p>
        </p:txBody>
      </p:sp>
    </p:spTree>
    <p:extLst>
      <p:ext uri="{BB962C8B-B14F-4D97-AF65-F5344CB8AC3E}">
        <p14:creationId xmlns:p14="http://schemas.microsoft.com/office/powerpoint/2010/main" val="1693499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ABAC38-79C1-4578-89EA-CD01C0EFCEE8}" type="datetimeFigureOut">
              <a:rPr lang="en-IN" smtClean="0"/>
              <a:pPr/>
              <a:t>19-09-2019</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1F9633-EF02-48A2-9FDB-DC022CE72791}" type="slidenum">
              <a:rPr lang="en-IN" smtClean="0"/>
              <a:pPr/>
              <a:t>‹#›</a:t>
            </a:fld>
            <a:endParaRPr lang="en-IN"/>
          </a:p>
        </p:txBody>
      </p:sp>
    </p:spTree>
    <p:extLst>
      <p:ext uri="{BB962C8B-B14F-4D97-AF65-F5344CB8AC3E}">
        <p14:creationId xmlns:p14="http://schemas.microsoft.com/office/powerpoint/2010/main" val="4265458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E1F9633-EF02-48A2-9FDB-DC022CE72791}" type="slidenum">
              <a:rPr lang="en-IN" smtClean="0"/>
              <a:pPr/>
              <a:t>2</a:t>
            </a:fld>
            <a:endParaRPr lang="en-IN"/>
          </a:p>
        </p:txBody>
      </p:sp>
    </p:spTree>
    <p:extLst>
      <p:ext uri="{BB962C8B-B14F-4D97-AF65-F5344CB8AC3E}">
        <p14:creationId xmlns:p14="http://schemas.microsoft.com/office/powerpoint/2010/main" val="1015711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E1F9633-EF02-48A2-9FDB-DC022CE72791}" type="slidenum">
              <a:rPr lang="en-IN" smtClean="0"/>
              <a:pPr/>
              <a:t>13</a:t>
            </a:fld>
            <a:endParaRPr lang="en-IN"/>
          </a:p>
        </p:txBody>
      </p:sp>
    </p:spTree>
    <p:extLst>
      <p:ext uri="{BB962C8B-B14F-4D97-AF65-F5344CB8AC3E}">
        <p14:creationId xmlns:p14="http://schemas.microsoft.com/office/powerpoint/2010/main" val="3888360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E1F9633-EF02-48A2-9FDB-DC022CE72791}" type="slidenum">
              <a:rPr lang="en-IN" smtClean="0"/>
              <a:pPr/>
              <a:t>14</a:t>
            </a:fld>
            <a:endParaRPr lang="en-IN"/>
          </a:p>
        </p:txBody>
      </p:sp>
    </p:spTree>
    <p:extLst>
      <p:ext uri="{BB962C8B-B14F-4D97-AF65-F5344CB8AC3E}">
        <p14:creationId xmlns:p14="http://schemas.microsoft.com/office/powerpoint/2010/main" val="699925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E1F9633-EF02-48A2-9FDB-DC022CE72791}" type="slidenum">
              <a:rPr lang="en-IN" smtClean="0"/>
              <a:pPr/>
              <a:t>15</a:t>
            </a:fld>
            <a:endParaRPr lang="en-IN"/>
          </a:p>
        </p:txBody>
      </p:sp>
    </p:spTree>
    <p:extLst>
      <p:ext uri="{BB962C8B-B14F-4D97-AF65-F5344CB8AC3E}">
        <p14:creationId xmlns:p14="http://schemas.microsoft.com/office/powerpoint/2010/main" val="2298146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E1F9633-EF02-48A2-9FDB-DC022CE72791}" type="slidenum">
              <a:rPr lang="en-IN" smtClean="0"/>
              <a:pPr/>
              <a:t>16</a:t>
            </a:fld>
            <a:endParaRPr lang="en-IN"/>
          </a:p>
        </p:txBody>
      </p:sp>
    </p:spTree>
    <p:extLst>
      <p:ext uri="{BB962C8B-B14F-4D97-AF65-F5344CB8AC3E}">
        <p14:creationId xmlns:p14="http://schemas.microsoft.com/office/powerpoint/2010/main" val="1809539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E1F9633-EF02-48A2-9FDB-DC022CE72791}" type="slidenum">
              <a:rPr lang="en-IN" smtClean="0"/>
              <a:pPr/>
              <a:t>17</a:t>
            </a:fld>
            <a:endParaRPr lang="en-IN"/>
          </a:p>
        </p:txBody>
      </p:sp>
    </p:spTree>
    <p:extLst>
      <p:ext uri="{BB962C8B-B14F-4D97-AF65-F5344CB8AC3E}">
        <p14:creationId xmlns:p14="http://schemas.microsoft.com/office/powerpoint/2010/main" val="3557826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E1F9633-EF02-48A2-9FDB-DC022CE72791}" type="slidenum">
              <a:rPr lang="en-IN" smtClean="0"/>
              <a:pPr/>
              <a:t>18</a:t>
            </a:fld>
            <a:endParaRPr lang="en-IN"/>
          </a:p>
        </p:txBody>
      </p:sp>
    </p:spTree>
    <p:extLst>
      <p:ext uri="{BB962C8B-B14F-4D97-AF65-F5344CB8AC3E}">
        <p14:creationId xmlns:p14="http://schemas.microsoft.com/office/powerpoint/2010/main" val="59497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E1F9633-EF02-48A2-9FDB-DC022CE72791}" type="slidenum">
              <a:rPr lang="en-IN" smtClean="0"/>
              <a:pPr/>
              <a:t>19</a:t>
            </a:fld>
            <a:endParaRPr lang="en-IN"/>
          </a:p>
        </p:txBody>
      </p:sp>
    </p:spTree>
    <p:extLst>
      <p:ext uri="{BB962C8B-B14F-4D97-AF65-F5344CB8AC3E}">
        <p14:creationId xmlns:p14="http://schemas.microsoft.com/office/powerpoint/2010/main" val="1210670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E1F9633-EF02-48A2-9FDB-DC022CE72791}" type="slidenum">
              <a:rPr lang="en-IN" smtClean="0"/>
              <a:pPr/>
              <a:t>20</a:t>
            </a:fld>
            <a:endParaRPr lang="en-IN"/>
          </a:p>
        </p:txBody>
      </p:sp>
    </p:spTree>
    <p:extLst>
      <p:ext uri="{BB962C8B-B14F-4D97-AF65-F5344CB8AC3E}">
        <p14:creationId xmlns:p14="http://schemas.microsoft.com/office/powerpoint/2010/main" val="969799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E1F9633-EF02-48A2-9FDB-DC022CE72791}" type="slidenum">
              <a:rPr lang="en-IN" smtClean="0"/>
              <a:pPr/>
              <a:t>21</a:t>
            </a:fld>
            <a:endParaRPr lang="en-IN"/>
          </a:p>
        </p:txBody>
      </p:sp>
    </p:spTree>
    <p:extLst>
      <p:ext uri="{BB962C8B-B14F-4D97-AF65-F5344CB8AC3E}">
        <p14:creationId xmlns:p14="http://schemas.microsoft.com/office/powerpoint/2010/main" val="2222357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E1F9633-EF02-48A2-9FDB-DC022CE72791}" type="slidenum">
              <a:rPr lang="en-IN" smtClean="0"/>
              <a:pPr/>
              <a:t>22</a:t>
            </a:fld>
            <a:endParaRPr lang="en-IN"/>
          </a:p>
        </p:txBody>
      </p:sp>
    </p:spTree>
    <p:extLst>
      <p:ext uri="{BB962C8B-B14F-4D97-AF65-F5344CB8AC3E}">
        <p14:creationId xmlns:p14="http://schemas.microsoft.com/office/powerpoint/2010/main" val="2559845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E1F9633-EF02-48A2-9FDB-DC022CE72791}" type="slidenum">
              <a:rPr lang="en-IN" smtClean="0"/>
              <a:pPr/>
              <a:t>3</a:t>
            </a:fld>
            <a:endParaRPr lang="en-IN"/>
          </a:p>
        </p:txBody>
      </p:sp>
    </p:spTree>
    <p:extLst>
      <p:ext uri="{BB962C8B-B14F-4D97-AF65-F5344CB8AC3E}">
        <p14:creationId xmlns:p14="http://schemas.microsoft.com/office/powerpoint/2010/main" val="8179564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15 States district level estimates</a:t>
            </a:r>
          </a:p>
        </p:txBody>
      </p:sp>
      <p:sp>
        <p:nvSpPr>
          <p:cNvPr id="4" name="Slide Number Placeholder 3"/>
          <p:cNvSpPr>
            <a:spLocks noGrp="1"/>
          </p:cNvSpPr>
          <p:nvPr>
            <p:ph type="sldNum" sz="quarter" idx="5"/>
          </p:nvPr>
        </p:nvSpPr>
        <p:spPr/>
        <p:txBody>
          <a:bodyPr/>
          <a:lstStyle/>
          <a:p>
            <a:fld id="{BE1F9633-EF02-48A2-9FDB-DC022CE72791}" type="slidenum">
              <a:rPr lang="en-IN" smtClean="0"/>
              <a:pPr/>
              <a:t>23</a:t>
            </a:fld>
            <a:endParaRPr lang="en-IN"/>
          </a:p>
        </p:txBody>
      </p:sp>
    </p:spTree>
    <p:extLst>
      <p:ext uri="{BB962C8B-B14F-4D97-AF65-F5344CB8AC3E}">
        <p14:creationId xmlns:p14="http://schemas.microsoft.com/office/powerpoint/2010/main" val="2937109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E1F9633-EF02-48A2-9FDB-DC022CE72791}" type="slidenum">
              <a:rPr lang="en-IN" smtClean="0"/>
              <a:pPr/>
              <a:t>24</a:t>
            </a:fld>
            <a:endParaRPr lang="en-IN"/>
          </a:p>
        </p:txBody>
      </p:sp>
    </p:spTree>
    <p:extLst>
      <p:ext uri="{BB962C8B-B14F-4D97-AF65-F5344CB8AC3E}">
        <p14:creationId xmlns:p14="http://schemas.microsoft.com/office/powerpoint/2010/main" val="1292034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E1F9633-EF02-48A2-9FDB-DC022CE72791}" type="slidenum">
              <a:rPr lang="en-IN" smtClean="0"/>
              <a:pPr/>
              <a:t>25</a:t>
            </a:fld>
            <a:endParaRPr lang="en-IN"/>
          </a:p>
        </p:txBody>
      </p:sp>
    </p:spTree>
    <p:extLst>
      <p:ext uri="{BB962C8B-B14F-4D97-AF65-F5344CB8AC3E}">
        <p14:creationId xmlns:p14="http://schemas.microsoft.com/office/powerpoint/2010/main" val="41695702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E1F9633-EF02-48A2-9FDB-DC022CE72791}" type="slidenum">
              <a:rPr lang="en-IN" smtClean="0"/>
              <a:pPr/>
              <a:t>26</a:t>
            </a:fld>
            <a:endParaRPr lang="en-IN"/>
          </a:p>
        </p:txBody>
      </p:sp>
    </p:spTree>
    <p:extLst>
      <p:ext uri="{BB962C8B-B14F-4D97-AF65-F5344CB8AC3E}">
        <p14:creationId xmlns:p14="http://schemas.microsoft.com/office/powerpoint/2010/main" val="30417939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E1F9633-EF02-48A2-9FDB-DC022CE72791}" type="slidenum">
              <a:rPr lang="en-IN" smtClean="0"/>
              <a:pPr/>
              <a:t>27</a:t>
            </a:fld>
            <a:endParaRPr lang="en-IN"/>
          </a:p>
        </p:txBody>
      </p:sp>
    </p:spTree>
    <p:extLst>
      <p:ext uri="{BB962C8B-B14F-4D97-AF65-F5344CB8AC3E}">
        <p14:creationId xmlns:p14="http://schemas.microsoft.com/office/powerpoint/2010/main" val="31903763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E1F9633-EF02-48A2-9FDB-DC022CE72791}" type="slidenum">
              <a:rPr lang="en-IN" smtClean="0"/>
              <a:pPr/>
              <a:t>28</a:t>
            </a:fld>
            <a:endParaRPr lang="en-IN"/>
          </a:p>
        </p:txBody>
      </p:sp>
    </p:spTree>
    <p:extLst>
      <p:ext uri="{BB962C8B-B14F-4D97-AF65-F5344CB8AC3E}">
        <p14:creationId xmlns:p14="http://schemas.microsoft.com/office/powerpoint/2010/main" val="19175403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E1F9633-EF02-48A2-9FDB-DC022CE72791}" type="slidenum">
              <a:rPr lang="en-IN" smtClean="0"/>
              <a:pPr/>
              <a:t>29</a:t>
            </a:fld>
            <a:endParaRPr lang="en-IN"/>
          </a:p>
        </p:txBody>
      </p:sp>
    </p:spTree>
    <p:extLst>
      <p:ext uri="{BB962C8B-B14F-4D97-AF65-F5344CB8AC3E}">
        <p14:creationId xmlns:p14="http://schemas.microsoft.com/office/powerpoint/2010/main" val="20578394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E1F9633-EF02-48A2-9FDB-DC022CE72791}" type="slidenum">
              <a:rPr lang="en-IN" smtClean="0"/>
              <a:pPr/>
              <a:t>30</a:t>
            </a:fld>
            <a:endParaRPr lang="en-IN"/>
          </a:p>
        </p:txBody>
      </p:sp>
    </p:spTree>
    <p:extLst>
      <p:ext uri="{BB962C8B-B14F-4D97-AF65-F5344CB8AC3E}">
        <p14:creationId xmlns:p14="http://schemas.microsoft.com/office/powerpoint/2010/main" val="22130678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B225B14-06FA-41F8-9386-D99AA10E43F9}" type="slidenum">
              <a:rPr lang="en-US" smtClean="0"/>
              <a:pPr>
                <a:defRPr/>
              </a:pPr>
              <a:t>31</a:t>
            </a:fld>
            <a:endParaRPr lang="en-US"/>
          </a:p>
        </p:txBody>
      </p:sp>
    </p:spTree>
    <p:extLst>
      <p:ext uri="{BB962C8B-B14F-4D97-AF65-F5344CB8AC3E}">
        <p14:creationId xmlns:p14="http://schemas.microsoft.com/office/powerpoint/2010/main" val="727603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E1F9633-EF02-48A2-9FDB-DC022CE72791}" type="slidenum">
              <a:rPr lang="en-IN" smtClean="0"/>
              <a:pPr/>
              <a:t>4</a:t>
            </a:fld>
            <a:endParaRPr lang="en-IN"/>
          </a:p>
        </p:txBody>
      </p:sp>
    </p:spTree>
    <p:extLst>
      <p:ext uri="{BB962C8B-B14F-4D97-AF65-F5344CB8AC3E}">
        <p14:creationId xmlns:p14="http://schemas.microsoft.com/office/powerpoint/2010/main" val="957983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E1F9633-EF02-48A2-9FDB-DC022CE72791}" type="slidenum">
              <a:rPr lang="en-IN" smtClean="0"/>
              <a:pPr/>
              <a:t>6</a:t>
            </a:fld>
            <a:endParaRPr lang="en-IN"/>
          </a:p>
        </p:txBody>
      </p:sp>
    </p:spTree>
    <p:extLst>
      <p:ext uri="{BB962C8B-B14F-4D97-AF65-F5344CB8AC3E}">
        <p14:creationId xmlns:p14="http://schemas.microsoft.com/office/powerpoint/2010/main" val="1320529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E1F9633-EF02-48A2-9FDB-DC022CE72791}" type="slidenum">
              <a:rPr lang="en-IN" smtClean="0"/>
              <a:pPr/>
              <a:t>8</a:t>
            </a:fld>
            <a:endParaRPr lang="en-IN"/>
          </a:p>
        </p:txBody>
      </p:sp>
    </p:spTree>
    <p:extLst>
      <p:ext uri="{BB962C8B-B14F-4D97-AF65-F5344CB8AC3E}">
        <p14:creationId xmlns:p14="http://schemas.microsoft.com/office/powerpoint/2010/main" val="1581797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D23D248-4658-489C-9777-4CAEF2BD2C2D}" type="slidenum">
              <a:rPr lang="en-IN" smtClean="0"/>
              <a:pPr/>
              <a:t>9</a:t>
            </a:fld>
            <a:endParaRPr lang="en-IN"/>
          </a:p>
        </p:txBody>
      </p:sp>
    </p:spTree>
    <p:extLst>
      <p:ext uri="{BB962C8B-B14F-4D97-AF65-F5344CB8AC3E}">
        <p14:creationId xmlns:p14="http://schemas.microsoft.com/office/powerpoint/2010/main" val="97558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D23D248-4658-489C-9777-4CAEF2BD2C2D}" type="slidenum">
              <a:rPr lang="en-IN" smtClean="0"/>
              <a:pPr/>
              <a:t>10</a:t>
            </a:fld>
            <a:endParaRPr lang="en-IN"/>
          </a:p>
        </p:txBody>
      </p:sp>
    </p:spTree>
    <p:extLst>
      <p:ext uri="{BB962C8B-B14F-4D97-AF65-F5344CB8AC3E}">
        <p14:creationId xmlns:p14="http://schemas.microsoft.com/office/powerpoint/2010/main" val="1337539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E1F9633-EF02-48A2-9FDB-DC022CE72791}" type="slidenum">
              <a:rPr lang="en-IN" smtClean="0"/>
              <a:pPr/>
              <a:t>11</a:t>
            </a:fld>
            <a:endParaRPr lang="en-IN"/>
          </a:p>
        </p:txBody>
      </p:sp>
    </p:spTree>
    <p:extLst>
      <p:ext uri="{BB962C8B-B14F-4D97-AF65-F5344CB8AC3E}">
        <p14:creationId xmlns:p14="http://schemas.microsoft.com/office/powerpoint/2010/main" val="818003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E1F9633-EF02-48A2-9FDB-DC022CE72791}" type="slidenum">
              <a:rPr lang="en-IN" smtClean="0"/>
              <a:pPr/>
              <a:t>12</a:t>
            </a:fld>
            <a:endParaRPr lang="en-IN"/>
          </a:p>
        </p:txBody>
      </p:sp>
    </p:spTree>
    <p:extLst>
      <p:ext uri="{BB962C8B-B14F-4D97-AF65-F5344CB8AC3E}">
        <p14:creationId xmlns:p14="http://schemas.microsoft.com/office/powerpoint/2010/main" val="3064357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A262C-0822-481F-8BEC-386350727B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1628EABB-357E-4024-ABB1-628D7C4822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2A2B9D5E-8D90-4AD9-ADBC-3F28F452E85F}"/>
              </a:ext>
            </a:extLst>
          </p:cNvPr>
          <p:cNvSpPr>
            <a:spLocks noGrp="1"/>
          </p:cNvSpPr>
          <p:nvPr>
            <p:ph type="dt" sz="half" idx="10"/>
          </p:nvPr>
        </p:nvSpPr>
        <p:spPr/>
        <p:txBody>
          <a:bodyPr/>
          <a:lstStyle/>
          <a:p>
            <a:fld id="{09992A73-469E-461A-963E-15609AA431A0}" type="datetimeFigureOut">
              <a:rPr lang="en-IN" smtClean="0"/>
              <a:pPr/>
              <a:t>19-09-2019</a:t>
            </a:fld>
            <a:endParaRPr lang="en-IN"/>
          </a:p>
        </p:txBody>
      </p:sp>
      <p:sp>
        <p:nvSpPr>
          <p:cNvPr id="5" name="Footer Placeholder 4">
            <a:extLst>
              <a:ext uri="{FF2B5EF4-FFF2-40B4-BE49-F238E27FC236}">
                <a16:creationId xmlns:a16="http://schemas.microsoft.com/office/drawing/2014/main" id="{04AA3BE7-780D-4AC2-BB51-B950241F225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47EA851-FC64-4BEF-849D-41B8A8D1CB2B}"/>
              </a:ext>
            </a:extLst>
          </p:cNvPr>
          <p:cNvSpPr>
            <a:spLocks noGrp="1"/>
          </p:cNvSpPr>
          <p:nvPr>
            <p:ph type="sldNum" sz="quarter" idx="12"/>
          </p:nvPr>
        </p:nvSpPr>
        <p:spPr/>
        <p:txBody>
          <a:bodyPr/>
          <a:lstStyle/>
          <a:p>
            <a:fld id="{D377AC4B-7D3C-45B7-B1DC-F9DEDA7FCEAB}" type="slidenum">
              <a:rPr lang="en-IN" smtClean="0"/>
              <a:pPr/>
              <a:t>‹#›</a:t>
            </a:fld>
            <a:endParaRPr lang="en-IN"/>
          </a:p>
        </p:txBody>
      </p:sp>
    </p:spTree>
    <p:extLst>
      <p:ext uri="{BB962C8B-B14F-4D97-AF65-F5344CB8AC3E}">
        <p14:creationId xmlns:p14="http://schemas.microsoft.com/office/powerpoint/2010/main" val="1680453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068DA-8E73-4CF7-90C3-5D0769C930A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B63F95B-5BB0-460A-8154-54EBA93BB6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C366363-86D8-4132-BBFF-DEFB7046B1B3}"/>
              </a:ext>
            </a:extLst>
          </p:cNvPr>
          <p:cNvSpPr>
            <a:spLocks noGrp="1"/>
          </p:cNvSpPr>
          <p:nvPr>
            <p:ph type="dt" sz="half" idx="10"/>
          </p:nvPr>
        </p:nvSpPr>
        <p:spPr/>
        <p:txBody>
          <a:bodyPr/>
          <a:lstStyle/>
          <a:p>
            <a:fld id="{09992A73-469E-461A-963E-15609AA431A0}" type="datetimeFigureOut">
              <a:rPr lang="en-IN" smtClean="0"/>
              <a:pPr/>
              <a:t>19-09-2019</a:t>
            </a:fld>
            <a:endParaRPr lang="en-IN"/>
          </a:p>
        </p:txBody>
      </p:sp>
      <p:sp>
        <p:nvSpPr>
          <p:cNvPr id="5" name="Footer Placeholder 4">
            <a:extLst>
              <a:ext uri="{FF2B5EF4-FFF2-40B4-BE49-F238E27FC236}">
                <a16:creationId xmlns:a16="http://schemas.microsoft.com/office/drawing/2014/main" id="{9180A957-9B7F-4EBA-94C0-6D07EF4B7AE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6128124-3406-422E-A342-A3E3A8BC8845}"/>
              </a:ext>
            </a:extLst>
          </p:cNvPr>
          <p:cNvSpPr>
            <a:spLocks noGrp="1"/>
          </p:cNvSpPr>
          <p:nvPr>
            <p:ph type="sldNum" sz="quarter" idx="12"/>
          </p:nvPr>
        </p:nvSpPr>
        <p:spPr/>
        <p:txBody>
          <a:bodyPr/>
          <a:lstStyle/>
          <a:p>
            <a:fld id="{D377AC4B-7D3C-45B7-B1DC-F9DEDA7FCEAB}" type="slidenum">
              <a:rPr lang="en-IN" smtClean="0"/>
              <a:pPr/>
              <a:t>‹#›</a:t>
            </a:fld>
            <a:endParaRPr lang="en-IN"/>
          </a:p>
        </p:txBody>
      </p:sp>
    </p:spTree>
    <p:extLst>
      <p:ext uri="{BB962C8B-B14F-4D97-AF65-F5344CB8AC3E}">
        <p14:creationId xmlns:p14="http://schemas.microsoft.com/office/powerpoint/2010/main" val="2351560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3C044B-B30F-41CA-ADD5-3199A9D4B22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05C58BC-D71B-4CE2-910F-E3B1FDFE2F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D16B55A-22FC-4287-8F6B-A8D9A65C5986}"/>
              </a:ext>
            </a:extLst>
          </p:cNvPr>
          <p:cNvSpPr>
            <a:spLocks noGrp="1"/>
          </p:cNvSpPr>
          <p:nvPr>
            <p:ph type="dt" sz="half" idx="10"/>
          </p:nvPr>
        </p:nvSpPr>
        <p:spPr/>
        <p:txBody>
          <a:bodyPr/>
          <a:lstStyle/>
          <a:p>
            <a:fld id="{09992A73-469E-461A-963E-15609AA431A0}" type="datetimeFigureOut">
              <a:rPr lang="en-IN" smtClean="0"/>
              <a:pPr/>
              <a:t>19-09-2019</a:t>
            </a:fld>
            <a:endParaRPr lang="en-IN"/>
          </a:p>
        </p:txBody>
      </p:sp>
      <p:sp>
        <p:nvSpPr>
          <p:cNvPr id="5" name="Footer Placeholder 4">
            <a:extLst>
              <a:ext uri="{FF2B5EF4-FFF2-40B4-BE49-F238E27FC236}">
                <a16:creationId xmlns:a16="http://schemas.microsoft.com/office/drawing/2014/main" id="{C81F95E2-5D92-4384-A4A0-D449816AB02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0D6E1C7-D593-45CB-A4F8-14557880FC8E}"/>
              </a:ext>
            </a:extLst>
          </p:cNvPr>
          <p:cNvSpPr>
            <a:spLocks noGrp="1"/>
          </p:cNvSpPr>
          <p:nvPr>
            <p:ph type="sldNum" sz="quarter" idx="12"/>
          </p:nvPr>
        </p:nvSpPr>
        <p:spPr/>
        <p:txBody>
          <a:bodyPr/>
          <a:lstStyle/>
          <a:p>
            <a:fld id="{D377AC4B-7D3C-45B7-B1DC-F9DEDA7FCEAB}" type="slidenum">
              <a:rPr lang="en-IN" smtClean="0"/>
              <a:pPr/>
              <a:t>‹#›</a:t>
            </a:fld>
            <a:endParaRPr lang="en-IN"/>
          </a:p>
        </p:txBody>
      </p:sp>
    </p:spTree>
    <p:extLst>
      <p:ext uri="{BB962C8B-B14F-4D97-AF65-F5344CB8AC3E}">
        <p14:creationId xmlns:p14="http://schemas.microsoft.com/office/powerpoint/2010/main" val="2577217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6C0EE-A67F-4E73-B650-D9A3AC87C9D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02E619E-E011-426F-8B9D-EB75BB768E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3DCC712-7B14-4B96-91DA-272DA01A40F4}"/>
              </a:ext>
            </a:extLst>
          </p:cNvPr>
          <p:cNvSpPr>
            <a:spLocks noGrp="1"/>
          </p:cNvSpPr>
          <p:nvPr>
            <p:ph type="dt" sz="half" idx="10"/>
          </p:nvPr>
        </p:nvSpPr>
        <p:spPr/>
        <p:txBody>
          <a:bodyPr/>
          <a:lstStyle/>
          <a:p>
            <a:fld id="{09992A73-469E-461A-963E-15609AA431A0}" type="datetimeFigureOut">
              <a:rPr lang="en-IN" smtClean="0"/>
              <a:pPr/>
              <a:t>19-09-2019</a:t>
            </a:fld>
            <a:endParaRPr lang="en-IN"/>
          </a:p>
        </p:txBody>
      </p:sp>
      <p:sp>
        <p:nvSpPr>
          <p:cNvPr id="5" name="Footer Placeholder 4">
            <a:extLst>
              <a:ext uri="{FF2B5EF4-FFF2-40B4-BE49-F238E27FC236}">
                <a16:creationId xmlns:a16="http://schemas.microsoft.com/office/drawing/2014/main" id="{6ED6D9F0-58F3-4555-AC39-3A93D0E9C2E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44FD98E-5F72-4489-BD2A-33BEA3949223}"/>
              </a:ext>
            </a:extLst>
          </p:cNvPr>
          <p:cNvSpPr>
            <a:spLocks noGrp="1"/>
          </p:cNvSpPr>
          <p:nvPr>
            <p:ph type="sldNum" sz="quarter" idx="12"/>
          </p:nvPr>
        </p:nvSpPr>
        <p:spPr/>
        <p:txBody>
          <a:bodyPr/>
          <a:lstStyle/>
          <a:p>
            <a:fld id="{D377AC4B-7D3C-45B7-B1DC-F9DEDA7FCEAB}" type="slidenum">
              <a:rPr lang="en-IN" smtClean="0"/>
              <a:pPr/>
              <a:t>‹#›</a:t>
            </a:fld>
            <a:endParaRPr lang="en-IN"/>
          </a:p>
        </p:txBody>
      </p:sp>
    </p:spTree>
    <p:extLst>
      <p:ext uri="{BB962C8B-B14F-4D97-AF65-F5344CB8AC3E}">
        <p14:creationId xmlns:p14="http://schemas.microsoft.com/office/powerpoint/2010/main" val="3655050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7BEDF-C59D-4434-8201-ACD09D03F1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D4D220FF-3F9E-4C1F-9B4B-30CEFEC899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4C9A1B-601D-4D55-9F0B-E74F23FC7407}"/>
              </a:ext>
            </a:extLst>
          </p:cNvPr>
          <p:cNvSpPr>
            <a:spLocks noGrp="1"/>
          </p:cNvSpPr>
          <p:nvPr>
            <p:ph type="dt" sz="half" idx="10"/>
          </p:nvPr>
        </p:nvSpPr>
        <p:spPr/>
        <p:txBody>
          <a:bodyPr/>
          <a:lstStyle/>
          <a:p>
            <a:fld id="{09992A73-469E-461A-963E-15609AA431A0}" type="datetimeFigureOut">
              <a:rPr lang="en-IN" smtClean="0"/>
              <a:pPr/>
              <a:t>19-09-2019</a:t>
            </a:fld>
            <a:endParaRPr lang="en-IN"/>
          </a:p>
        </p:txBody>
      </p:sp>
      <p:sp>
        <p:nvSpPr>
          <p:cNvPr id="5" name="Footer Placeholder 4">
            <a:extLst>
              <a:ext uri="{FF2B5EF4-FFF2-40B4-BE49-F238E27FC236}">
                <a16:creationId xmlns:a16="http://schemas.microsoft.com/office/drawing/2014/main" id="{620740E4-D70D-49C2-9641-EC2FB3EFEDA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1739CBF-C11A-4E94-B09C-0B9379A6AF35}"/>
              </a:ext>
            </a:extLst>
          </p:cNvPr>
          <p:cNvSpPr>
            <a:spLocks noGrp="1"/>
          </p:cNvSpPr>
          <p:nvPr>
            <p:ph type="sldNum" sz="quarter" idx="12"/>
          </p:nvPr>
        </p:nvSpPr>
        <p:spPr/>
        <p:txBody>
          <a:bodyPr/>
          <a:lstStyle/>
          <a:p>
            <a:fld id="{D377AC4B-7D3C-45B7-B1DC-F9DEDA7FCEAB}" type="slidenum">
              <a:rPr lang="en-IN" smtClean="0"/>
              <a:pPr/>
              <a:t>‹#›</a:t>
            </a:fld>
            <a:endParaRPr lang="en-IN"/>
          </a:p>
        </p:txBody>
      </p:sp>
    </p:spTree>
    <p:extLst>
      <p:ext uri="{BB962C8B-B14F-4D97-AF65-F5344CB8AC3E}">
        <p14:creationId xmlns:p14="http://schemas.microsoft.com/office/powerpoint/2010/main" val="1690823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6DE2F-B928-46EC-A4C9-CF022950CF5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3F092B1-6B1B-456F-88CC-0826F78604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5B68A966-994B-4BED-AB8A-1FE1B76F76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973F7BA0-CAC9-43A4-A9DA-C7FA96F41C20}"/>
              </a:ext>
            </a:extLst>
          </p:cNvPr>
          <p:cNvSpPr>
            <a:spLocks noGrp="1"/>
          </p:cNvSpPr>
          <p:nvPr>
            <p:ph type="dt" sz="half" idx="10"/>
          </p:nvPr>
        </p:nvSpPr>
        <p:spPr/>
        <p:txBody>
          <a:bodyPr/>
          <a:lstStyle/>
          <a:p>
            <a:fld id="{09992A73-469E-461A-963E-15609AA431A0}" type="datetimeFigureOut">
              <a:rPr lang="en-IN" smtClean="0"/>
              <a:pPr/>
              <a:t>19-09-2019</a:t>
            </a:fld>
            <a:endParaRPr lang="en-IN"/>
          </a:p>
        </p:txBody>
      </p:sp>
      <p:sp>
        <p:nvSpPr>
          <p:cNvPr id="6" name="Footer Placeholder 5">
            <a:extLst>
              <a:ext uri="{FF2B5EF4-FFF2-40B4-BE49-F238E27FC236}">
                <a16:creationId xmlns:a16="http://schemas.microsoft.com/office/drawing/2014/main" id="{4DCEA58D-D286-4004-A2AC-92EC942E555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B978CDF-C97C-402D-85EE-D9D4BAE1CB63}"/>
              </a:ext>
            </a:extLst>
          </p:cNvPr>
          <p:cNvSpPr>
            <a:spLocks noGrp="1"/>
          </p:cNvSpPr>
          <p:nvPr>
            <p:ph type="sldNum" sz="quarter" idx="12"/>
          </p:nvPr>
        </p:nvSpPr>
        <p:spPr/>
        <p:txBody>
          <a:bodyPr/>
          <a:lstStyle/>
          <a:p>
            <a:fld id="{D377AC4B-7D3C-45B7-B1DC-F9DEDA7FCEAB}" type="slidenum">
              <a:rPr lang="en-IN" smtClean="0"/>
              <a:pPr/>
              <a:t>‹#›</a:t>
            </a:fld>
            <a:endParaRPr lang="en-IN"/>
          </a:p>
        </p:txBody>
      </p:sp>
    </p:spTree>
    <p:extLst>
      <p:ext uri="{BB962C8B-B14F-4D97-AF65-F5344CB8AC3E}">
        <p14:creationId xmlns:p14="http://schemas.microsoft.com/office/powerpoint/2010/main" val="1929009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9B0F3-B37A-4CB1-A4D0-ABF37A8E983E}"/>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EF78356-0A4F-4913-9FD3-F460F9D2BB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46B440-A7D4-459D-906B-3928064B27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F2E79302-CF12-4A42-8DE9-2930ED0259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2F281F-BC09-4F6B-B374-89877B7162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512C76ED-4638-46B0-9C7F-3AEFECAE3172}"/>
              </a:ext>
            </a:extLst>
          </p:cNvPr>
          <p:cNvSpPr>
            <a:spLocks noGrp="1"/>
          </p:cNvSpPr>
          <p:nvPr>
            <p:ph type="dt" sz="half" idx="10"/>
          </p:nvPr>
        </p:nvSpPr>
        <p:spPr/>
        <p:txBody>
          <a:bodyPr/>
          <a:lstStyle/>
          <a:p>
            <a:fld id="{09992A73-469E-461A-963E-15609AA431A0}" type="datetimeFigureOut">
              <a:rPr lang="en-IN" smtClean="0"/>
              <a:pPr/>
              <a:t>19-09-2019</a:t>
            </a:fld>
            <a:endParaRPr lang="en-IN"/>
          </a:p>
        </p:txBody>
      </p:sp>
      <p:sp>
        <p:nvSpPr>
          <p:cNvPr id="8" name="Footer Placeholder 7">
            <a:extLst>
              <a:ext uri="{FF2B5EF4-FFF2-40B4-BE49-F238E27FC236}">
                <a16:creationId xmlns:a16="http://schemas.microsoft.com/office/drawing/2014/main" id="{5597AE14-2638-4A4F-BD3E-B73726815C3F}"/>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8795EC0C-01C8-4E75-9851-BF2FE889268E}"/>
              </a:ext>
            </a:extLst>
          </p:cNvPr>
          <p:cNvSpPr>
            <a:spLocks noGrp="1"/>
          </p:cNvSpPr>
          <p:nvPr>
            <p:ph type="sldNum" sz="quarter" idx="12"/>
          </p:nvPr>
        </p:nvSpPr>
        <p:spPr/>
        <p:txBody>
          <a:bodyPr/>
          <a:lstStyle/>
          <a:p>
            <a:fld id="{D377AC4B-7D3C-45B7-B1DC-F9DEDA7FCEAB}" type="slidenum">
              <a:rPr lang="en-IN" smtClean="0"/>
              <a:pPr/>
              <a:t>‹#›</a:t>
            </a:fld>
            <a:endParaRPr lang="en-IN"/>
          </a:p>
        </p:txBody>
      </p:sp>
    </p:spTree>
    <p:extLst>
      <p:ext uri="{BB962C8B-B14F-4D97-AF65-F5344CB8AC3E}">
        <p14:creationId xmlns:p14="http://schemas.microsoft.com/office/powerpoint/2010/main" val="407980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C2964-D12D-42D9-9E7C-3FDDCFCA789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CC4F24E-F1D8-49A9-9C75-3F9BFC0EEE2A}"/>
              </a:ext>
            </a:extLst>
          </p:cNvPr>
          <p:cNvSpPr>
            <a:spLocks noGrp="1"/>
          </p:cNvSpPr>
          <p:nvPr>
            <p:ph type="dt" sz="half" idx="10"/>
          </p:nvPr>
        </p:nvSpPr>
        <p:spPr/>
        <p:txBody>
          <a:bodyPr/>
          <a:lstStyle/>
          <a:p>
            <a:fld id="{09992A73-469E-461A-963E-15609AA431A0}" type="datetimeFigureOut">
              <a:rPr lang="en-IN" smtClean="0"/>
              <a:pPr/>
              <a:t>19-09-2019</a:t>
            </a:fld>
            <a:endParaRPr lang="en-IN"/>
          </a:p>
        </p:txBody>
      </p:sp>
      <p:sp>
        <p:nvSpPr>
          <p:cNvPr id="4" name="Footer Placeholder 3">
            <a:extLst>
              <a:ext uri="{FF2B5EF4-FFF2-40B4-BE49-F238E27FC236}">
                <a16:creationId xmlns:a16="http://schemas.microsoft.com/office/drawing/2014/main" id="{5F6DF181-D1E9-461C-A91A-47692613E193}"/>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5FDE3A2-CC99-4715-8CEB-5200579A52B0}"/>
              </a:ext>
            </a:extLst>
          </p:cNvPr>
          <p:cNvSpPr>
            <a:spLocks noGrp="1"/>
          </p:cNvSpPr>
          <p:nvPr>
            <p:ph type="sldNum" sz="quarter" idx="12"/>
          </p:nvPr>
        </p:nvSpPr>
        <p:spPr/>
        <p:txBody>
          <a:bodyPr/>
          <a:lstStyle/>
          <a:p>
            <a:fld id="{D377AC4B-7D3C-45B7-B1DC-F9DEDA7FCEAB}" type="slidenum">
              <a:rPr lang="en-IN" smtClean="0"/>
              <a:pPr/>
              <a:t>‹#›</a:t>
            </a:fld>
            <a:endParaRPr lang="en-IN"/>
          </a:p>
        </p:txBody>
      </p:sp>
    </p:spTree>
    <p:extLst>
      <p:ext uri="{BB962C8B-B14F-4D97-AF65-F5344CB8AC3E}">
        <p14:creationId xmlns:p14="http://schemas.microsoft.com/office/powerpoint/2010/main" val="3739840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FB4B19-0323-4971-8D4B-69E0EA577E0D}"/>
              </a:ext>
            </a:extLst>
          </p:cNvPr>
          <p:cNvSpPr>
            <a:spLocks noGrp="1"/>
          </p:cNvSpPr>
          <p:nvPr>
            <p:ph type="dt" sz="half" idx="10"/>
          </p:nvPr>
        </p:nvSpPr>
        <p:spPr/>
        <p:txBody>
          <a:bodyPr/>
          <a:lstStyle/>
          <a:p>
            <a:fld id="{09992A73-469E-461A-963E-15609AA431A0}" type="datetimeFigureOut">
              <a:rPr lang="en-IN" smtClean="0"/>
              <a:pPr/>
              <a:t>19-09-2019</a:t>
            </a:fld>
            <a:endParaRPr lang="en-IN"/>
          </a:p>
        </p:txBody>
      </p:sp>
      <p:sp>
        <p:nvSpPr>
          <p:cNvPr id="3" name="Footer Placeholder 2">
            <a:extLst>
              <a:ext uri="{FF2B5EF4-FFF2-40B4-BE49-F238E27FC236}">
                <a16:creationId xmlns:a16="http://schemas.microsoft.com/office/drawing/2014/main" id="{A4DA9A2B-6C8E-4008-BB31-69FE3BFD6AA5}"/>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05FC5FE5-415D-48CD-A3D5-85F165792132}"/>
              </a:ext>
            </a:extLst>
          </p:cNvPr>
          <p:cNvSpPr>
            <a:spLocks noGrp="1"/>
          </p:cNvSpPr>
          <p:nvPr>
            <p:ph type="sldNum" sz="quarter" idx="12"/>
          </p:nvPr>
        </p:nvSpPr>
        <p:spPr/>
        <p:txBody>
          <a:bodyPr/>
          <a:lstStyle/>
          <a:p>
            <a:fld id="{D377AC4B-7D3C-45B7-B1DC-F9DEDA7FCEAB}" type="slidenum">
              <a:rPr lang="en-IN" smtClean="0"/>
              <a:pPr/>
              <a:t>‹#›</a:t>
            </a:fld>
            <a:endParaRPr lang="en-IN"/>
          </a:p>
        </p:txBody>
      </p:sp>
    </p:spTree>
    <p:extLst>
      <p:ext uri="{BB962C8B-B14F-4D97-AF65-F5344CB8AC3E}">
        <p14:creationId xmlns:p14="http://schemas.microsoft.com/office/powerpoint/2010/main" val="2725161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8AE43-2BA5-4926-A134-FFA92A173C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80FAC3CB-9470-4BD0-A768-C274C3E6FE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6DD49CDA-431F-4224-836C-F822F38ABE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3AE967-4206-4372-80B0-5270D19A9EE0}"/>
              </a:ext>
            </a:extLst>
          </p:cNvPr>
          <p:cNvSpPr>
            <a:spLocks noGrp="1"/>
          </p:cNvSpPr>
          <p:nvPr>
            <p:ph type="dt" sz="half" idx="10"/>
          </p:nvPr>
        </p:nvSpPr>
        <p:spPr/>
        <p:txBody>
          <a:bodyPr/>
          <a:lstStyle/>
          <a:p>
            <a:fld id="{09992A73-469E-461A-963E-15609AA431A0}" type="datetimeFigureOut">
              <a:rPr lang="en-IN" smtClean="0"/>
              <a:pPr/>
              <a:t>19-09-2019</a:t>
            </a:fld>
            <a:endParaRPr lang="en-IN"/>
          </a:p>
        </p:txBody>
      </p:sp>
      <p:sp>
        <p:nvSpPr>
          <p:cNvPr id="6" name="Footer Placeholder 5">
            <a:extLst>
              <a:ext uri="{FF2B5EF4-FFF2-40B4-BE49-F238E27FC236}">
                <a16:creationId xmlns:a16="http://schemas.microsoft.com/office/drawing/2014/main" id="{B334D6FD-FF00-4B47-B368-214F014DE2C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8202367-8F34-4D7D-B875-8473523D8EE8}"/>
              </a:ext>
            </a:extLst>
          </p:cNvPr>
          <p:cNvSpPr>
            <a:spLocks noGrp="1"/>
          </p:cNvSpPr>
          <p:nvPr>
            <p:ph type="sldNum" sz="quarter" idx="12"/>
          </p:nvPr>
        </p:nvSpPr>
        <p:spPr/>
        <p:txBody>
          <a:bodyPr/>
          <a:lstStyle/>
          <a:p>
            <a:fld id="{D377AC4B-7D3C-45B7-B1DC-F9DEDA7FCEAB}" type="slidenum">
              <a:rPr lang="en-IN" smtClean="0"/>
              <a:pPr/>
              <a:t>‹#›</a:t>
            </a:fld>
            <a:endParaRPr lang="en-IN"/>
          </a:p>
        </p:txBody>
      </p:sp>
    </p:spTree>
    <p:extLst>
      <p:ext uri="{BB962C8B-B14F-4D97-AF65-F5344CB8AC3E}">
        <p14:creationId xmlns:p14="http://schemas.microsoft.com/office/powerpoint/2010/main" val="722282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858A6-4FED-4F4C-9199-1B0AF9644B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B36FE06D-3064-4C82-B262-CD30DCC10D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EAA0F25-50DE-4E1D-BFBE-02F2686832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31293D-6EA9-4BE1-B716-7A14972F21E5}"/>
              </a:ext>
            </a:extLst>
          </p:cNvPr>
          <p:cNvSpPr>
            <a:spLocks noGrp="1"/>
          </p:cNvSpPr>
          <p:nvPr>
            <p:ph type="dt" sz="half" idx="10"/>
          </p:nvPr>
        </p:nvSpPr>
        <p:spPr/>
        <p:txBody>
          <a:bodyPr/>
          <a:lstStyle/>
          <a:p>
            <a:fld id="{09992A73-469E-461A-963E-15609AA431A0}" type="datetimeFigureOut">
              <a:rPr lang="en-IN" smtClean="0"/>
              <a:pPr/>
              <a:t>19-09-2019</a:t>
            </a:fld>
            <a:endParaRPr lang="en-IN"/>
          </a:p>
        </p:txBody>
      </p:sp>
      <p:sp>
        <p:nvSpPr>
          <p:cNvPr id="6" name="Footer Placeholder 5">
            <a:extLst>
              <a:ext uri="{FF2B5EF4-FFF2-40B4-BE49-F238E27FC236}">
                <a16:creationId xmlns:a16="http://schemas.microsoft.com/office/drawing/2014/main" id="{498A2914-AFC4-4A02-A95C-1154BADE9ED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AC94433-DB5E-4E1A-8884-EEA1FB4CFF12}"/>
              </a:ext>
            </a:extLst>
          </p:cNvPr>
          <p:cNvSpPr>
            <a:spLocks noGrp="1"/>
          </p:cNvSpPr>
          <p:nvPr>
            <p:ph type="sldNum" sz="quarter" idx="12"/>
          </p:nvPr>
        </p:nvSpPr>
        <p:spPr/>
        <p:txBody>
          <a:bodyPr/>
          <a:lstStyle/>
          <a:p>
            <a:fld id="{D377AC4B-7D3C-45B7-B1DC-F9DEDA7FCEAB}" type="slidenum">
              <a:rPr lang="en-IN" smtClean="0"/>
              <a:pPr/>
              <a:t>‹#›</a:t>
            </a:fld>
            <a:endParaRPr lang="en-IN"/>
          </a:p>
        </p:txBody>
      </p:sp>
    </p:spTree>
    <p:extLst>
      <p:ext uri="{BB962C8B-B14F-4D97-AF65-F5344CB8AC3E}">
        <p14:creationId xmlns:p14="http://schemas.microsoft.com/office/powerpoint/2010/main" val="1966859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61B35F-0370-4E9F-8692-5A436FD6A4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C8C5653-B22C-4759-8723-89130EDB6D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89359D9-D21D-46F5-864E-4E13C6EB05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992A73-469E-461A-963E-15609AA431A0}" type="datetimeFigureOut">
              <a:rPr lang="en-IN" smtClean="0"/>
              <a:pPr/>
              <a:t>19-09-2019</a:t>
            </a:fld>
            <a:endParaRPr lang="en-IN"/>
          </a:p>
        </p:txBody>
      </p:sp>
      <p:sp>
        <p:nvSpPr>
          <p:cNvPr id="5" name="Footer Placeholder 4">
            <a:extLst>
              <a:ext uri="{FF2B5EF4-FFF2-40B4-BE49-F238E27FC236}">
                <a16:creationId xmlns:a16="http://schemas.microsoft.com/office/drawing/2014/main" id="{FC83E997-22DA-4BE1-9277-D85C9F8500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15555D19-B8CE-4D3A-8158-B872255FF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77AC4B-7D3C-45B7-B1DC-F9DEDA7FCEAB}" type="slidenum">
              <a:rPr lang="en-IN" smtClean="0"/>
              <a:pPr/>
              <a:t>‹#›</a:t>
            </a:fld>
            <a:endParaRPr lang="en-IN"/>
          </a:p>
        </p:txBody>
      </p:sp>
    </p:spTree>
    <p:extLst>
      <p:ext uri="{BB962C8B-B14F-4D97-AF65-F5344CB8AC3E}">
        <p14:creationId xmlns:p14="http://schemas.microsoft.com/office/powerpoint/2010/main" val="2818195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jpeg"/></Relationships>
</file>

<file path=ppt/slides/_rels/slide2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310242" y="5269976"/>
            <a:ext cx="9144000" cy="1252728"/>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err="1">
                <a:ln>
                  <a:noFill/>
                </a:ln>
                <a:effectLst/>
                <a:uLnTx/>
                <a:uFillTx/>
                <a:ea typeface="+mj-ea"/>
                <a:cs typeface="+mj-cs"/>
              </a:rPr>
              <a:t>Alok</a:t>
            </a:r>
            <a:r>
              <a:rPr kumimoji="0" lang="en-US" sz="2800" b="1" i="0" u="none" strike="noStrike" kern="1200" cap="none" spc="0" normalizeH="0" baseline="0" noProof="0" dirty="0">
                <a:ln>
                  <a:noFill/>
                </a:ln>
                <a:effectLst/>
                <a:uLnTx/>
                <a:uFillTx/>
                <a:ea typeface="+mj-ea"/>
                <a:cs typeface="+mj-cs"/>
              </a:rPr>
              <a:t> </a:t>
            </a:r>
            <a:r>
              <a:rPr kumimoji="0" lang="en-US" sz="2800" b="1" i="0" u="none" strike="noStrike" kern="1200" cap="none" spc="0" normalizeH="0" baseline="0" noProof="0" dirty="0" err="1">
                <a:ln>
                  <a:noFill/>
                </a:ln>
                <a:effectLst/>
                <a:uLnTx/>
                <a:uFillTx/>
                <a:ea typeface="+mj-ea"/>
                <a:cs typeface="+mj-cs"/>
              </a:rPr>
              <a:t>Saxena</a:t>
            </a:r>
            <a:r>
              <a:rPr kumimoji="0" lang="en-US" sz="2800" b="1" i="0" u="none" strike="noStrike" kern="1200" cap="none" spc="0" normalizeH="0" baseline="0" noProof="0" dirty="0">
                <a:ln>
                  <a:noFill/>
                </a:ln>
                <a:effectLst/>
                <a:uLnTx/>
                <a:uFillTx/>
                <a:ea typeface="+mj-ea"/>
                <a:cs typeface="+mj-cs"/>
              </a:rPr>
              <a:t>, Joint Secretary</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effectLst/>
                <a:uLnTx/>
                <a:uFillTx/>
                <a:ea typeface="+mj-ea"/>
                <a:cs typeface="+mj-cs"/>
              </a:rPr>
              <a:t>National</a:t>
            </a:r>
            <a:r>
              <a:rPr kumimoji="0" lang="en-US" sz="2800" b="1" i="0" u="none" strike="noStrike" kern="1200" cap="none" spc="0" normalizeH="0" noProof="0" dirty="0">
                <a:ln>
                  <a:noFill/>
                </a:ln>
                <a:effectLst/>
                <a:uLnTx/>
                <a:uFillTx/>
                <a:ea typeface="+mj-ea"/>
                <a:cs typeface="+mj-cs"/>
              </a:rPr>
              <a:t> </a:t>
            </a:r>
            <a:r>
              <a:rPr kumimoji="0" lang="en-US" sz="2800" b="1" i="0" u="none" strike="noStrike" kern="1200" cap="none" spc="0" normalizeH="0" baseline="0" noProof="0" dirty="0">
                <a:ln>
                  <a:noFill/>
                </a:ln>
                <a:effectLst/>
                <a:uLnTx/>
                <a:uFillTx/>
                <a:ea typeface="+mj-ea"/>
                <a:cs typeface="+mj-cs"/>
              </a:rPr>
              <a:t>AIDS Control Organisation</a:t>
            </a:r>
            <a:br>
              <a:rPr kumimoji="0" lang="en-US" sz="3200" b="1" i="0" u="none" strike="noStrike" kern="1200" cap="none" spc="0" normalizeH="0" baseline="0" noProof="0" dirty="0">
                <a:ln>
                  <a:noFill/>
                </a:ln>
                <a:effectLst/>
                <a:uLnTx/>
                <a:uFillTx/>
                <a:ea typeface="+mj-ea"/>
                <a:cs typeface="+mj-cs"/>
              </a:rPr>
            </a:br>
            <a:r>
              <a:rPr kumimoji="0" lang="en-US" sz="2400" b="1" i="0" u="none" strike="noStrike" kern="1200" cap="none" spc="0" normalizeH="0" baseline="0" noProof="0" dirty="0">
                <a:ln>
                  <a:noFill/>
                </a:ln>
                <a:effectLst/>
                <a:uLnTx/>
                <a:uFillTx/>
                <a:ea typeface="+mj-ea"/>
                <a:cs typeface="+mj-cs"/>
              </a:rPr>
              <a:t>Ministry of Health &amp; FW</a:t>
            </a:r>
            <a:br>
              <a:rPr kumimoji="0" lang="en-US" sz="2400" b="1" i="0" u="none" strike="noStrike" kern="1200" cap="none" spc="0" normalizeH="0" baseline="0" noProof="0" dirty="0">
                <a:ln>
                  <a:noFill/>
                </a:ln>
                <a:effectLst/>
                <a:uLnTx/>
                <a:uFillTx/>
                <a:ea typeface="+mj-ea"/>
                <a:cs typeface="+mj-cs"/>
              </a:rPr>
            </a:br>
            <a:r>
              <a:rPr kumimoji="0" lang="en-US" sz="2400" b="1" i="0" u="none" strike="noStrike" kern="1200" cap="none" spc="0" normalizeH="0" baseline="0" noProof="0" dirty="0">
                <a:ln>
                  <a:noFill/>
                </a:ln>
                <a:effectLst/>
                <a:uLnTx/>
                <a:uFillTx/>
                <a:ea typeface="+mj-ea"/>
                <a:cs typeface="+mj-cs"/>
              </a:rPr>
              <a:t>Government of India</a:t>
            </a:r>
            <a:endParaRPr kumimoji="0" lang="en-IN" sz="2400" b="1" i="0" u="none" strike="noStrike" kern="1200" cap="none" spc="0" normalizeH="0" baseline="0" noProof="0" dirty="0">
              <a:ln>
                <a:noFill/>
              </a:ln>
              <a:effectLst/>
              <a:uLnTx/>
              <a:uFillTx/>
              <a:ea typeface="+mj-ea"/>
              <a:cs typeface="+mj-cs"/>
            </a:endParaRPr>
          </a:p>
        </p:txBody>
      </p:sp>
      <p:sp>
        <p:nvSpPr>
          <p:cNvPr id="7" name="Title 1"/>
          <p:cNvSpPr txBox="1">
            <a:spLocks/>
          </p:cNvSpPr>
          <p:nvPr/>
        </p:nvSpPr>
        <p:spPr bwMode="auto">
          <a:xfrm>
            <a:off x="1102424" y="1908333"/>
            <a:ext cx="9351818" cy="1181803"/>
          </a:xfrm>
          <a:prstGeom prst="rect">
            <a:avLst/>
          </a:prstGeom>
          <a:noFill/>
          <a:ln w="9525">
            <a:noFill/>
            <a:miter lim="800000"/>
            <a:headEnd/>
            <a:tailEnd/>
          </a:ln>
        </p:spPr>
        <p:txBody>
          <a:bodyPr anchor="ctr"/>
          <a:lstStyle/>
          <a:p>
            <a:pPr algn="ctr"/>
            <a:r>
              <a:rPr lang="en-US" sz="3600" b="1" dirty="0">
                <a:solidFill>
                  <a:srgbClr val="0000FF"/>
                </a:solidFill>
                <a:latin typeface="Calibri" pitchFamily="34" charset="0"/>
              </a:rPr>
              <a:t> </a:t>
            </a:r>
          </a:p>
          <a:p>
            <a:pPr algn="ctr"/>
            <a:endParaRPr lang="en-US" sz="3600" b="1" dirty="0">
              <a:solidFill>
                <a:srgbClr val="0000FF"/>
              </a:solidFill>
              <a:latin typeface="Calibri" pitchFamily="34" charset="0"/>
            </a:endParaRPr>
          </a:p>
          <a:p>
            <a:pPr algn="ctr"/>
            <a:r>
              <a:rPr lang="en-US" sz="3600" b="1" dirty="0">
                <a:solidFill>
                  <a:srgbClr val="000099"/>
                </a:solidFill>
                <a:latin typeface="Calibri" pitchFamily="34" charset="0"/>
              </a:rPr>
              <a:t>National AIDS Control Programme</a:t>
            </a:r>
            <a:endParaRPr lang="en-US" sz="3600" b="1" dirty="0">
              <a:solidFill>
                <a:srgbClr val="0000FF"/>
              </a:solidFill>
              <a:latin typeface="Calibri" pitchFamily="34" charset="0"/>
            </a:endParaRPr>
          </a:p>
          <a:p>
            <a:pPr algn="ctr"/>
            <a:endParaRPr lang="en-US" sz="3600" b="1" dirty="0">
              <a:solidFill>
                <a:srgbClr val="0000FF"/>
              </a:solidFill>
              <a:latin typeface="Calibri" pitchFamily="34" charset="0"/>
            </a:endParaRPr>
          </a:p>
        </p:txBody>
      </p:sp>
      <p:sp>
        <p:nvSpPr>
          <p:cNvPr id="8" name="Title 1"/>
          <p:cNvSpPr txBox="1">
            <a:spLocks/>
          </p:cNvSpPr>
          <p:nvPr/>
        </p:nvSpPr>
        <p:spPr bwMode="auto">
          <a:xfrm>
            <a:off x="431369" y="3429000"/>
            <a:ext cx="11329261" cy="1295400"/>
          </a:xfrm>
          <a:prstGeom prst="rect">
            <a:avLst/>
          </a:prstGeom>
          <a:noFill/>
          <a:ln w="9525">
            <a:noFill/>
            <a:miter lim="800000"/>
            <a:headEnd/>
            <a:tailEnd/>
          </a:ln>
        </p:spPr>
        <p:txBody>
          <a:bodyPr anchor="ctr"/>
          <a:lstStyle/>
          <a:p>
            <a:pPr algn="ctr" fontAlgn="base">
              <a:spcBef>
                <a:spcPct val="0"/>
              </a:spcBef>
              <a:spcAft>
                <a:spcPct val="0"/>
              </a:spcAft>
            </a:pPr>
            <a:r>
              <a:rPr lang="en-US" sz="2800" b="1" dirty="0">
                <a:solidFill>
                  <a:srgbClr val="C00000"/>
                </a:solidFill>
                <a:latin typeface="Trebuchet MS" pitchFamily="34" charset="0"/>
                <a:cs typeface="Arial" pitchFamily="34" charset="0"/>
              </a:rPr>
              <a:t>First Quarterly Review Meeting</a:t>
            </a:r>
          </a:p>
          <a:p>
            <a:pPr algn="ctr" fontAlgn="base">
              <a:spcBef>
                <a:spcPct val="0"/>
              </a:spcBef>
              <a:spcAft>
                <a:spcPct val="0"/>
              </a:spcAft>
            </a:pPr>
            <a:r>
              <a:rPr lang="en-US" sz="2800" b="1" dirty="0">
                <a:solidFill>
                  <a:srgbClr val="C00000"/>
                </a:solidFill>
                <a:latin typeface="Trebuchet MS" pitchFamily="34" charset="0"/>
                <a:cs typeface="Arial" pitchFamily="34" charset="0"/>
              </a:rPr>
              <a:t>19</a:t>
            </a:r>
            <a:r>
              <a:rPr lang="en-US" sz="2800" b="1" baseline="30000" dirty="0">
                <a:solidFill>
                  <a:srgbClr val="C00000"/>
                </a:solidFill>
                <a:latin typeface="Trebuchet MS" pitchFamily="34" charset="0"/>
                <a:cs typeface="Arial" pitchFamily="34" charset="0"/>
              </a:rPr>
              <a:t>th</a:t>
            </a:r>
            <a:r>
              <a:rPr lang="en-US" sz="2800" b="1" dirty="0">
                <a:solidFill>
                  <a:srgbClr val="C00000"/>
                </a:solidFill>
                <a:latin typeface="Trebuchet MS" pitchFamily="34" charset="0"/>
                <a:cs typeface="Arial" pitchFamily="34" charset="0"/>
              </a:rPr>
              <a:t> and 20</a:t>
            </a:r>
            <a:r>
              <a:rPr lang="en-US" sz="2800" b="1" baseline="30000" dirty="0">
                <a:solidFill>
                  <a:srgbClr val="C00000"/>
                </a:solidFill>
                <a:latin typeface="Trebuchet MS" pitchFamily="34" charset="0"/>
                <a:cs typeface="Arial" pitchFamily="34" charset="0"/>
              </a:rPr>
              <a:t>th</a:t>
            </a:r>
            <a:r>
              <a:rPr lang="en-US" sz="2800" b="1" dirty="0">
                <a:solidFill>
                  <a:srgbClr val="C00000"/>
                </a:solidFill>
                <a:latin typeface="Trebuchet MS" pitchFamily="34" charset="0"/>
                <a:cs typeface="Arial" pitchFamily="34" charset="0"/>
              </a:rPr>
              <a:t> September 2019</a:t>
            </a:r>
          </a:p>
        </p:txBody>
      </p:sp>
      <p:pic>
        <p:nvPicPr>
          <p:cNvPr id="2" name="Picture 1">
            <a:extLst>
              <a:ext uri="{FF2B5EF4-FFF2-40B4-BE49-F238E27FC236}">
                <a16:creationId xmlns:a16="http://schemas.microsoft.com/office/drawing/2014/main" id="{B0D1E778-1848-4CB0-A5CC-51919F76310A}"/>
              </a:ext>
            </a:extLst>
          </p:cNvPr>
          <p:cNvPicPr>
            <a:picLocks noChangeAspect="1"/>
          </p:cNvPicPr>
          <p:nvPr/>
        </p:nvPicPr>
        <p:blipFill rotWithShape="1">
          <a:blip r:embed="rId2"/>
          <a:srcRect t="12021" b="59399"/>
          <a:stretch/>
        </p:blipFill>
        <p:spPr>
          <a:xfrm>
            <a:off x="0" y="-27720"/>
            <a:ext cx="12192000" cy="1767477"/>
          </a:xfrm>
          <a:prstGeom prst="rect">
            <a:avLst/>
          </a:prstGeom>
        </p:spPr>
      </p:pic>
    </p:spTree>
    <p:extLst>
      <p:ext uri="{BB962C8B-B14F-4D97-AF65-F5344CB8AC3E}">
        <p14:creationId xmlns:p14="http://schemas.microsoft.com/office/powerpoint/2010/main" val="679582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17"/>
          <p:cNvSpPr>
            <a:spLocks noGrp="1" noChangeArrowheads="1"/>
          </p:cNvSpPr>
          <p:nvPr>
            <p:ph type="title"/>
          </p:nvPr>
        </p:nvSpPr>
        <p:spPr>
          <a:xfrm>
            <a:off x="304800" y="76200"/>
            <a:ext cx="11785600" cy="533400"/>
          </a:xfrm>
        </p:spPr>
        <p:txBody>
          <a:bodyPr>
            <a:noAutofit/>
          </a:bodyPr>
          <a:lstStyle/>
          <a:p>
            <a:r>
              <a:rPr lang="en-IN" sz="2800" b="1" dirty="0">
                <a:solidFill>
                  <a:srgbClr val="0000FF"/>
                </a:solidFill>
                <a:latin typeface="Arial" panose="020B0604020202020204" pitchFamily="34" charset="0"/>
                <a:cs typeface="Arial" panose="020B0604020202020204" pitchFamily="34" charset="0"/>
              </a:rPr>
              <a:t>State Wise People Living with HIV/AIDS (2017)</a:t>
            </a:r>
            <a:endParaRPr lang="en-US" altLang="en-US" sz="2800" b="1" dirty="0">
              <a:solidFill>
                <a:srgbClr val="0000FF"/>
              </a:solidFill>
              <a:latin typeface="Arial" panose="020B0604020202020204" pitchFamily="34" charset="0"/>
              <a:cs typeface="Arial" panose="020B0604020202020204" pitchFamily="34" charset="0"/>
            </a:endParaRPr>
          </a:p>
        </p:txBody>
      </p:sp>
      <p:sp>
        <p:nvSpPr>
          <p:cNvPr id="28" name="Line 18"/>
          <p:cNvSpPr>
            <a:spLocks noChangeShapeType="1"/>
          </p:cNvSpPr>
          <p:nvPr/>
        </p:nvSpPr>
        <p:spPr bwMode="auto">
          <a:xfrm>
            <a:off x="0" y="685800"/>
            <a:ext cx="12192000"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IN"/>
          </a:p>
        </p:txBody>
      </p:sp>
      <p:graphicFrame>
        <p:nvGraphicFramePr>
          <p:cNvPr id="6" name="Chart 5">
            <a:extLst>
              <a:ext uri="{FF2B5EF4-FFF2-40B4-BE49-F238E27FC236}">
                <a16:creationId xmlns:a16="http://schemas.microsoft.com/office/drawing/2014/main" id="{77F4BD85-D504-4023-A907-F6EDC9A35AA6}"/>
              </a:ext>
            </a:extLst>
          </p:cNvPr>
          <p:cNvGraphicFramePr>
            <a:graphicFrameLocks/>
          </p:cNvGraphicFramePr>
          <p:nvPr>
            <p:extLst>
              <p:ext uri="{D42A27DB-BD31-4B8C-83A1-F6EECF244321}">
                <p14:modId xmlns:p14="http://schemas.microsoft.com/office/powerpoint/2010/main" val="2861786222"/>
              </p:ext>
            </p:extLst>
          </p:nvPr>
        </p:nvGraphicFramePr>
        <p:xfrm>
          <a:off x="185980" y="836918"/>
          <a:ext cx="11683291" cy="55862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48148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Line 18"/>
          <p:cNvSpPr>
            <a:spLocks noChangeShapeType="1"/>
          </p:cNvSpPr>
          <p:nvPr/>
        </p:nvSpPr>
        <p:spPr bwMode="auto">
          <a:xfrm>
            <a:off x="0" y="5935134"/>
            <a:ext cx="12192000"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5" name="Rectangle 17">
            <a:extLst>
              <a:ext uri="{FF2B5EF4-FFF2-40B4-BE49-F238E27FC236}">
                <a16:creationId xmlns:a16="http://schemas.microsoft.com/office/drawing/2014/main" id="{4DCAC69E-2A5D-49B3-A1E0-EBC0F1F65817}"/>
              </a:ext>
            </a:extLst>
          </p:cNvPr>
          <p:cNvSpPr>
            <a:spLocks noGrp="1" noChangeArrowheads="1"/>
          </p:cNvSpPr>
          <p:nvPr>
            <p:ph type="title"/>
          </p:nvPr>
        </p:nvSpPr>
        <p:spPr>
          <a:xfrm>
            <a:off x="0" y="5300144"/>
            <a:ext cx="12192000" cy="550323"/>
          </a:xfrm>
        </p:spPr>
        <p:txBody>
          <a:bodyPr>
            <a:noAutofit/>
          </a:bodyPr>
          <a:lstStyle/>
          <a:p>
            <a:r>
              <a:rPr lang="en-IN" altLang="en-US" sz="2800" b="1" dirty="0">
                <a:solidFill>
                  <a:srgbClr val="0070C0"/>
                </a:solidFill>
                <a:latin typeface="Arial" panose="020B0604020202020204" pitchFamily="34" charset="0"/>
                <a:cs typeface="Arial" panose="020B0604020202020204" pitchFamily="34" charset="0"/>
              </a:rPr>
              <a:t>Agenda Item 1: </a:t>
            </a:r>
            <a:r>
              <a:rPr lang="en-US" sz="2800" b="1" dirty="0">
                <a:solidFill>
                  <a:srgbClr val="0070C0"/>
                </a:solidFill>
                <a:latin typeface="Arial" panose="020B0604020202020204" pitchFamily="34" charset="0"/>
                <a:cs typeface="Arial" panose="020B0604020202020204" pitchFamily="34" charset="0"/>
              </a:rPr>
              <a:t>Vision document</a:t>
            </a:r>
            <a:endParaRPr lang="en-IN" altLang="en-US" sz="28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2826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7"/>
          <p:cNvSpPr>
            <a:spLocks noGrp="1" noChangeArrowheads="1"/>
          </p:cNvSpPr>
          <p:nvPr>
            <p:ph type="title"/>
          </p:nvPr>
        </p:nvSpPr>
        <p:spPr>
          <a:xfrm>
            <a:off x="512618" y="152400"/>
            <a:ext cx="11785600" cy="533400"/>
          </a:xfrm>
        </p:spPr>
        <p:txBody>
          <a:bodyPr>
            <a:normAutofit fontScale="90000"/>
          </a:bodyPr>
          <a:lstStyle/>
          <a:p>
            <a:pPr eaLnBrk="0" fontAlgn="base" hangingPunct="0">
              <a:lnSpc>
                <a:spcPct val="100000"/>
              </a:lnSpc>
              <a:spcAft>
                <a:spcPct val="0"/>
              </a:spcAft>
              <a:defRPr/>
            </a:pPr>
            <a:r>
              <a:rPr lang="en-IN" sz="4000" b="1" dirty="0">
                <a:solidFill>
                  <a:srgbClr val="0070C0"/>
                </a:solidFill>
              </a:rPr>
              <a:t>Agenda Item 1: Vision document (2019-2024)</a:t>
            </a:r>
          </a:p>
        </p:txBody>
      </p:sp>
      <p:sp>
        <p:nvSpPr>
          <p:cNvPr id="6" name="Line 18"/>
          <p:cNvSpPr>
            <a:spLocks noChangeShapeType="1"/>
          </p:cNvSpPr>
          <p:nvPr/>
        </p:nvSpPr>
        <p:spPr bwMode="auto">
          <a:xfrm>
            <a:off x="0" y="685800"/>
            <a:ext cx="12192000"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3" name="Rectangle 2">
            <a:extLst>
              <a:ext uri="{FF2B5EF4-FFF2-40B4-BE49-F238E27FC236}">
                <a16:creationId xmlns:a16="http://schemas.microsoft.com/office/drawing/2014/main" id="{5BBAEE37-5169-4F2E-B29F-B3BAD34828F7}"/>
              </a:ext>
            </a:extLst>
          </p:cNvPr>
          <p:cNvSpPr/>
          <p:nvPr/>
        </p:nvSpPr>
        <p:spPr>
          <a:xfrm>
            <a:off x="338666" y="814406"/>
            <a:ext cx="11430000" cy="461665"/>
          </a:xfrm>
          <a:prstGeom prst="rect">
            <a:avLst/>
          </a:prstGeom>
          <a:solidFill>
            <a:schemeClr val="accent6">
              <a:lumMod val="75000"/>
            </a:schemeClr>
          </a:solidFill>
        </p:spPr>
        <p:txBody>
          <a:bodyPr wrap="square">
            <a:spAutoFit/>
          </a:bodyPr>
          <a:lstStyle/>
          <a:p>
            <a:pPr algn="ctr"/>
            <a:r>
              <a:rPr lang="en-IN" sz="2400" dirty="0">
                <a:solidFill>
                  <a:schemeClr val="bg1"/>
                </a:solidFill>
              </a:rPr>
              <a:t>Goal: Ending AIDS by 2030</a:t>
            </a:r>
          </a:p>
        </p:txBody>
      </p:sp>
      <p:sp>
        <p:nvSpPr>
          <p:cNvPr id="4" name="Rectangle 3">
            <a:extLst>
              <a:ext uri="{FF2B5EF4-FFF2-40B4-BE49-F238E27FC236}">
                <a16:creationId xmlns:a16="http://schemas.microsoft.com/office/drawing/2014/main" id="{5B964529-4947-4900-84C3-F7C83BA05EA6}"/>
              </a:ext>
            </a:extLst>
          </p:cNvPr>
          <p:cNvSpPr/>
          <p:nvPr/>
        </p:nvSpPr>
        <p:spPr>
          <a:xfrm>
            <a:off x="338666" y="1305018"/>
            <a:ext cx="11430000" cy="1785104"/>
          </a:xfrm>
          <a:prstGeom prst="rect">
            <a:avLst/>
          </a:prstGeom>
          <a:solidFill>
            <a:schemeClr val="accent2">
              <a:lumMod val="20000"/>
              <a:lumOff val="80000"/>
            </a:schemeClr>
          </a:solidFill>
        </p:spPr>
        <p:txBody>
          <a:bodyPr wrap="square">
            <a:spAutoFit/>
          </a:bodyPr>
          <a:lstStyle/>
          <a:p>
            <a:pPr algn="ctr"/>
            <a:r>
              <a:rPr lang="en-IN" sz="2200" b="1" u="sng" dirty="0"/>
              <a:t>Targets</a:t>
            </a:r>
          </a:p>
          <a:p>
            <a:r>
              <a:rPr lang="en-IN" sz="2200" dirty="0"/>
              <a:t>1. 80% reduction in new HIV infections (against baseline of 2010)</a:t>
            </a:r>
          </a:p>
          <a:p>
            <a:r>
              <a:rPr lang="en-IN" sz="2200" dirty="0"/>
              <a:t>2. Ensuring that 95% of those who are HIV positive in the country know their status, 95% of those who know their status are on treatment and 95% of those who are on treatment have durable viral load suppression.</a:t>
            </a:r>
          </a:p>
        </p:txBody>
      </p:sp>
      <p:graphicFrame>
        <p:nvGraphicFramePr>
          <p:cNvPr id="7" name="Table 6">
            <a:extLst>
              <a:ext uri="{FF2B5EF4-FFF2-40B4-BE49-F238E27FC236}">
                <a16:creationId xmlns:a16="http://schemas.microsoft.com/office/drawing/2014/main" id="{FC72766F-B79F-4DD7-9788-6C2DB0695917}"/>
              </a:ext>
            </a:extLst>
          </p:cNvPr>
          <p:cNvGraphicFramePr>
            <a:graphicFrameLocks noGrp="1"/>
          </p:cNvGraphicFramePr>
          <p:nvPr>
            <p:extLst>
              <p:ext uri="{D42A27DB-BD31-4B8C-83A1-F6EECF244321}">
                <p14:modId xmlns:p14="http://schemas.microsoft.com/office/powerpoint/2010/main" val="1324871461"/>
              </p:ext>
            </p:extLst>
          </p:nvPr>
        </p:nvGraphicFramePr>
        <p:xfrm>
          <a:off x="338666" y="3129110"/>
          <a:ext cx="11429999" cy="3430397"/>
        </p:xfrm>
        <a:graphic>
          <a:graphicData uri="http://schemas.openxmlformats.org/drawingml/2006/table">
            <a:tbl>
              <a:tblPr firstRow="1" firstCol="1" bandRow="1">
                <a:tableStyleId>{F5AB1C69-6EDB-4FF4-983F-18BD219EF322}</a:tableStyleId>
              </a:tblPr>
              <a:tblGrid>
                <a:gridCol w="2690621">
                  <a:extLst>
                    <a:ext uri="{9D8B030D-6E8A-4147-A177-3AD203B41FA5}">
                      <a16:colId xmlns:a16="http://schemas.microsoft.com/office/drawing/2014/main" val="1835900735"/>
                    </a:ext>
                  </a:extLst>
                </a:gridCol>
                <a:gridCol w="1632204">
                  <a:extLst>
                    <a:ext uri="{9D8B030D-6E8A-4147-A177-3AD203B41FA5}">
                      <a16:colId xmlns:a16="http://schemas.microsoft.com/office/drawing/2014/main" val="1448211598"/>
                    </a:ext>
                  </a:extLst>
                </a:gridCol>
                <a:gridCol w="1424178">
                  <a:extLst>
                    <a:ext uri="{9D8B030D-6E8A-4147-A177-3AD203B41FA5}">
                      <a16:colId xmlns:a16="http://schemas.microsoft.com/office/drawing/2014/main" val="1766585202"/>
                    </a:ext>
                  </a:extLst>
                </a:gridCol>
                <a:gridCol w="1421892">
                  <a:extLst>
                    <a:ext uri="{9D8B030D-6E8A-4147-A177-3AD203B41FA5}">
                      <a16:colId xmlns:a16="http://schemas.microsoft.com/office/drawing/2014/main" val="3254016558"/>
                    </a:ext>
                  </a:extLst>
                </a:gridCol>
                <a:gridCol w="1424178">
                  <a:extLst>
                    <a:ext uri="{9D8B030D-6E8A-4147-A177-3AD203B41FA5}">
                      <a16:colId xmlns:a16="http://schemas.microsoft.com/office/drawing/2014/main" val="12375872"/>
                    </a:ext>
                  </a:extLst>
                </a:gridCol>
                <a:gridCol w="1424178">
                  <a:extLst>
                    <a:ext uri="{9D8B030D-6E8A-4147-A177-3AD203B41FA5}">
                      <a16:colId xmlns:a16="http://schemas.microsoft.com/office/drawing/2014/main" val="1535196477"/>
                    </a:ext>
                  </a:extLst>
                </a:gridCol>
                <a:gridCol w="1412748">
                  <a:extLst>
                    <a:ext uri="{9D8B030D-6E8A-4147-A177-3AD203B41FA5}">
                      <a16:colId xmlns:a16="http://schemas.microsoft.com/office/drawing/2014/main" val="461314415"/>
                    </a:ext>
                  </a:extLst>
                </a:gridCol>
              </a:tblGrid>
              <a:tr h="196787">
                <a:tc gridSpan="7">
                  <a:txBody>
                    <a:bodyPr/>
                    <a:lstStyle/>
                    <a:p>
                      <a:pPr algn="ctr">
                        <a:lnSpc>
                          <a:spcPct val="115000"/>
                        </a:lnSpc>
                        <a:spcAft>
                          <a:spcPts val="0"/>
                        </a:spcAft>
                      </a:pPr>
                      <a:r>
                        <a:rPr lang="en-US" sz="2200" dirty="0">
                          <a:effectLst/>
                        </a:rPr>
                        <a:t>Key performing Indicators (KPI)</a:t>
                      </a:r>
                      <a:endParaRPr lang="en-IN" sz="2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330606482"/>
                  </a:ext>
                </a:extLst>
              </a:tr>
              <a:tr h="196787">
                <a:tc rowSpan="2">
                  <a:txBody>
                    <a:bodyPr/>
                    <a:lstStyle/>
                    <a:p>
                      <a:pPr>
                        <a:lnSpc>
                          <a:spcPct val="115000"/>
                        </a:lnSpc>
                        <a:spcAft>
                          <a:spcPts val="0"/>
                        </a:spcAft>
                      </a:pPr>
                      <a:r>
                        <a:rPr lang="en-US" sz="1800" dirty="0">
                          <a:effectLst/>
                        </a:rPr>
                        <a:t>Parameter(s) and Unit</a:t>
                      </a:r>
                      <a:endParaRPr lang="en-IN" sz="18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gridSpan="6">
                  <a:txBody>
                    <a:bodyPr/>
                    <a:lstStyle/>
                    <a:p>
                      <a:pPr algn="ctr">
                        <a:lnSpc>
                          <a:spcPct val="115000"/>
                        </a:lnSpc>
                        <a:spcAft>
                          <a:spcPts val="0"/>
                        </a:spcAft>
                      </a:pPr>
                      <a:r>
                        <a:rPr lang="en-US" sz="1800" dirty="0">
                          <a:effectLst/>
                        </a:rPr>
                        <a:t>Quantified Target</a:t>
                      </a:r>
                      <a:endParaRPr lang="en-IN" sz="18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071900508"/>
                  </a:ext>
                </a:extLst>
              </a:tr>
              <a:tr h="407099">
                <a:tc vMerge="1">
                  <a:txBody>
                    <a:bodyPr/>
                    <a:lstStyle/>
                    <a:p>
                      <a:endParaRPr lang="en-IN"/>
                    </a:p>
                  </a:txBody>
                  <a:tcPr/>
                </a:tc>
                <a:tc>
                  <a:txBody>
                    <a:bodyPr/>
                    <a:lstStyle/>
                    <a:p>
                      <a:pPr>
                        <a:lnSpc>
                          <a:spcPct val="115000"/>
                        </a:lnSpc>
                        <a:spcAft>
                          <a:spcPts val="0"/>
                        </a:spcAft>
                      </a:pPr>
                      <a:r>
                        <a:rPr lang="en-US" sz="1800" dirty="0">
                          <a:effectLst/>
                        </a:rPr>
                        <a:t>15 August 2022</a:t>
                      </a:r>
                      <a:endParaRPr lang="en-IN" sz="18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0"/>
                        </a:spcAft>
                      </a:pPr>
                      <a:r>
                        <a:rPr lang="en-US" sz="1800" dirty="0">
                          <a:effectLst/>
                        </a:rPr>
                        <a:t>1</a:t>
                      </a:r>
                      <a:r>
                        <a:rPr lang="en-US" sz="1800" baseline="30000" dirty="0">
                          <a:effectLst/>
                        </a:rPr>
                        <a:t>st</a:t>
                      </a:r>
                      <a:r>
                        <a:rPr lang="en-US" sz="1800" dirty="0">
                          <a:effectLst/>
                        </a:rPr>
                        <a:t> year (2019-20)</a:t>
                      </a:r>
                      <a:endParaRPr lang="en-IN" sz="18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0"/>
                        </a:spcAft>
                      </a:pPr>
                      <a:r>
                        <a:rPr lang="en-US" sz="1800" dirty="0">
                          <a:effectLst/>
                        </a:rPr>
                        <a:t>2</a:t>
                      </a:r>
                      <a:r>
                        <a:rPr lang="en-US" sz="1800" baseline="30000" dirty="0">
                          <a:effectLst/>
                        </a:rPr>
                        <a:t>nd</a:t>
                      </a:r>
                      <a:r>
                        <a:rPr lang="en-US" sz="1800" dirty="0">
                          <a:effectLst/>
                        </a:rPr>
                        <a:t> year</a:t>
                      </a:r>
                      <a:endParaRPr lang="en-IN" sz="1800" dirty="0">
                        <a:effectLst/>
                      </a:endParaRPr>
                    </a:p>
                    <a:p>
                      <a:pPr>
                        <a:lnSpc>
                          <a:spcPct val="115000"/>
                        </a:lnSpc>
                        <a:spcAft>
                          <a:spcPts val="0"/>
                        </a:spcAft>
                      </a:pPr>
                      <a:r>
                        <a:rPr lang="en-US" sz="1800" dirty="0">
                          <a:effectLst/>
                        </a:rPr>
                        <a:t>(2020-21)</a:t>
                      </a:r>
                      <a:endParaRPr lang="en-IN" sz="18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0"/>
                        </a:spcAft>
                      </a:pPr>
                      <a:r>
                        <a:rPr lang="en-US" sz="1800" dirty="0">
                          <a:effectLst/>
                        </a:rPr>
                        <a:t>3</a:t>
                      </a:r>
                      <a:r>
                        <a:rPr lang="en-US" sz="1800" baseline="30000" dirty="0">
                          <a:effectLst/>
                        </a:rPr>
                        <a:t>rd</a:t>
                      </a:r>
                      <a:r>
                        <a:rPr lang="en-US" sz="1800" dirty="0">
                          <a:effectLst/>
                        </a:rPr>
                        <a:t> year</a:t>
                      </a:r>
                      <a:endParaRPr lang="en-IN" sz="1800" dirty="0">
                        <a:effectLst/>
                      </a:endParaRPr>
                    </a:p>
                    <a:p>
                      <a:pPr>
                        <a:lnSpc>
                          <a:spcPct val="115000"/>
                        </a:lnSpc>
                        <a:spcAft>
                          <a:spcPts val="0"/>
                        </a:spcAft>
                      </a:pPr>
                      <a:r>
                        <a:rPr lang="en-US" sz="1800" dirty="0">
                          <a:effectLst/>
                        </a:rPr>
                        <a:t>(2021-22)</a:t>
                      </a:r>
                      <a:endParaRPr lang="en-IN" sz="18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0"/>
                        </a:spcAft>
                      </a:pPr>
                      <a:r>
                        <a:rPr lang="en-US" sz="1800" dirty="0">
                          <a:effectLst/>
                        </a:rPr>
                        <a:t>4</a:t>
                      </a:r>
                      <a:r>
                        <a:rPr lang="en-US" sz="1800" baseline="30000" dirty="0">
                          <a:effectLst/>
                        </a:rPr>
                        <a:t>th</a:t>
                      </a:r>
                      <a:r>
                        <a:rPr lang="en-US" sz="1800" dirty="0">
                          <a:effectLst/>
                        </a:rPr>
                        <a:t> year (2022-23)</a:t>
                      </a:r>
                      <a:endParaRPr lang="en-IN" sz="18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0"/>
                        </a:spcAft>
                      </a:pPr>
                      <a:r>
                        <a:rPr lang="en-US" sz="1800" dirty="0">
                          <a:effectLst/>
                        </a:rPr>
                        <a:t>5</a:t>
                      </a:r>
                      <a:r>
                        <a:rPr lang="en-US" sz="1800" baseline="30000" dirty="0">
                          <a:effectLst/>
                        </a:rPr>
                        <a:t>th</a:t>
                      </a:r>
                      <a:r>
                        <a:rPr lang="en-US" sz="1800" dirty="0">
                          <a:effectLst/>
                        </a:rPr>
                        <a:t> year</a:t>
                      </a:r>
                      <a:endParaRPr lang="en-IN" sz="1800" dirty="0">
                        <a:effectLst/>
                      </a:endParaRPr>
                    </a:p>
                    <a:p>
                      <a:pPr>
                        <a:lnSpc>
                          <a:spcPct val="115000"/>
                        </a:lnSpc>
                        <a:spcAft>
                          <a:spcPts val="0"/>
                        </a:spcAft>
                      </a:pPr>
                      <a:r>
                        <a:rPr lang="en-US" sz="1800" dirty="0">
                          <a:effectLst/>
                        </a:rPr>
                        <a:t>(2023-24)</a:t>
                      </a:r>
                      <a:endParaRPr lang="en-IN" sz="18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140280945"/>
                  </a:ext>
                </a:extLst>
              </a:tr>
              <a:tr h="617855">
                <a:tc>
                  <a:txBody>
                    <a:bodyPr/>
                    <a:lstStyle/>
                    <a:p>
                      <a:pPr>
                        <a:lnSpc>
                          <a:spcPct val="115000"/>
                        </a:lnSpc>
                        <a:spcAft>
                          <a:spcPts val="0"/>
                        </a:spcAft>
                      </a:pPr>
                      <a:r>
                        <a:rPr lang="en-US" sz="1800" dirty="0">
                          <a:effectLst/>
                        </a:rPr>
                        <a:t>Number of HIV tests conducted annually (lakhs) </a:t>
                      </a:r>
                      <a:endParaRPr lang="en-IN" sz="18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gn="ctr">
                        <a:lnSpc>
                          <a:spcPct val="115000"/>
                        </a:lnSpc>
                        <a:spcAft>
                          <a:spcPts val="0"/>
                        </a:spcAft>
                      </a:pPr>
                      <a:r>
                        <a:rPr lang="en-US" sz="1800" dirty="0">
                          <a:effectLst/>
                        </a:rPr>
                        <a:t>668</a:t>
                      </a:r>
                      <a:endParaRPr lang="en-IN" sz="18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gn="ctr">
                        <a:lnSpc>
                          <a:spcPct val="115000"/>
                        </a:lnSpc>
                        <a:spcAft>
                          <a:spcPts val="0"/>
                        </a:spcAft>
                      </a:pPr>
                      <a:r>
                        <a:rPr lang="en-US" sz="1800" dirty="0">
                          <a:effectLst/>
                        </a:rPr>
                        <a:t>450</a:t>
                      </a:r>
                      <a:endParaRPr lang="en-IN" sz="18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gn="ctr">
                        <a:lnSpc>
                          <a:spcPct val="115000"/>
                        </a:lnSpc>
                        <a:spcAft>
                          <a:spcPts val="0"/>
                        </a:spcAft>
                      </a:pPr>
                      <a:r>
                        <a:rPr lang="en-US" sz="1800">
                          <a:effectLst/>
                        </a:rPr>
                        <a:t>500 </a:t>
                      </a:r>
                      <a:endParaRPr lang="en-IN" sz="18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gn="ctr">
                        <a:lnSpc>
                          <a:spcPct val="115000"/>
                        </a:lnSpc>
                        <a:spcAft>
                          <a:spcPts val="0"/>
                        </a:spcAft>
                      </a:pPr>
                      <a:r>
                        <a:rPr lang="en-US" sz="1800">
                          <a:effectLst/>
                        </a:rPr>
                        <a:t>668 </a:t>
                      </a:r>
                      <a:endParaRPr lang="en-IN" sz="18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gn="ctr">
                        <a:lnSpc>
                          <a:spcPct val="115000"/>
                        </a:lnSpc>
                        <a:spcAft>
                          <a:spcPts val="0"/>
                        </a:spcAft>
                      </a:pPr>
                      <a:r>
                        <a:rPr lang="en-US" sz="1800">
                          <a:effectLst/>
                        </a:rPr>
                        <a:t>783 </a:t>
                      </a:r>
                      <a:endParaRPr lang="en-IN" sz="18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gn="ctr">
                        <a:lnSpc>
                          <a:spcPct val="115000"/>
                        </a:lnSpc>
                        <a:spcAft>
                          <a:spcPts val="0"/>
                        </a:spcAft>
                      </a:pPr>
                      <a:r>
                        <a:rPr lang="en-US" sz="1800">
                          <a:effectLst/>
                        </a:rPr>
                        <a:t>900 </a:t>
                      </a:r>
                      <a:endParaRPr lang="en-IN" sz="18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4258648745"/>
                  </a:ext>
                </a:extLst>
              </a:tr>
              <a:tr h="407099">
                <a:tc>
                  <a:txBody>
                    <a:bodyPr/>
                    <a:lstStyle/>
                    <a:p>
                      <a:pPr>
                        <a:lnSpc>
                          <a:spcPct val="115000"/>
                        </a:lnSpc>
                        <a:spcAft>
                          <a:spcPts val="0"/>
                        </a:spcAft>
                      </a:pPr>
                      <a:r>
                        <a:rPr lang="en-US" sz="1800" dirty="0">
                          <a:effectLst/>
                        </a:rPr>
                        <a:t>Number of PLHIV on ART cumulative (lakhs)</a:t>
                      </a:r>
                      <a:endParaRPr lang="en-IN" sz="18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gn="ctr">
                        <a:lnSpc>
                          <a:spcPct val="115000"/>
                        </a:lnSpc>
                        <a:spcAft>
                          <a:spcPts val="0"/>
                        </a:spcAft>
                      </a:pPr>
                      <a:r>
                        <a:rPr lang="en-US" sz="1800" dirty="0">
                          <a:effectLst/>
                        </a:rPr>
                        <a:t>18.7*</a:t>
                      </a:r>
                      <a:endParaRPr lang="en-IN" sz="18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gn="ctr">
                        <a:lnSpc>
                          <a:spcPct val="115000"/>
                        </a:lnSpc>
                        <a:spcAft>
                          <a:spcPts val="0"/>
                        </a:spcAft>
                      </a:pPr>
                      <a:r>
                        <a:rPr lang="en-US" sz="1800">
                          <a:effectLst/>
                        </a:rPr>
                        <a:t>13.9* </a:t>
                      </a:r>
                      <a:endParaRPr lang="en-IN" sz="18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gn="ctr">
                        <a:lnSpc>
                          <a:spcPct val="115000"/>
                        </a:lnSpc>
                        <a:spcAft>
                          <a:spcPts val="0"/>
                        </a:spcAft>
                      </a:pPr>
                      <a:r>
                        <a:rPr lang="en-US" sz="1800">
                          <a:effectLst/>
                        </a:rPr>
                        <a:t>15.3* </a:t>
                      </a:r>
                      <a:endParaRPr lang="en-IN" sz="18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gn="ctr">
                        <a:lnSpc>
                          <a:spcPct val="115000"/>
                        </a:lnSpc>
                        <a:spcAft>
                          <a:spcPts val="0"/>
                        </a:spcAft>
                      </a:pPr>
                      <a:r>
                        <a:rPr lang="en-US" sz="1800">
                          <a:effectLst/>
                        </a:rPr>
                        <a:t>18.7* </a:t>
                      </a:r>
                      <a:endParaRPr lang="en-IN" sz="18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gn="ctr">
                        <a:lnSpc>
                          <a:spcPct val="115000"/>
                        </a:lnSpc>
                        <a:spcAft>
                          <a:spcPts val="0"/>
                        </a:spcAft>
                      </a:pPr>
                      <a:r>
                        <a:rPr lang="en-US" sz="1800">
                          <a:effectLst/>
                        </a:rPr>
                        <a:t>19.7* </a:t>
                      </a:r>
                      <a:endParaRPr lang="en-IN" sz="18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gn="ctr">
                        <a:lnSpc>
                          <a:spcPct val="115000"/>
                        </a:lnSpc>
                        <a:spcAft>
                          <a:spcPts val="0"/>
                        </a:spcAft>
                      </a:pPr>
                      <a:r>
                        <a:rPr lang="en-US" sz="1800">
                          <a:effectLst/>
                        </a:rPr>
                        <a:t>20.3* </a:t>
                      </a:r>
                      <a:endParaRPr lang="en-IN" sz="18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525433331"/>
                  </a:ext>
                </a:extLst>
              </a:tr>
              <a:tr h="407099">
                <a:tc>
                  <a:txBody>
                    <a:bodyPr/>
                    <a:lstStyle/>
                    <a:p>
                      <a:pPr>
                        <a:lnSpc>
                          <a:spcPct val="115000"/>
                        </a:lnSpc>
                        <a:spcAft>
                          <a:spcPts val="0"/>
                        </a:spcAft>
                      </a:pPr>
                      <a:r>
                        <a:rPr lang="en-US" sz="1800" dirty="0">
                          <a:effectLst/>
                        </a:rPr>
                        <a:t>Number of PLHIV tested for Viral Load cumulative (lakhs)</a:t>
                      </a:r>
                      <a:endParaRPr lang="en-IN" sz="18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gn="ctr">
                        <a:lnSpc>
                          <a:spcPct val="115000"/>
                        </a:lnSpc>
                        <a:spcAft>
                          <a:spcPts val="0"/>
                        </a:spcAft>
                      </a:pPr>
                      <a:r>
                        <a:rPr lang="en-US" sz="1800" dirty="0">
                          <a:effectLst/>
                        </a:rPr>
                        <a:t>13 </a:t>
                      </a:r>
                      <a:endParaRPr lang="en-IN" sz="1800" dirty="0">
                        <a:effectLst/>
                      </a:endParaRPr>
                    </a:p>
                    <a:p>
                      <a:pPr algn="ctr">
                        <a:lnSpc>
                          <a:spcPct val="115000"/>
                        </a:lnSpc>
                        <a:spcAft>
                          <a:spcPts val="0"/>
                        </a:spcAft>
                      </a:pPr>
                      <a:r>
                        <a:rPr lang="en-US" sz="1800" dirty="0">
                          <a:effectLst/>
                        </a:rPr>
                        <a:t> </a:t>
                      </a:r>
                      <a:endParaRPr lang="en-IN" sz="18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gn="ctr">
                        <a:lnSpc>
                          <a:spcPct val="115000"/>
                        </a:lnSpc>
                        <a:spcAft>
                          <a:spcPts val="0"/>
                        </a:spcAft>
                      </a:pPr>
                      <a:r>
                        <a:rPr lang="en-US" sz="1800" dirty="0">
                          <a:effectLst/>
                        </a:rPr>
                        <a:t>7</a:t>
                      </a:r>
                      <a:endParaRPr lang="en-IN" sz="1800" dirty="0">
                        <a:effectLst/>
                      </a:endParaRPr>
                    </a:p>
                    <a:p>
                      <a:pPr algn="ctr">
                        <a:lnSpc>
                          <a:spcPct val="115000"/>
                        </a:lnSpc>
                        <a:spcAft>
                          <a:spcPts val="0"/>
                        </a:spcAft>
                      </a:pPr>
                      <a:r>
                        <a:rPr lang="en-US" sz="1800" dirty="0">
                          <a:effectLst/>
                        </a:rPr>
                        <a:t> </a:t>
                      </a:r>
                      <a:endParaRPr lang="en-IN" sz="18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gn="ctr">
                        <a:lnSpc>
                          <a:spcPct val="115000"/>
                        </a:lnSpc>
                        <a:spcAft>
                          <a:spcPts val="0"/>
                        </a:spcAft>
                      </a:pPr>
                      <a:r>
                        <a:rPr lang="en-US" sz="1800" dirty="0">
                          <a:effectLst/>
                        </a:rPr>
                        <a:t>11 </a:t>
                      </a:r>
                      <a:endParaRPr lang="en-IN" sz="18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gn="ctr">
                        <a:lnSpc>
                          <a:spcPct val="115000"/>
                        </a:lnSpc>
                        <a:spcAft>
                          <a:spcPts val="0"/>
                        </a:spcAft>
                      </a:pPr>
                      <a:r>
                        <a:rPr lang="en-US" sz="1800" dirty="0">
                          <a:effectLst/>
                        </a:rPr>
                        <a:t>13 </a:t>
                      </a:r>
                      <a:endParaRPr lang="en-IN" sz="18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gn="ctr">
                        <a:lnSpc>
                          <a:spcPct val="115000"/>
                        </a:lnSpc>
                        <a:spcAft>
                          <a:spcPts val="0"/>
                        </a:spcAft>
                      </a:pPr>
                      <a:r>
                        <a:rPr lang="en-US" sz="1800" dirty="0">
                          <a:effectLst/>
                        </a:rPr>
                        <a:t>14 </a:t>
                      </a:r>
                      <a:endParaRPr lang="en-IN" sz="18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gn="ctr">
                        <a:lnSpc>
                          <a:spcPct val="115000"/>
                        </a:lnSpc>
                        <a:spcAft>
                          <a:spcPts val="0"/>
                        </a:spcAft>
                      </a:pPr>
                      <a:r>
                        <a:rPr lang="en-US" sz="1800" dirty="0">
                          <a:effectLst/>
                        </a:rPr>
                        <a:t>16 </a:t>
                      </a:r>
                      <a:endParaRPr lang="en-IN" sz="18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872403312"/>
                  </a:ext>
                </a:extLst>
              </a:tr>
            </a:tbl>
          </a:graphicData>
        </a:graphic>
      </p:graphicFrame>
      <p:sp>
        <p:nvSpPr>
          <p:cNvPr id="8" name="Rectangle 7">
            <a:extLst>
              <a:ext uri="{FF2B5EF4-FFF2-40B4-BE49-F238E27FC236}">
                <a16:creationId xmlns:a16="http://schemas.microsoft.com/office/drawing/2014/main" id="{98A5333A-6008-4487-8BCF-1CBDA3E4B8F8}"/>
              </a:ext>
            </a:extLst>
          </p:cNvPr>
          <p:cNvSpPr/>
          <p:nvPr/>
        </p:nvSpPr>
        <p:spPr>
          <a:xfrm>
            <a:off x="254001" y="6537867"/>
            <a:ext cx="4047583" cy="307777"/>
          </a:xfrm>
          <a:prstGeom prst="rect">
            <a:avLst/>
          </a:prstGeom>
        </p:spPr>
        <p:txBody>
          <a:bodyPr wrap="none">
            <a:spAutoFit/>
          </a:bodyPr>
          <a:lstStyle/>
          <a:p>
            <a:r>
              <a:rPr lang="en-IN" sz="1400" i="1" dirty="0">
                <a:latin typeface="Arial" panose="020B0604020202020204" pitchFamily="34" charset="0"/>
                <a:ea typeface="Times New Roman" panose="02020603050405020304" pitchFamily="18" charset="0"/>
              </a:rPr>
              <a:t>* Including PLHIV taking ART from private sector</a:t>
            </a:r>
            <a:endParaRPr lang="en-IN" sz="1400" dirty="0"/>
          </a:p>
        </p:txBody>
      </p:sp>
    </p:spTree>
    <p:extLst>
      <p:ext uri="{BB962C8B-B14F-4D97-AF65-F5344CB8AC3E}">
        <p14:creationId xmlns:p14="http://schemas.microsoft.com/office/powerpoint/2010/main" val="317049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7"/>
          <p:cNvSpPr>
            <a:spLocks noGrp="1" noChangeArrowheads="1"/>
          </p:cNvSpPr>
          <p:nvPr>
            <p:ph type="title"/>
          </p:nvPr>
        </p:nvSpPr>
        <p:spPr>
          <a:xfrm>
            <a:off x="256309" y="0"/>
            <a:ext cx="11785600" cy="533400"/>
          </a:xfrm>
        </p:spPr>
        <p:txBody>
          <a:bodyPr>
            <a:normAutofit fontScale="90000"/>
          </a:bodyPr>
          <a:lstStyle/>
          <a:p>
            <a:pPr eaLnBrk="0" fontAlgn="base" hangingPunct="0">
              <a:lnSpc>
                <a:spcPct val="100000"/>
              </a:lnSpc>
              <a:spcAft>
                <a:spcPct val="0"/>
              </a:spcAft>
              <a:defRPr/>
            </a:pPr>
            <a:r>
              <a:rPr lang="en-IN" sz="4000" b="1" dirty="0">
                <a:solidFill>
                  <a:srgbClr val="0070C0"/>
                </a:solidFill>
              </a:rPr>
              <a:t>Context</a:t>
            </a:r>
          </a:p>
        </p:txBody>
      </p:sp>
      <p:sp>
        <p:nvSpPr>
          <p:cNvPr id="6" name="Line 18"/>
          <p:cNvSpPr>
            <a:spLocks noChangeShapeType="1"/>
          </p:cNvSpPr>
          <p:nvPr/>
        </p:nvSpPr>
        <p:spPr bwMode="auto">
          <a:xfrm>
            <a:off x="0" y="685800"/>
            <a:ext cx="12192000"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9" name="Content Placeholder 2">
            <a:extLst>
              <a:ext uri="{FF2B5EF4-FFF2-40B4-BE49-F238E27FC236}">
                <a16:creationId xmlns:a16="http://schemas.microsoft.com/office/drawing/2014/main" id="{8F24B65A-C21F-4FAF-83C8-3F6A74695E62}"/>
              </a:ext>
            </a:extLst>
          </p:cNvPr>
          <p:cNvSpPr>
            <a:spLocks noGrp="1"/>
          </p:cNvSpPr>
          <p:nvPr>
            <p:ph idx="1"/>
          </p:nvPr>
        </p:nvSpPr>
        <p:spPr>
          <a:xfrm>
            <a:off x="239376" y="1016264"/>
            <a:ext cx="11597024" cy="5638531"/>
          </a:xfrm>
        </p:spPr>
        <p:txBody>
          <a:bodyPr>
            <a:normAutofit/>
          </a:bodyPr>
          <a:lstStyle/>
          <a:p>
            <a:r>
              <a:rPr lang="en-US" dirty="0"/>
              <a:t>SACS are autonomous societies, but function under an Executive Committee Chaired by Principal Secretary, Health/Additional Chief Secretary</a:t>
            </a:r>
          </a:p>
          <a:p>
            <a:r>
              <a:rPr lang="en-US" dirty="0"/>
              <a:t>Central Sector Scheme, funds routed directly to SACS</a:t>
            </a:r>
          </a:p>
          <a:p>
            <a:r>
              <a:rPr lang="en-US" dirty="0"/>
              <a:t>State support is required in the form of </a:t>
            </a:r>
          </a:p>
          <a:p>
            <a:pPr lvl="1"/>
            <a:r>
              <a:rPr lang="en-US" dirty="0"/>
              <a:t>Deputation of officers to SACS</a:t>
            </a:r>
          </a:p>
          <a:p>
            <a:pPr lvl="1"/>
            <a:r>
              <a:rPr lang="en-US" dirty="0"/>
              <a:t>Use of health systems for testing and treatment</a:t>
            </a:r>
          </a:p>
          <a:p>
            <a:pPr lvl="1"/>
            <a:r>
              <a:rPr lang="en-US" dirty="0"/>
              <a:t> Warehouses for drugs/ kits</a:t>
            </a:r>
          </a:p>
          <a:p>
            <a:pPr lvl="1"/>
            <a:r>
              <a:rPr lang="en-US" dirty="0"/>
              <a:t>Fast tracking of HIV/AIDS Prevention and control (2017) act</a:t>
            </a:r>
          </a:p>
          <a:p>
            <a:r>
              <a:rPr lang="en-US" dirty="0"/>
              <a:t>Increasing need for resources from States is envisaged</a:t>
            </a:r>
          </a:p>
          <a:p>
            <a:pPr lvl="1"/>
            <a:r>
              <a:rPr lang="en-US" dirty="0"/>
              <a:t>HIV Screening Kits at Primary Health Center Level</a:t>
            </a:r>
          </a:p>
          <a:p>
            <a:pPr lvl="1"/>
            <a:r>
              <a:rPr lang="en-US" dirty="0"/>
              <a:t>Human Resources at ART Center</a:t>
            </a:r>
          </a:p>
          <a:p>
            <a:pPr lvl="1"/>
            <a:r>
              <a:rPr lang="en-US" dirty="0"/>
              <a:t>Opportunistic infections management</a:t>
            </a:r>
          </a:p>
          <a:p>
            <a:pPr lvl="1"/>
            <a:r>
              <a:rPr lang="en-US" dirty="0"/>
              <a:t>Social Protection Schemes</a:t>
            </a:r>
          </a:p>
          <a:p>
            <a:endParaRPr lang="en-US" dirty="0"/>
          </a:p>
        </p:txBody>
      </p:sp>
    </p:spTree>
    <p:extLst>
      <p:ext uri="{BB962C8B-B14F-4D97-AF65-F5344CB8AC3E}">
        <p14:creationId xmlns:p14="http://schemas.microsoft.com/office/powerpoint/2010/main" val="167539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Line 18"/>
          <p:cNvSpPr>
            <a:spLocks noChangeShapeType="1"/>
          </p:cNvSpPr>
          <p:nvPr/>
        </p:nvSpPr>
        <p:spPr bwMode="auto">
          <a:xfrm>
            <a:off x="0" y="5935134"/>
            <a:ext cx="12192000"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5" name="Rectangle 17">
            <a:extLst>
              <a:ext uri="{FF2B5EF4-FFF2-40B4-BE49-F238E27FC236}">
                <a16:creationId xmlns:a16="http://schemas.microsoft.com/office/drawing/2014/main" id="{4DCAC69E-2A5D-49B3-A1E0-EBC0F1F65817}"/>
              </a:ext>
            </a:extLst>
          </p:cNvPr>
          <p:cNvSpPr>
            <a:spLocks noGrp="1" noChangeArrowheads="1"/>
          </p:cNvSpPr>
          <p:nvPr>
            <p:ph type="title"/>
          </p:nvPr>
        </p:nvSpPr>
        <p:spPr>
          <a:xfrm>
            <a:off x="0" y="5300144"/>
            <a:ext cx="12192000" cy="550323"/>
          </a:xfrm>
        </p:spPr>
        <p:txBody>
          <a:bodyPr>
            <a:noAutofit/>
          </a:bodyPr>
          <a:lstStyle/>
          <a:p>
            <a:r>
              <a:rPr lang="en-IN" altLang="en-US" sz="2800" b="1" dirty="0">
                <a:solidFill>
                  <a:srgbClr val="0070C0"/>
                </a:solidFill>
                <a:latin typeface="Arial" panose="020B0604020202020204" pitchFamily="34" charset="0"/>
                <a:cs typeface="Arial" panose="020B0604020202020204" pitchFamily="34" charset="0"/>
              </a:rPr>
              <a:t>Agenda Item 2: </a:t>
            </a:r>
            <a:r>
              <a:rPr lang="en-US" sz="2800" b="1" dirty="0">
                <a:solidFill>
                  <a:srgbClr val="0070C0"/>
                </a:solidFill>
                <a:latin typeface="Arial" panose="020B0604020202020204" pitchFamily="34" charset="0"/>
                <a:cs typeface="Arial" panose="020B0604020202020204" pitchFamily="34" charset="0"/>
              </a:rPr>
              <a:t>Fast Track Targets (90-90-90) </a:t>
            </a:r>
            <a:endParaRPr lang="en-IN" altLang="en-US" sz="28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124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Line 18"/>
          <p:cNvSpPr>
            <a:spLocks noChangeShapeType="1"/>
          </p:cNvSpPr>
          <p:nvPr/>
        </p:nvSpPr>
        <p:spPr bwMode="auto">
          <a:xfrm>
            <a:off x="0" y="838197"/>
            <a:ext cx="12192000"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5" name="Rectangle 17">
            <a:extLst>
              <a:ext uri="{FF2B5EF4-FFF2-40B4-BE49-F238E27FC236}">
                <a16:creationId xmlns:a16="http://schemas.microsoft.com/office/drawing/2014/main" id="{4DCAC69E-2A5D-49B3-A1E0-EBC0F1F65817}"/>
              </a:ext>
            </a:extLst>
          </p:cNvPr>
          <p:cNvSpPr>
            <a:spLocks noGrp="1" noChangeArrowheads="1"/>
          </p:cNvSpPr>
          <p:nvPr>
            <p:ph type="title"/>
          </p:nvPr>
        </p:nvSpPr>
        <p:spPr>
          <a:xfrm>
            <a:off x="33866" y="135467"/>
            <a:ext cx="11785600" cy="533400"/>
          </a:xfrm>
        </p:spPr>
        <p:txBody>
          <a:bodyPr>
            <a:noAutofit/>
          </a:bodyPr>
          <a:lstStyle/>
          <a:p>
            <a:r>
              <a:rPr lang="en-IN" altLang="en-US" sz="2800" b="1" dirty="0">
                <a:solidFill>
                  <a:srgbClr val="0070C0"/>
                </a:solidFill>
                <a:latin typeface="Arial" panose="020B0604020202020204" pitchFamily="34" charset="0"/>
                <a:cs typeface="Arial" panose="020B0604020202020204" pitchFamily="34" charset="0"/>
              </a:rPr>
              <a:t>Agenda Item 2: </a:t>
            </a:r>
            <a:r>
              <a:rPr lang="en-US" sz="2800" b="1" dirty="0">
                <a:solidFill>
                  <a:srgbClr val="0070C0"/>
                </a:solidFill>
                <a:latin typeface="Arial" panose="020B0604020202020204" pitchFamily="34" charset="0"/>
                <a:cs typeface="Arial" panose="020B0604020202020204" pitchFamily="34" charset="0"/>
              </a:rPr>
              <a:t>Fast Track Targets (90-90-90): </a:t>
            </a:r>
            <a:r>
              <a:rPr lang="en-IN" altLang="en-US" sz="2800" b="1" dirty="0">
                <a:solidFill>
                  <a:srgbClr val="0070C0"/>
                </a:solidFill>
                <a:latin typeface="Arial" panose="020B0604020202020204" pitchFamily="34" charset="0"/>
                <a:cs typeface="Arial" panose="020B0604020202020204" pitchFamily="34" charset="0"/>
              </a:rPr>
              <a:t>National Scenario vis-à-vis global average</a:t>
            </a:r>
            <a:endParaRPr lang="en-US" altLang="en-US" sz="2800" b="1" dirty="0">
              <a:solidFill>
                <a:srgbClr val="0070C0"/>
              </a:solidFill>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19C92B46-F658-4D6E-826F-986DA3B15E53}"/>
              </a:ext>
            </a:extLst>
          </p:cNvPr>
          <p:cNvGraphicFramePr>
            <a:graphicFrameLocks noGrp="1"/>
          </p:cNvGraphicFramePr>
          <p:nvPr>
            <p:extLst>
              <p:ext uri="{D42A27DB-BD31-4B8C-83A1-F6EECF244321}">
                <p14:modId xmlns:p14="http://schemas.microsoft.com/office/powerpoint/2010/main" val="1031859666"/>
              </p:ext>
            </p:extLst>
          </p:nvPr>
        </p:nvGraphicFramePr>
        <p:xfrm>
          <a:off x="304800" y="1764241"/>
          <a:ext cx="11514666" cy="2511486"/>
        </p:xfrm>
        <a:graphic>
          <a:graphicData uri="http://schemas.openxmlformats.org/drawingml/2006/table">
            <a:tbl>
              <a:tblPr firstRow="1" bandRow="1">
                <a:tableStyleId>{74C1A8A3-306A-4EB7-A6B1-4F7E0EB9C5D6}</a:tableStyleId>
              </a:tblPr>
              <a:tblGrid>
                <a:gridCol w="4931757">
                  <a:extLst>
                    <a:ext uri="{9D8B030D-6E8A-4147-A177-3AD203B41FA5}">
                      <a16:colId xmlns:a16="http://schemas.microsoft.com/office/drawing/2014/main" val="71017736"/>
                    </a:ext>
                  </a:extLst>
                </a:gridCol>
                <a:gridCol w="2051369">
                  <a:extLst>
                    <a:ext uri="{9D8B030D-6E8A-4147-A177-3AD203B41FA5}">
                      <a16:colId xmlns:a16="http://schemas.microsoft.com/office/drawing/2014/main" val="1339524473"/>
                    </a:ext>
                  </a:extLst>
                </a:gridCol>
                <a:gridCol w="2265770">
                  <a:extLst>
                    <a:ext uri="{9D8B030D-6E8A-4147-A177-3AD203B41FA5}">
                      <a16:colId xmlns:a16="http://schemas.microsoft.com/office/drawing/2014/main" val="4111535448"/>
                    </a:ext>
                  </a:extLst>
                </a:gridCol>
                <a:gridCol w="2265770">
                  <a:extLst>
                    <a:ext uri="{9D8B030D-6E8A-4147-A177-3AD203B41FA5}">
                      <a16:colId xmlns:a16="http://schemas.microsoft.com/office/drawing/2014/main" val="3731220566"/>
                    </a:ext>
                  </a:extLst>
                </a:gridCol>
              </a:tblGrid>
              <a:tr h="554715">
                <a:tc>
                  <a:txBody>
                    <a:bodyPr/>
                    <a:lstStyle/>
                    <a:p>
                      <a:r>
                        <a:rPr lang="en-IN" sz="2000" dirty="0"/>
                        <a:t>Indicator</a:t>
                      </a:r>
                    </a:p>
                  </a:txBody>
                  <a:tcPr marL="91429" marR="91429" marT="45714" marB="45714"/>
                </a:tc>
                <a:tc>
                  <a:txBody>
                    <a:bodyPr/>
                    <a:lstStyle/>
                    <a:p>
                      <a:r>
                        <a:rPr lang="en-IN" sz="2000" dirty="0"/>
                        <a:t>Target (2020)</a:t>
                      </a:r>
                    </a:p>
                  </a:txBody>
                  <a:tcPr marL="91429" marR="91429" marT="45714" marB="45714"/>
                </a:tc>
                <a:tc>
                  <a:txBody>
                    <a:bodyPr/>
                    <a:lstStyle/>
                    <a:p>
                      <a:pPr algn="ctr"/>
                      <a:r>
                        <a:rPr lang="en-IN" sz="2000" dirty="0"/>
                        <a:t>India (2018-19)</a:t>
                      </a:r>
                    </a:p>
                  </a:txBody>
                  <a:tcPr marL="91429" marR="91429" marT="45714" marB="45714"/>
                </a:tc>
                <a:tc>
                  <a:txBody>
                    <a:bodyPr/>
                    <a:lstStyle/>
                    <a:p>
                      <a:pPr algn="ctr"/>
                      <a:r>
                        <a:rPr lang="en-IN" sz="2000" dirty="0"/>
                        <a:t>Global (2018)</a:t>
                      </a:r>
                    </a:p>
                  </a:txBody>
                  <a:tcPr marL="91429" marR="91429" marT="45714" marB="45714"/>
                </a:tc>
                <a:extLst>
                  <a:ext uri="{0D108BD9-81ED-4DB2-BD59-A6C34878D82A}">
                    <a16:rowId xmlns:a16="http://schemas.microsoft.com/office/drawing/2014/main" val="358317776"/>
                  </a:ext>
                </a:extLst>
              </a:tr>
              <a:tr h="554715">
                <a:tc>
                  <a:txBody>
                    <a:bodyPr/>
                    <a:lstStyle/>
                    <a:p>
                      <a:r>
                        <a:rPr lang="en-IN" sz="2000" dirty="0"/>
                        <a:t>Percent PLHIV aware of their HIV Status</a:t>
                      </a:r>
                    </a:p>
                  </a:txBody>
                  <a:tcPr marL="91429" marR="91429" marT="45714" marB="45714"/>
                </a:tc>
                <a:tc>
                  <a:txBody>
                    <a:bodyPr/>
                    <a:lstStyle/>
                    <a:p>
                      <a:pPr algn="ctr"/>
                      <a:r>
                        <a:rPr lang="en-IN" sz="2000" dirty="0"/>
                        <a:t>90%</a:t>
                      </a:r>
                    </a:p>
                  </a:txBody>
                  <a:tcPr marL="91429" marR="91429" marT="45714" marB="45714"/>
                </a:tc>
                <a:tc>
                  <a:txBody>
                    <a:bodyPr/>
                    <a:lstStyle/>
                    <a:p>
                      <a:pPr algn="ctr"/>
                      <a:r>
                        <a:rPr lang="en-IN" sz="2000" dirty="0"/>
                        <a:t>79%</a:t>
                      </a:r>
                    </a:p>
                  </a:txBody>
                  <a:tcPr marL="91429" marR="91429" marT="45714" marB="45714"/>
                </a:tc>
                <a:tc>
                  <a:txBody>
                    <a:bodyPr/>
                    <a:lstStyle/>
                    <a:p>
                      <a:pPr algn="ctr"/>
                      <a:r>
                        <a:rPr lang="en-IN" sz="2000" dirty="0"/>
                        <a:t>79%</a:t>
                      </a:r>
                    </a:p>
                  </a:txBody>
                  <a:tcPr marL="91429" marR="91429" marT="45714" marB="45714"/>
                </a:tc>
                <a:extLst>
                  <a:ext uri="{0D108BD9-81ED-4DB2-BD59-A6C34878D82A}">
                    <a16:rowId xmlns:a16="http://schemas.microsoft.com/office/drawing/2014/main" val="98343756"/>
                  </a:ext>
                </a:extLst>
              </a:tr>
              <a:tr h="554715">
                <a:tc>
                  <a:txBody>
                    <a:bodyPr/>
                    <a:lstStyle/>
                    <a:p>
                      <a:r>
                        <a:rPr lang="en-IN" sz="2000" dirty="0"/>
                        <a:t>Out of PLHIV who know their HIV status, % PLHIV on ART</a:t>
                      </a:r>
                    </a:p>
                  </a:txBody>
                  <a:tcPr marL="91429" marR="91429" marT="45714" marB="45714"/>
                </a:tc>
                <a:tc>
                  <a:txBody>
                    <a:bodyPr/>
                    <a:lstStyle/>
                    <a:p>
                      <a:pPr algn="ctr"/>
                      <a:r>
                        <a:rPr lang="en-IN" sz="2000" dirty="0"/>
                        <a:t>90%</a:t>
                      </a:r>
                    </a:p>
                  </a:txBody>
                  <a:tcPr marL="91429" marR="91429" marT="45714" marB="45714"/>
                </a:tc>
                <a:tc>
                  <a:txBody>
                    <a:bodyPr/>
                    <a:lstStyle/>
                    <a:p>
                      <a:pPr algn="ctr"/>
                      <a:r>
                        <a:rPr lang="en-IN" sz="2000" dirty="0"/>
                        <a:t>82%</a:t>
                      </a:r>
                    </a:p>
                  </a:txBody>
                  <a:tcPr marL="91429" marR="91429" marT="45714" marB="45714"/>
                </a:tc>
                <a:tc>
                  <a:txBody>
                    <a:bodyPr/>
                    <a:lstStyle/>
                    <a:p>
                      <a:pPr algn="ctr"/>
                      <a:r>
                        <a:rPr lang="en-IN" sz="2000" dirty="0"/>
                        <a:t>78%</a:t>
                      </a:r>
                    </a:p>
                  </a:txBody>
                  <a:tcPr marL="91429" marR="91429" marT="45714" marB="45714"/>
                </a:tc>
                <a:extLst>
                  <a:ext uri="{0D108BD9-81ED-4DB2-BD59-A6C34878D82A}">
                    <a16:rowId xmlns:a16="http://schemas.microsoft.com/office/drawing/2014/main" val="2344938946"/>
                  </a:ext>
                </a:extLst>
              </a:tr>
              <a:tr h="639995">
                <a:tc>
                  <a:txBody>
                    <a:bodyPr/>
                    <a:lstStyle/>
                    <a:p>
                      <a:r>
                        <a:rPr lang="en-IN" sz="2000" dirty="0"/>
                        <a:t>Out of PLHIV who are on ART, % PLHIV Virally Suppressed</a:t>
                      </a:r>
                    </a:p>
                  </a:txBody>
                  <a:tcPr marL="91429" marR="91429" marT="45714" marB="45714"/>
                </a:tc>
                <a:tc>
                  <a:txBody>
                    <a:bodyPr/>
                    <a:lstStyle/>
                    <a:p>
                      <a:pPr algn="ctr"/>
                      <a:r>
                        <a:rPr lang="en-IN" sz="2000" dirty="0"/>
                        <a:t>90%</a:t>
                      </a:r>
                    </a:p>
                  </a:txBody>
                  <a:tcPr marL="91429" marR="91429" marT="45714" marB="45714"/>
                </a:tc>
                <a:tc>
                  <a:txBody>
                    <a:bodyPr/>
                    <a:lstStyle/>
                    <a:p>
                      <a:pPr algn="ctr"/>
                      <a:r>
                        <a:rPr lang="en-IN" sz="2000" dirty="0"/>
                        <a:t>78%*</a:t>
                      </a:r>
                    </a:p>
                  </a:txBody>
                  <a:tcPr marL="91429" marR="91429" marT="45714" marB="45714"/>
                </a:tc>
                <a:tc>
                  <a:txBody>
                    <a:bodyPr/>
                    <a:lstStyle/>
                    <a:p>
                      <a:pPr algn="ctr"/>
                      <a:r>
                        <a:rPr lang="en-IN" sz="2000" dirty="0"/>
                        <a:t>86%</a:t>
                      </a:r>
                    </a:p>
                  </a:txBody>
                  <a:tcPr marL="91429" marR="91429" marT="45714" marB="45714"/>
                </a:tc>
                <a:extLst>
                  <a:ext uri="{0D108BD9-81ED-4DB2-BD59-A6C34878D82A}">
                    <a16:rowId xmlns:a16="http://schemas.microsoft.com/office/drawing/2014/main" val="348716145"/>
                  </a:ext>
                </a:extLst>
              </a:tr>
            </a:tbl>
          </a:graphicData>
        </a:graphic>
      </p:graphicFrame>
      <p:sp>
        <p:nvSpPr>
          <p:cNvPr id="2" name="TextBox 1">
            <a:extLst>
              <a:ext uri="{FF2B5EF4-FFF2-40B4-BE49-F238E27FC236}">
                <a16:creationId xmlns:a16="http://schemas.microsoft.com/office/drawing/2014/main" id="{0369AB91-C492-4366-9572-6AEB2D6B0F0C}"/>
              </a:ext>
            </a:extLst>
          </p:cNvPr>
          <p:cNvSpPr txBox="1"/>
          <p:nvPr/>
        </p:nvSpPr>
        <p:spPr>
          <a:xfrm>
            <a:off x="273804" y="4370523"/>
            <a:ext cx="11070956" cy="369332"/>
          </a:xfrm>
          <a:prstGeom prst="rect">
            <a:avLst/>
          </a:prstGeom>
          <a:noFill/>
        </p:spPr>
        <p:txBody>
          <a:bodyPr wrap="square" rtlCol="0">
            <a:spAutoFit/>
          </a:bodyPr>
          <a:lstStyle/>
          <a:p>
            <a:r>
              <a:rPr lang="en-IN" dirty="0"/>
              <a:t>* Refers to April-August 2019</a:t>
            </a:r>
          </a:p>
        </p:txBody>
      </p:sp>
    </p:spTree>
    <p:extLst>
      <p:ext uri="{BB962C8B-B14F-4D97-AF65-F5344CB8AC3E}">
        <p14:creationId xmlns:p14="http://schemas.microsoft.com/office/powerpoint/2010/main" val="1193034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Line 18"/>
          <p:cNvSpPr>
            <a:spLocks noChangeShapeType="1"/>
          </p:cNvSpPr>
          <p:nvPr/>
        </p:nvSpPr>
        <p:spPr bwMode="auto">
          <a:xfrm>
            <a:off x="0" y="685800"/>
            <a:ext cx="12192000"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5" name="Rectangle 17">
            <a:extLst>
              <a:ext uri="{FF2B5EF4-FFF2-40B4-BE49-F238E27FC236}">
                <a16:creationId xmlns:a16="http://schemas.microsoft.com/office/drawing/2014/main" id="{4DCAC69E-2A5D-49B3-A1E0-EBC0F1F65817}"/>
              </a:ext>
            </a:extLst>
          </p:cNvPr>
          <p:cNvSpPr>
            <a:spLocks noGrp="1" noChangeArrowheads="1"/>
          </p:cNvSpPr>
          <p:nvPr>
            <p:ph type="title"/>
          </p:nvPr>
        </p:nvSpPr>
        <p:spPr>
          <a:xfrm>
            <a:off x="304800" y="76200"/>
            <a:ext cx="11785600" cy="533400"/>
          </a:xfrm>
        </p:spPr>
        <p:txBody>
          <a:bodyPr>
            <a:noAutofit/>
          </a:bodyPr>
          <a:lstStyle/>
          <a:p>
            <a:r>
              <a:rPr lang="en-IN" altLang="en-US" sz="2800" b="1" dirty="0">
                <a:solidFill>
                  <a:srgbClr val="0070C0"/>
                </a:solidFill>
                <a:latin typeface="Arial" panose="020B0604020202020204" pitchFamily="34" charset="0"/>
                <a:cs typeface="Arial" panose="020B0604020202020204" pitchFamily="34" charset="0"/>
              </a:rPr>
              <a:t>Agenda Item 2: </a:t>
            </a:r>
            <a:r>
              <a:rPr lang="en-US" sz="2800" b="1" dirty="0">
                <a:solidFill>
                  <a:srgbClr val="0070C0"/>
                </a:solidFill>
                <a:latin typeface="Arial" panose="020B0604020202020204" pitchFamily="34" charset="0"/>
                <a:cs typeface="Arial" panose="020B0604020202020204" pitchFamily="34" charset="0"/>
              </a:rPr>
              <a:t>Fast Track Targets (90-90-90) </a:t>
            </a:r>
            <a:r>
              <a:rPr lang="en-IN" altLang="en-US" sz="2800" b="1" dirty="0">
                <a:solidFill>
                  <a:srgbClr val="0070C0"/>
                </a:solidFill>
                <a:latin typeface="Arial" panose="020B0604020202020204" pitchFamily="34" charset="0"/>
                <a:cs typeface="Arial" panose="020B0604020202020204" pitchFamily="34" charset="0"/>
              </a:rPr>
              <a:t>State Wise (2018-19)</a:t>
            </a:r>
            <a:endParaRPr lang="en-US" altLang="en-US" sz="2800" b="1" dirty="0">
              <a:solidFill>
                <a:srgbClr val="0070C0"/>
              </a:solidFill>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648480B3-9206-46DA-A5AD-1F1A42DEEF3B}"/>
              </a:ext>
            </a:extLst>
          </p:cNvPr>
          <p:cNvGraphicFramePr>
            <a:graphicFrameLocks noGrp="1"/>
          </p:cNvGraphicFramePr>
          <p:nvPr>
            <p:extLst>
              <p:ext uri="{D42A27DB-BD31-4B8C-83A1-F6EECF244321}">
                <p14:modId xmlns:p14="http://schemas.microsoft.com/office/powerpoint/2010/main" val="2642775498"/>
              </p:ext>
            </p:extLst>
          </p:nvPr>
        </p:nvGraphicFramePr>
        <p:xfrm>
          <a:off x="503395" y="1019708"/>
          <a:ext cx="5153486" cy="5321968"/>
        </p:xfrm>
        <a:graphic>
          <a:graphicData uri="http://schemas.openxmlformats.org/drawingml/2006/table">
            <a:tbl>
              <a:tblPr/>
              <a:tblGrid>
                <a:gridCol w="2131491">
                  <a:extLst>
                    <a:ext uri="{9D8B030D-6E8A-4147-A177-3AD203B41FA5}">
                      <a16:colId xmlns:a16="http://schemas.microsoft.com/office/drawing/2014/main" val="2256493989"/>
                    </a:ext>
                  </a:extLst>
                </a:gridCol>
                <a:gridCol w="858318">
                  <a:extLst>
                    <a:ext uri="{9D8B030D-6E8A-4147-A177-3AD203B41FA5}">
                      <a16:colId xmlns:a16="http://schemas.microsoft.com/office/drawing/2014/main" val="963155741"/>
                    </a:ext>
                  </a:extLst>
                </a:gridCol>
                <a:gridCol w="1190916">
                  <a:extLst>
                    <a:ext uri="{9D8B030D-6E8A-4147-A177-3AD203B41FA5}">
                      <a16:colId xmlns:a16="http://schemas.microsoft.com/office/drawing/2014/main" val="500048570"/>
                    </a:ext>
                  </a:extLst>
                </a:gridCol>
                <a:gridCol w="972761">
                  <a:extLst>
                    <a:ext uri="{9D8B030D-6E8A-4147-A177-3AD203B41FA5}">
                      <a16:colId xmlns:a16="http://schemas.microsoft.com/office/drawing/2014/main" val="1309568800"/>
                    </a:ext>
                  </a:extLst>
                </a:gridCol>
              </a:tblGrid>
              <a:tr h="332623">
                <a:tc>
                  <a:txBody>
                    <a:bodyPr/>
                    <a:lstStyle/>
                    <a:p>
                      <a:pPr algn="l" fontAlgn="b"/>
                      <a:r>
                        <a:rPr lang="en-IN" sz="2000" b="0" i="0" u="none" strike="noStrike" dirty="0">
                          <a:solidFill>
                            <a:srgbClr val="000000"/>
                          </a:solidFill>
                          <a:effectLst/>
                          <a:latin typeface="Calibri" panose="020F0502020204030204" pitchFamily="34" charset="0"/>
                        </a:rPr>
                        <a:t> State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2000" b="0" i="0" u="none" strike="noStrike">
                          <a:solidFill>
                            <a:srgbClr val="000000"/>
                          </a:solidFill>
                          <a:effectLst/>
                          <a:latin typeface="Calibri" panose="020F0502020204030204" pitchFamily="34" charset="0"/>
                        </a:rPr>
                        <a:t>First 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2000" b="0" i="0" u="none" strike="noStrike">
                          <a:solidFill>
                            <a:srgbClr val="000000"/>
                          </a:solidFill>
                          <a:effectLst/>
                          <a:latin typeface="Calibri" panose="020F0502020204030204" pitchFamily="34" charset="0"/>
                        </a:rPr>
                        <a:t>Second 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2000" b="0" i="0" u="none" strike="noStrike">
                          <a:solidFill>
                            <a:srgbClr val="000000"/>
                          </a:solidFill>
                          <a:effectLst/>
                          <a:latin typeface="Calibri" panose="020F0502020204030204" pitchFamily="34" charset="0"/>
                        </a:rPr>
                        <a:t>Third 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8425932"/>
                  </a:ext>
                </a:extLst>
              </a:tr>
              <a:tr h="332623">
                <a:tc>
                  <a:txBody>
                    <a:bodyPr/>
                    <a:lstStyle/>
                    <a:p>
                      <a:pPr algn="l" fontAlgn="b"/>
                      <a:r>
                        <a:rPr lang="en-IN" sz="2000" b="0" i="0" u="none" strike="noStrike">
                          <a:solidFill>
                            <a:srgbClr val="000000"/>
                          </a:solidFill>
                          <a:effectLst/>
                          <a:latin typeface="Calibri" panose="020F0502020204030204" pitchFamily="34" charset="0"/>
                        </a:rPr>
                        <a:t>West Bengal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a:solidFill>
                            <a:srgbClr val="000000"/>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IN" sz="2000" b="0" i="0" u="none" strike="noStrike">
                          <a:solidFill>
                            <a:srgbClr val="000000"/>
                          </a:solidFill>
                          <a:effectLst/>
                          <a:latin typeface="Calibri" panose="020F0502020204030204" pitchFamily="34" charset="0"/>
                        </a:rPr>
                        <a:t>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IN" sz="2000" b="0" i="0" u="none" strike="noStrike">
                          <a:solidFill>
                            <a:srgbClr val="000000"/>
                          </a:solidFill>
                          <a:effectLst/>
                          <a:latin typeface="Calibri" panose="020F0502020204030204" pitchFamily="34" charset="0"/>
                        </a:rPr>
                        <a:t>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1974925084"/>
                  </a:ext>
                </a:extLst>
              </a:tr>
              <a:tr h="332623">
                <a:tc>
                  <a:txBody>
                    <a:bodyPr/>
                    <a:lstStyle/>
                    <a:p>
                      <a:pPr algn="l" fontAlgn="b"/>
                      <a:r>
                        <a:rPr lang="en-IN" sz="2000" b="0" i="0" u="none" strike="noStrike">
                          <a:solidFill>
                            <a:srgbClr val="000000"/>
                          </a:solidFill>
                          <a:effectLst/>
                          <a:latin typeface="Calibri" panose="020F0502020204030204" pitchFamily="34" charset="0"/>
                        </a:rPr>
                        <a:t>Arunachal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a:solidFill>
                            <a:srgbClr val="000000"/>
                          </a:solidFill>
                          <a:effectLst/>
                          <a:latin typeface="Calibri" panose="020F050202020403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IN" sz="2000" b="0" i="0" u="none" strike="noStrike">
                          <a:solidFill>
                            <a:srgbClr val="000000"/>
                          </a:solidFill>
                          <a:effectLst/>
                          <a:latin typeface="Calibri" panose="020F0502020204030204" pitchFamily="34" charset="0"/>
                        </a:rPr>
                        <a:t>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IN" sz="2000" b="0" i="0" u="none" strike="noStrike">
                          <a:solidFill>
                            <a:srgbClr val="000000"/>
                          </a:solidFill>
                          <a:effectLst/>
                          <a:latin typeface="Calibri" panose="020F0502020204030204" pitchFamily="34" charset="0"/>
                        </a:rPr>
                        <a:t>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3762736068"/>
                  </a:ext>
                </a:extLst>
              </a:tr>
              <a:tr h="332623">
                <a:tc>
                  <a:txBody>
                    <a:bodyPr/>
                    <a:lstStyle/>
                    <a:p>
                      <a:pPr algn="l" fontAlgn="b"/>
                      <a:r>
                        <a:rPr lang="en-IN" sz="2000" b="0" i="0" u="none" strike="noStrike">
                          <a:solidFill>
                            <a:srgbClr val="000000"/>
                          </a:solidFill>
                          <a:effectLst/>
                          <a:latin typeface="Calibri" panose="020F0502020204030204" pitchFamily="34" charset="0"/>
                        </a:rPr>
                        <a:t>Jharkhand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a:solidFill>
                            <a:srgbClr val="000000"/>
                          </a:solidFill>
                          <a:effectLst/>
                          <a:latin typeface="Calibri" panose="020F0502020204030204" pitchFamily="34" charset="0"/>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IN" sz="2000" b="0" i="0" u="none" strike="noStrike">
                          <a:solidFill>
                            <a:srgbClr val="000000"/>
                          </a:solidFill>
                          <a:effectLst/>
                          <a:latin typeface="Calibri" panose="020F0502020204030204" pitchFamily="34" charset="0"/>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IN" sz="2000" b="0" i="0" u="none" strike="noStrike">
                          <a:solidFill>
                            <a:srgbClr val="000000"/>
                          </a:solidFill>
                          <a:effectLst/>
                          <a:latin typeface="Calibri" panose="020F0502020204030204" pitchFamily="34" charset="0"/>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370578614"/>
                  </a:ext>
                </a:extLst>
              </a:tr>
              <a:tr h="332623">
                <a:tc>
                  <a:txBody>
                    <a:bodyPr/>
                    <a:lstStyle/>
                    <a:p>
                      <a:pPr algn="l" fontAlgn="b"/>
                      <a:r>
                        <a:rPr lang="en-IN" sz="2000" b="0" i="0" u="none" strike="noStrike">
                          <a:solidFill>
                            <a:srgbClr val="000000"/>
                          </a:solidFill>
                          <a:effectLst/>
                          <a:latin typeface="Calibri" panose="020F0502020204030204" pitchFamily="34" charset="0"/>
                        </a:rPr>
                        <a:t>Haryana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a:solidFill>
                            <a:srgbClr val="000000"/>
                          </a:solidFill>
                          <a:effectLst/>
                          <a:latin typeface="Calibri" panose="020F0502020204030204"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IN" sz="2000" b="0" i="0" u="none" strike="noStrike">
                          <a:solidFill>
                            <a:srgbClr val="000000"/>
                          </a:solidFill>
                          <a:effectLst/>
                          <a:latin typeface="Calibri" panose="020F0502020204030204" pitchFamily="34" charset="0"/>
                        </a:rPr>
                        <a:t>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IN" sz="2000" b="0" i="0" u="none" strike="noStrike">
                          <a:solidFill>
                            <a:srgbClr val="000000"/>
                          </a:solidFill>
                          <a:effectLst/>
                          <a:latin typeface="Calibri" panose="020F0502020204030204" pitchFamily="34" charset="0"/>
                        </a:rPr>
                        <a:t>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356482463"/>
                  </a:ext>
                </a:extLst>
              </a:tr>
              <a:tr h="332623">
                <a:tc>
                  <a:txBody>
                    <a:bodyPr/>
                    <a:lstStyle/>
                    <a:p>
                      <a:pPr algn="l" fontAlgn="b"/>
                      <a:r>
                        <a:rPr lang="en-IN" sz="2000" b="0" i="0" u="none" strike="noStrike">
                          <a:solidFill>
                            <a:srgbClr val="000000"/>
                          </a:solidFill>
                          <a:effectLst/>
                          <a:latin typeface="Calibri" panose="020F0502020204030204" pitchFamily="34" charset="0"/>
                        </a:rPr>
                        <a:t>Manipur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a:solidFill>
                            <a:srgbClr val="000000"/>
                          </a:solidFill>
                          <a:effectLst/>
                          <a:latin typeface="Calibri" panose="020F0502020204030204"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IN" sz="2000" b="0" i="0" u="none" strike="noStrike">
                          <a:solidFill>
                            <a:srgbClr val="000000"/>
                          </a:solidFill>
                          <a:effectLst/>
                          <a:latin typeface="Calibri" panose="020F0502020204030204" pitchFamily="34" charset="0"/>
                        </a:rPr>
                        <a:t>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IN" sz="2000" b="0" i="0" u="none" strike="noStrike">
                          <a:solidFill>
                            <a:srgbClr val="000000"/>
                          </a:solidFill>
                          <a:effectLst/>
                          <a:latin typeface="Calibri" panose="020F0502020204030204" pitchFamily="34" charset="0"/>
                        </a:rPr>
                        <a:t>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878409579"/>
                  </a:ext>
                </a:extLst>
              </a:tr>
              <a:tr h="332623">
                <a:tc>
                  <a:txBody>
                    <a:bodyPr/>
                    <a:lstStyle/>
                    <a:p>
                      <a:pPr algn="l" fontAlgn="b"/>
                      <a:r>
                        <a:rPr lang="en-IN" sz="2000" b="0" i="0" u="none" strike="noStrike">
                          <a:solidFill>
                            <a:srgbClr val="000000"/>
                          </a:solidFill>
                          <a:effectLst/>
                          <a:latin typeface="Calibri" panose="020F0502020204030204" pitchFamily="34" charset="0"/>
                        </a:rPr>
                        <a:t>Odisha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a:solidFill>
                            <a:srgbClr val="000000"/>
                          </a:solidFill>
                          <a:effectLst/>
                          <a:latin typeface="Calibri" panose="020F0502020204030204" pitchFamily="34" charset="0"/>
                        </a:rPr>
                        <a:t>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IN" sz="2000" b="0" i="0" u="none" strike="noStrike">
                          <a:solidFill>
                            <a:srgbClr val="000000"/>
                          </a:solidFill>
                          <a:effectLst/>
                          <a:latin typeface="Calibri" panose="020F0502020204030204" pitchFamily="34" charset="0"/>
                        </a:rPr>
                        <a:t>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IN" sz="2000" b="0" i="0" u="none" strike="noStrike">
                          <a:solidFill>
                            <a:srgbClr val="000000"/>
                          </a:solidFill>
                          <a:effectLst/>
                          <a:latin typeface="Calibri" panose="020F0502020204030204" pitchFamily="34" charset="0"/>
                        </a:rPr>
                        <a:t>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3787180452"/>
                  </a:ext>
                </a:extLst>
              </a:tr>
              <a:tr h="332623">
                <a:tc>
                  <a:txBody>
                    <a:bodyPr/>
                    <a:lstStyle/>
                    <a:p>
                      <a:pPr algn="l" fontAlgn="b"/>
                      <a:r>
                        <a:rPr lang="en-IN" sz="2000" b="0" i="0" u="none" strike="noStrike">
                          <a:solidFill>
                            <a:srgbClr val="000000"/>
                          </a:solidFill>
                          <a:effectLst/>
                          <a:latin typeface="Calibri" panose="020F0502020204030204" pitchFamily="34" charset="0"/>
                        </a:rPr>
                        <a:t>Telangana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a:solidFill>
                            <a:srgbClr val="000000"/>
                          </a:solidFill>
                          <a:effectLst/>
                          <a:latin typeface="Calibri" panose="020F0502020204030204" pitchFamily="34" charset="0"/>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IN" sz="2000" b="0" i="0" u="none" strike="noStrike">
                          <a:solidFill>
                            <a:srgbClr val="000000"/>
                          </a:solidFill>
                          <a:effectLst/>
                          <a:latin typeface="Calibri" panose="020F0502020204030204" pitchFamily="34" charset="0"/>
                        </a:rPr>
                        <a:t>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IN" sz="2000" b="0" i="0" u="none" strike="noStrike">
                          <a:solidFill>
                            <a:srgbClr val="000000"/>
                          </a:solidFill>
                          <a:effectLst/>
                          <a:latin typeface="Calibri" panose="020F0502020204030204" pitchFamily="34" charset="0"/>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3941044987"/>
                  </a:ext>
                </a:extLst>
              </a:tr>
              <a:tr h="332623">
                <a:tc>
                  <a:txBody>
                    <a:bodyPr/>
                    <a:lstStyle/>
                    <a:p>
                      <a:pPr algn="l" fontAlgn="b"/>
                      <a:r>
                        <a:rPr lang="en-IN" sz="2000" b="0" i="0" u="none" strike="noStrike">
                          <a:solidFill>
                            <a:srgbClr val="000000"/>
                          </a:solidFill>
                          <a:effectLst/>
                          <a:latin typeface="Calibri" panose="020F0502020204030204" pitchFamily="34" charset="0"/>
                        </a:rPr>
                        <a:t>Bihar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a:solidFill>
                            <a:srgbClr val="000000"/>
                          </a:solidFill>
                          <a:effectLst/>
                          <a:latin typeface="Calibri" panose="020F0502020204030204" pitchFamily="34" charset="0"/>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IN" sz="2000" b="0" i="0" u="none" strike="noStrike">
                          <a:solidFill>
                            <a:srgbClr val="000000"/>
                          </a:solidFill>
                          <a:effectLst/>
                          <a:latin typeface="Calibri" panose="020F0502020204030204" pitchFamily="34" charset="0"/>
                        </a:rPr>
                        <a:t>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IN" sz="2000" b="0" i="0" u="none" strike="noStrike">
                          <a:solidFill>
                            <a:srgbClr val="000000"/>
                          </a:solidFill>
                          <a:effectLst/>
                          <a:latin typeface="Calibri" panose="020F0502020204030204" pitchFamily="34" charset="0"/>
                        </a:rPr>
                        <a:t>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2249600157"/>
                  </a:ext>
                </a:extLst>
              </a:tr>
              <a:tr h="332623">
                <a:tc>
                  <a:txBody>
                    <a:bodyPr/>
                    <a:lstStyle/>
                    <a:p>
                      <a:pPr algn="l" fontAlgn="b"/>
                      <a:r>
                        <a:rPr lang="en-IN" sz="2000" b="0" i="0" u="none" strike="noStrike">
                          <a:solidFill>
                            <a:srgbClr val="000000"/>
                          </a:solidFill>
                          <a:effectLst/>
                          <a:latin typeface="Calibri" panose="020F0502020204030204" pitchFamily="34" charset="0"/>
                        </a:rPr>
                        <a:t>Goa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a:solidFill>
                            <a:srgbClr val="000000"/>
                          </a:solidFill>
                          <a:effectLst/>
                          <a:latin typeface="Calibri" panose="020F0502020204030204" pitchFamily="34" charset="0"/>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IN" sz="2000" b="0" i="0" u="none" strike="noStrike">
                          <a:solidFill>
                            <a:srgbClr val="000000"/>
                          </a:solidFill>
                          <a:effectLst/>
                          <a:latin typeface="Calibri" panose="020F0502020204030204" pitchFamily="34" charset="0"/>
                        </a:rPr>
                        <a:t>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IN" sz="2000" b="0" i="0" u="none" strike="noStrike">
                          <a:solidFill>
                            <a:srgbClr val="000000"/>
                          </a:solidFill>
                          <a:effectLst/>
                          <a:latin typeface="Calibri" panose="020F0502020204030204" pitchFamily="34" charset="0"/>
                        </a:rPr>
                        <a:t>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3046572046"/>
                  </a:ext>
                </a:extLst>
              </a:tr>
              <a:tr h="332623">
                <a:tc>
                  <a:txBody>
                    <a:bodyPr/>
                    <a:lstStyle/>
                    <a:p>
                      <a:pPr algn="l" fontAlgn="b"/>
                      <a:r>
                        <a:rPr lang="en-IN" sz="2000" b="0" i="0" u="none" strike="noStrike">
                          <a:solidFill>
                            <a:srgbClr val="000000"/>
                          </a:solidFill>
                          <a:effectLst/>
                          <a:latin typeface="Calibri" panose="020F0502020204030204" pitchFamily="34" charset="0"/>
                        </a:rPr>
                        <a:t>Tripura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a:solidFill>
                            <a:srgbClr val="000000"/>
                          </a:solidFill>
                          <a:effectLst/>
                          <a:latin typeface="Calibri" panose="020F0502020204030204" pitchFamily="34" charset="0"/>
                        </a:rPr>
                        <a:t>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IN" sz="2000" b="0" i="0" u="none" strike="noStrike">
                          <a:solidFill>
                            <a:srgbClr val="000000"/>
                          </a:solidFill>
                          <a:effectLst/>
                          <a:latin typeface="Calibri" panose="020F0502020204030204" pitchFamily="34" charset="0"/>
                        </a:rPr>
                        <a:t>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IN" sz="2000" b="0" i="0" u="none" strike="noStrike">
                          <a:solidFill>
                            <a:srgbClr val="000000"/>
                          </a:solidFill>
                          <a:effectLst/>
                          <a:latin typeface="Calibri" panose="020F0502020204030204" pitchFamily="34" charset="0"/>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210415321"/>
                  </a:ext>
                </a:extLst>
              </a:tr>
              <a:tr h="332623">
                <a:tc>
                  <a:txBody>
                    <a:bodyPr/>
                    <a:lstStyle/>
                    <a:p>
                      <a:pPr algn="l" fontAlgn="b"/>
                      <a:r>
                        <a:rPr lang="en-IN" sz="2000" b="0" i="0" u="none" strike="noStrike">
                          <a:solidFill>
                            <a:srgbClr val="000000"/>
                          </a:solidFill>
                          <a:effectLst/>
                          <a:latin typeface="Calibri" panose="020F0502020204030204" pitchFamily="34" charset="0"/>
                        </a:rPr>
                        <a:t>Uttarakhand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a:solidFill>
                            <a:srgbClr val="000000"/>
                          </a:solidFill>
                          <a:effectLst/>
                          <a:latin typeface="Calibri" panose="020F0502020204030204" pitchFamily="34" charset="0"/>
                        </a:rPr>
                        <a:t>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IN" sz="2000" b="0" i="0" u="none" strike="noStrike">
                          <a:solidFill>
                            <a:srgbClr val="000000"/>
                          </a:solidFill>
                          <a:effectLst/>
                          <a:latin typeface="Calibri" panose="020F0502020204030204" pitchFamily="34" charset="0"/>
                        </a:rPr>
                        <a:t>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IN" sz="2000" b="0" i="0" u="none" strike="noStrike">
                          <a:solidFill>
                            <a:srgbClr val="000000"/>
                          </a:solidFill>
                          <a:effectLst/>
                          <a:latin typeface="Calibri" panose="020F0502020204030204" pitchFamily="34" charset="0"/>
                        </a:rPr>
                        <a:t>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1821080890"/>
                  </a:ext>
                </a:extLst>
              </a:tr>
              <a:tr h="332623">
                <a:tc>
                  <a:txBody>
                    <a:bodyPr/>
                    <a:lstStyle/>
                    <a:p>
                      <a:pPr algn="l" fontAlgn="b"/>
                      <a:r>
                        <a:rPr lang="en-IN" sz="2000" b="0" i="0" u="none" strike="noStrike">
                          <a:solidFill>
                            <a:srgbClr val="000000"/>
                          </a:solidFill>
                          <a:effectLst/>
                          <a:latin typeface="Calibri" panose="020F0502020204030204" pitchFamily="34" charset="0"/>
                        </a:rPr>
                        <a:t>Madhya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a:solidFill>
                            <a:srgbClr val="000000"/>
                          </a:solidFill>
                          <a:effectLst/>
                          <a:latin typeface="Calibri" panose="020F0502020204030204" pitchFamily="34" charset="0"/>
                        </a:rPr>
                        <a:t>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IN" sz="2000" b="0" i="0" u="none" strike="noStrike">
                          <a:solidFill>
                            <a:srgbClr val="000000"/>
                          </a:solidFill>
                          <a:effectLst/>
                          <a:latin typeface="Calibri" panose="020F0502020204030204" pitchFamily="34" charset="0"/>
                        </a:rPr>
                        <a:t>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IN" sz="2000" b="0" i="0" u="none" strike="noStrike">
                          <a:solidFill>
                            <a:srgbClr val="000000"/>
                          </a:solidFill>
                          <a:effectLst/>
                          <a:latin typeface="Calibri" panose="020F0502020204030204" pitchFamily="34" charset="0"/>
                        </a:rPr>
                        <a:t>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2339241446"/>
                  </a:ext>
                </a:extLst>
              </a:tr>
              <a:tr h="332623">
                <a:tc>
                  <a:txBody>
                    <a:bodyPr/>
                    <a:lstStyle/>
                    <a:p>
                      <a:pPr algn="l" fontAlgn="b"/>
                      <a:r>
                        <a:rPr lang="en-IN" sz="2000" b="0" i="0" u="none" strike="noStrike">
                          <a:solidFill>
                            <a:srgbClr val="000000"/>
                          </a:solidFill>
                          <a:effectLst/>
                          <a:latin typeface="Calibri" panose="020F0502020204030204" pitchFamily="34" charset="0"/>
                        </a:rPr>
                        <a:t>Mizoram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a:solidFill>
                            <a:srgbClr val="000000"/>
                          </a:solidFill>
                          <a:effectLst/>
                          <a:latin typeface="Calibri" panose="020F0502020204030204" pitchFamily="34" charset="0"/>
                        </a:rPr>
                        <a:t>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IN" sz="2000" b="0" i="0" u="none" strike="noStrike">
                          <a:solidFill>
                            <a:srgbClr val="000000"/>
                          </a:solidFill>
                          <a:effectLst/>
                          <a:latin typeface="Calibri" panose="020F0502020204030204" pitchFamily="34" charset="0"/>
                        </a:rPr>
                        <a:t>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IN" sz="2000" b="0" i="0" u="none" strike="noStrike">
                          <a:solidFill>
                            <a:srgbClr val="000000"/>
                          </a:solidFill>
                          <a:effectLst/>
                          <a:latin typeface="Calibri" panose="020F0502020204030204" pitchFamily="34" charset="0"/>
                        </a:rPr>
                        <a:t>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791280535"/>
                  </a:ext>
                </a:extLst>
              </a:tr>
              <a:tr h="332623">
                <a:tc>
                  <a:txBody>
                    <a:bodyPr/>
                    <a:lstStyle/>
                    <a:p>
                      <a:pPr algn="l" fontAlgn="b"/>
                      <a:r>
                        <a:rPr lang="en-IN" sz="2000" b="0" i="0" u="none" strike="noStrike">
                          <a:solidFill>
                            <a:srgbClr val="000000"/>
                          </a:solidFill>
                          <a:effectLst/>
                          <a:latin typeface="Calibri" panose="020F0502020204030204" pitchFamily="34" charset="0"/>
                        </a:rPr>
                        <a:t>Assam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a:solidFill>
                            <a:srgbClr val="000000"/>
                          </a:solidFill>
                          <a:effectLst/>
                          <a:latin typeface="Calibri" panose="020F0502020204030204" pitchFamily="34" charset="0"/>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IN" sz="2000" b="0" i="0" u="none" strike="noStrike">
                          <a:solidFill>
                            <a:srgbClr val="000000"/>
                          </a:solidFill>
                          <a:effectLst/>
                          <a:latin typeface="Calibri" panose="020F0502020204030204" pitchFamily="34" charset="0"/>
                        </a:rPr>
                        <a:t>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IN" sz="2000" b="0" i="0" u="none" strike="noStrike">
                          <a:solidFill>
                            <a:srgbClr val="000000"/>
                          </a:solidFill>
                          <a:effectLst/>
                          <a:latin typeface="Calibri" panose="020F0502020204030204" pitchFamily="34" charset="0"/>
                        </a:rPr>
                        <a:t>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274731539"/>
                  </a:ext>
                </a:extLst>
              </a:tr>
              <a:tr h="332623">
                <a:tc>
                  <a:txBody>
                    <a:bodyPr/>
                    <a:lstStyle/>
                    <a:p>
                      <a:pPr algn="l" fontAlgn="b"/>
                      <a:r>
                        <a:rPr lang="en-IN" sz="2000" b="0" i="0" u="none" strike="noStrike">
                          <a:solidFill>
                            <a:srgbClr val="000000"/>
                          </a:solidFill>
                          <a:effectLst/>
                          <a:latin typeface="Calibri" panose="020F0502020204030204" pitchFamily="34" charset="0"/>
                        </a:rPr>
                        <a:t>Kerala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a:solidFill>
                            <a:srgbClr val="000000"/>
                          </a:solidFill>
                          <a:effectLst/>
                          <a:latin typeface="Calibri" panose="020F0502020204030204" pitchFamily="34" charset="0"/>
                        </a:rPr>
                        <a:t>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IN" sz="2000" b="0" i="0" u="none" strike="noStrike">
                          <a:solidFill>
                            <a:srgbClr val="000000"/>
                          </a:solidFill>
                          <a:effectLst/>
                          <a:latin typeface="Calibri" panose="020F0502020204030204" pitchFamily="34" charset="0"/>
                        </a:rPr>
                        <a:t>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IN" sz="2000" b="0" i="0" u="none" strike="noStrike" dirty="0">
                          <a:solidFill>
                            <a:srgbClr val="000000"/>
                          </a:solidFill>
                          <a:effectLst/>
                          <a:latin typeface="Calibri" panose="020F0502020204030204" pitchFamily="34" charset="0"/>
                        </a:rPr>
                        <a:t>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1465169664"/>
                  </a:ext>
                </a:extLst>
              </a:tr>
            </a:tbl>
          </a:graphicData>
        </a:graphic>
      </p:graphicFrame>
      <p:graphicFrame>
        <p:nvGraphicFramePr>
          <p:cNvPr id="10" name="Table 9">
            <a:extLst>
              <a:ext uri="{FF2B5EF4-FFF2-40B4-BE49-F238E27FC236}">
                <a16:creationId xmlns:a16="http://schemas.microsoft.com/office/drawing/2014/main" id="{2F81DE55-88B7-46F1-A9EF-C0A49F381C7B}"/>
              </a:ext>
            </a:extLst>
          </p:cNvPr>
          <p:cNvGraphicFramePr>
            <a:graphicFrameLocks noGrp="1"/>
          </p:cNvGraphicFramePr>
          <p:nvPr>
            <p:extLst>
              <p:ext uri="{D42A27DB-BD31-4B8C-83A1-F6EECF244321}">
                <p14:modId xmlns:p14="http://schemas.microsoft.com/office/powerpoint/2010/main" val="1690530825"/>
              </p:ext>
            </p:extLst>
          </p:nvPr>
        </p:nvGraphicFramePr>
        <p:xfrm>
          <a:off x="6535121" y="1019710"/>
          <a:ext cx="5153484" cy="5321969"/>
        </p:xfrm>
        <a:graphic>
          <a:graphicData uri="http://schemas.openxmlformats.org/drawingml/2006/table">
            <a:tbl>
              <a:tblPr/>
              <a:tblGrid>
                <a:gridCol w="2131490">
                  <a:extLst>
                    <a:ext uri="{9D8B030D-6E8A-4147-A177-3AD203B41FA5}">
                      <a16:colId xmlns:a16="http://schemas.microsoft.com/office/drawing/2014/main" val="2559773629"/>
                    </a:ext>
                  </a:extLst>
                </a:gridCol>
                <a:gridCol w="858317">
                  <a:extLst>
                    <a:ext uri="{9D8B030D-6E8A-4147-A177-3AD203B41FA5}">
                      <a16:colId xmlns:a16="http://schemas.microsoft.com/office/drawing/2014/main" val="689394079"/>
                    </a:ext>
                  </a:extLst>
                </a:gridCol>
                <a:gridCol w="1190916">
                  <a:extLst>
                    <a:ext uri="{9D8B030D-6E8A-4147-A177-3AD203B41FA5}">
                      <a16:colId xmlns:a16="http://schemas.microsoft.com/office/drawing/2014/main" val="588029987"/>
                    </a:ext>
                  </a:extLst>
                </a:gridCol>
                <a:gridCol w="972761">
                  <a:extLst>
                    <a:ext uri="{9D8B030D-6E8A-4147-A177-3AD203B41FA5}">
                      <a16:colId xmlns:a16="http://schemas.microsoft.com/office/drawing/2014/main" val="3180454012"/>
                    </a:ext>
                  </a:extLst>
                </a:gridCol>
              </a:tblGrid>
              <a:tr h="303087">
                <a:tc>
                  <a:txBody>
                    <a:bodyPr/>
                    <a:lstStyle/>
                    <a:p>
                      <a:pPr algn="l" fontAlgn="b"/>
                      <a:r>
                        <a:rPr lang="en-IN" sz="2000" b="0" i="0" u="none" strike="noStrike" dirty="0">
                          <a:solidFill>
                            <a:srgbClr val="000000"/>
                          </a:solidFill>
                          <a:effectLst/>
                          <a:latin typeface="Calibri" panose="020F0502020204030204" pitchFamily="34" charset="0"/>
                        </a:rPr>
                        <a:t> State</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2000" b="0" i="0" u="none" strike="noStrike">
                          <a:solidFill>
                            <a:srgbClr val="000000"/>
                          </a:solidFill>
                          <a:effectLst/>
                          <a:latin typeface="Calibri" panose="020F0502020204030204" pitchFamily="34" charset="0"/>
                        </a:rPr>
                        <a:t>First 90</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2000" b="0" i="0" u="none" strike="noStrike">
                          <a:solidFill>
                            <a:srgbClr val="000000"/>
                          </a:solidFill>
                          <a:effectLst/>
                          <a:latin typeface="Calibri" panose="020F0502020204030204" pitchFamily="34" charset="0"/>
                        </a:rPr>
                        <a:t>Second 90</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2000" b="0" i="0" u="none" strike="noStrike">
                          <a:solidFill>
                            <a:srgbClr val="000000"/>
                          </a:solidFill>
                          <a:effectLst/>
                          <a:latin typeface="Calibri" panose="020F0502020204030204" pitchFamily="34" charset="0"/>
                        </a:rPr>
                        <a:t>Third 90</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2572278"/>
                  </a:ext>
                </a:extLst>
              </a:tr>
              <a:tr h="303087">
                <a:tc>
                  <a:txBody>
                    <a:bodyPr/>
                    <a:lstStyle/>
                    <a:p>
                      <a:pPr algn="l" fontAlgn="b"/>
                      <a:r>
                        <a:rPr lang="en-IN" sz="2000" b="0" i="0" u="none" strike="noStrike">
                          <a:solidFill>
                            <a:srgbClr val="000000"/>
                          </a:solidFill>
                          <a:effectLst/>
                          <a:latin typeface="Calibri" panose="020F0502020204030204" pitchFamily="34" charset="0"/>
                        </a:rPr>
                        <a:t>Uttar Pradesh</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a:solidFill>
                            <a:srgbClr val="000000"/>
                          </a:solidFill>
                          <a:effectLst/>
                          <a:latin typeface="Calibri" panose="020F0502020204030204" pitchFamily="34" charset="0"/>
                        </a:rPr>
                        <a:t>72</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IN" sz="2000" b="0" i="0" u="none" strike="noStrike">
                          <a:solidFill>
                            <a:srgbClr val="000000"/>
                          </a:solidFill>
                          <a:effectLst/>
                          <a:latin typeface="Calibri" panose="020F0502020204030204" pitchFamily="34" charset="0"/>
                        </a:rPr>
                        <a:t>82</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IN" sz="2000" b="0" i="0" u="none" strike="noStrike">
                          <a:solidFill>
                            <a:srgbClr val="000000"/>
                          </a:solidFill>
                          <a:effectLst/>
                          <a:latin typeface="Calibri" panose="020F0502020204030204" pitchFamily="34" charset="0"/>
                        </a:rPr>
                        <a:t>79</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3767143253"/>
                  </a:ext>
                </a:extLst>
              </a:tr>
              <a:tr h="303087">
                <a:tc>
                  <a:txBody>
                    <a:bodyPr/>
                    <a:lstStyle/>
                    <a:p>
                      <a:pPr algn="l" fontAlgn="b"/>
                      <a:r>
                        <a:rPr lang="en-IN" sz="2000" b="0" i="0" u="none" strike="noStrike">
                          <a:solidFill>
                            <a:srgbClr val="000000"/>
                          </a:solidFill>
                          <a:effectLst/>
                          <a:latin typeface="Calibri" panose="020F0502020204030204" pitchFamily="34" charset="0"/>
                        </a:rPr>
                        <a:t>Chhattisgarh</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a:solidFill>
                            <a:srgbClr val="000000"/>
                          </a:solidFill>
                          <a:effectLst/>
                          <a:latin typeface="Calibri" panose="020F0502020204030204" pitchFamily="34" charset="0"/>
                        </a:rPr>
                        <a:t>73</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IN" sz="2000" b="0" i="0" u="none" strike="noStrike">
                          <a:solidFill>
                            <a:srgbClr val="000000"/>
                          </a:solidFill>
                          <a:effectLst/>
                          <a:latin typeface="Calibri" panose="020F0502020204030204" pitchFamily="34" charset="0"/>
                        </a:rPr>
                        <a:t>76</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IN" sz="2000" b="0" i="0" u="none" strike="noStrike">
                          <a:solidFill>
                            <a:srgbClr val="000000"/>
                          </a:solidFill>
                          <a:effectLst/>
                          <a:latin typeface="Calibri" panose="020F0502020204030204" pitchFamily="34" charset="0"/>
                        </a:rPr>
                        <a:t>80</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3277394151"/>
                  </a:ext>
                </a:extLst>
              </a:tr>
              <a:tr h="303087">
                <a:tc>
                  <a:txBody>
                    <a:bodyPr/>
                    <a:lstStyle/>
                    <a:p>
                      <a:pPr algn="l" fontAlgn="b"/>
                      <a:r>
                        <a:rPr lang="en-IN" sz="2000" b="0" i="0" u="none" strike="noStrike">
                          <a:solidFill>
                            <a:srgbClr val="000000"/>
                          </a:solidFill>
                          <a:effectLst/>
                          <a:latin typeface="Calibri" panose="020F0502020204030204" pitchFamily="34" charset="0"/>
                        </a:rPr>
                        <a:t>Nagaland</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a:solidFill>
                            <a:srgbClr val="000000"/>
                          </a:solidFill>
                          <a:effectLst/>
                          <a:latin typeface="Calibri" panose="020F0502020204030204" pitchFamily="34" charset="0"/>
                        </a:rPr>
                        <a:t>77</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IN" sz="2000" b="0" i="0" u="none" strike="noStrike">
                          <a:solidFill>
                            <a:srgbClr val="000000"/>
                          </a:solidFill>
                          <a:effectLst/>
                          <a:latin typeface="Calibri" panose="020F0502020204030204" pitchFamily="34" charset="0"/>
                        </a:rPr>
                        <a:t>65</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IN" sz="2000" b="0" i="0" u="none" strike="noStrike">
                          <a:solidFill>
                            <a:srgbClr val="000000"/>
                          </a:solidFill>
                          <a:effectLst/>
                          <a:latin typeface="Calibri" panose="020F0502020204030204" pitchFamily="34" charset="0"/>
                        </a:rPr>
                        <a:t>73</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3603448154"/>
                  </a:ext>
                </a:extLst>
              </a:tr>
              <a:tr h="303087">
                <a:tc>
                  <a:txBody>
                    <a:bodyPr/>
                    <a:lstStyle/>
                    <a:p>
                      <a:pPr algn="l" fontAlgn="b"/>
                      <a:r>
                        <a:rPr lang="en-IN" sz="2000" b="0" i="0" u="none" strike="noStrike">
                          <a:solidFill>
                            <a:srgbClr val="000000"/>
                          </a:solidFill>
                          <a:effectLst/>
                          <a:latin typeface="Calibri" panose="020F0502020204030204" pitchFamily="34" charset="0"/>
                        </a:rPr>
                        <a:t>Karnataka</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a:solidFill>
                            <a:srgbClr val="000000"/>
                          </a:solidFill>
                          <a:effectLst/>
                          <a:latin typeface="Calibri" panose="020F0502020204030204" pitchFamily="34" charset="0"/>
                        </a:rPr>
                        <a:t>85</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IN" sz="2000" b="0" i="0" u="none" strike="noStrike">
                          <a:solidFill>
                            <a:srgbClr val="000000"/>
                          </a:solidFill>
                          <a:effectLst/>
                          <a:latin typeface="Calibri" panose="020F0502020204030204" pitchFamily="34" charset="0"/>
                        </a:rPr>
                        <a:t>83</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IN" sz="2000" b="0" i="0" u="none" strike="noStrike">
                          <a:solidFill>
                            <a:srgbClr val="000000"/>
                          </a:solidFill>
                          <a:effectLst/>
                          <a:latin typeface="Calibri" panose="020F0502020204030204" pitchFamily="34" charset="0"/>
                        </a:rPr>
                        <a:t>69</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483348810"/>
                  </a:ext>
                </a:extLst>
              </a:tr>
              <a:tr h="303087">
                <a:tc>
                  <a:txBody>
                    <a:bodyPr/>
                    <a:lstStyle/>
                    <a:p>
                      <a:pPr algn="l" fontAlgn="b"/>
                      <a:r>
                        <a:rPr lang="en-IN" sz="2000" b="0" i="0" u="none" strike="noStrike">
                          <a:solidFill>
                            <a:srgbClr val="000000"/>
                          </a:solidFill>
                          <a:effectLst/>
                          <a:latin typeface="Calibri" panose="020F0502020204030204" pitchFamily="34" charset="0"/>
                        </a:rPr>
                        <a:t>Rajasthan</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a:solidFill>
                            <a:srgbClr val="000000"/>
                          </a:solidFill>
                          <a:effectLst/>
                          <a:latin typeface="Calibri" panose="020F0502020204030204" pitchFamily="34" charset="0"/>
                        </a:rPr>
                        <a:t>90</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IN" sz="2000" b="0" i="0" u="none" strike="noStrike">
                          <a:solidFill>
                            <a:srgbClr val="000000"/>
                          </a:solidFill>
                          <a:effectLst/>
                          <a:latin typeface="Calibri" panose="020F0502020204030204" pitchFamily="34" charset="0"/>
                        </a:rPr>
                        <a:t>87</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IN" sz="2000" b="0" i="0" u="none" strike="noStrike">
                          <a:solidFill>
                            <a:srgbClr val="000000"/>
                          </a:solidFill>
                          <a:effectLst/>
                          <a:latin typeface="Calibri" panose="020F0502020204030204" pitchFamily="34" charset="0"/>
                        </a:rPr>
                        <a:t>76</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2577769605"/>
                  </a:ext>
                </a:extLst>
              </a:tr>
              <a:tr h="303087">
                <a:tc>
                  <a:txBody>
                    <a:bodyPr/>
                    <a:lstStyle/>
                    <a:p>
                      <a:pPr algn="l" fontAlgn="b"/>
                      <a:r>
                        <a:rPr lang="en-IN" sz="2000" b="0" i="0" u="none" strike="noStrike">
                          <a:solidFill>
                            <a:srgbClr val="000000"/>
                          </a:solidFill>
                          <a:effectLst/>
                          <a:latin typeface="Calibri" panose="020F0502020204030204" pitchFamily="34" charset="0"/>
                        </a:rPr>
                        <a:t>Gujarat</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a:solidFill>
                            <a:srgbClr val="000000"/>
                          </a:solidFill>
                          <a:effectLst/>
                          <a:latin typeface="Calibri" panose="020F0502020204030204" pitchFamily="34" charset="0"/>
                        </a:rPr>
                        <a:t>90</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IN" sz="2000" b="0" i="0" u="none" strike="noStrike">
                          <a:solidFill>
                            <a:srgbClr val="000000"/>
                          </a:solidFill>
                          <a:effectLst/>
                          <a:latin typeface="Calibri" panose="020F0502020204030204" pitchFamily="34" charset="0"/>
                        </a:rPr>
                        <a:t>87</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IN" sz="2000" b="0" i="0" u="none" strike="noStrike">
                          <a:solidFill>
                            <a:srgbClr val="000000"/>
                          </a:solidFill>
                          <a:effectLst/>
                          <a:latin typeface="Calibri" panose="020F0502020204030204" pitchFamily="34" charset="0"/>
                        </a:rPr>
                        <a:t>80</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1721707254"/>
                  </a:ext>
                </a:extLst>
              </a:tr>
              <a:tr h="303087">
                <a:tc>
                  <a:txBody>
                    <a:bodyPr/>
                    <a:lstStyle/>
                    <a:p>
                      <a:pPr algn="l" fontAlgn="b"/>
                      <a:r>
                        <a:rPr lang="en-IN" sz="2000" b="0" i="0" u="none" strike="noStrike">
                          <a:solidFill>
                            <a:srgbClr val="000000"/>
                          </a:solidFill>
                          <a:effectLst/>
                          <a:latin typeface="Calibri" panose="020F0502020204030204" pitchFamily="34" charset="0"/>
                        </a:rPr>
                        <a:t>Sikkim</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a:solidFill>
                            <a:srgbClr val="000000"/>
                          </a:solidFill>
                          <a:effectLst/>
                          <a:latin typeface="Calibri" panose="020F0502020204030204" pitchFamily="34" charset="0"/>
                        </a:rPr>
                        <a:t>94</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IN" sz="2000" b="0" i="0" u="none" strike="noStrike">
                          <a:solidFill>
                            <a:srgbClr val="000000"/>
                          </a:solidFill>
                          <a:effectLst/>
                          <a:latin typeface="Calibri" panose="020F0502020204030204" pitchFamily="34" charset="0"/>
                        </a:rPr>
                        <a:t>89</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IN" sz="2000" b="0" i="0" u="none" strike="noStrike">
                          <a:solidFill>
                            <a:srgbClr val="000000"/>
                          </a:solidFill>
                          <a:effectLst/>
                          <a:latin typeface="Calibri" panose="020F0502020204030204" pitchFamily="34" charset="0"/>
                        </a:rPr>
                        <a:t>89</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743894229"/>
                  </a:ext>
                </a:extLst>
              </a:tr>
              <a:tr h="303087">
                <a:tc>
                  <a:txBody>
                    <a:bodyPr/>
                    <a:lstStyle/>
                    <a:p>
                      <a:pPr algn="l" fontAlgn="b"/>
                      <a:r>
                        <a:rPr lang="en-IN" sz="2000" b="0" i="0" u="none" strike="noStrike">
                          <a:solidFill>
                            <a:srgbClr val="000000"/>
                          </a:solidFill>
                          <a:effectLst/>
                          <a:latin typeface="Calibri" panose="020F0502020204030204" pitchFamily="34" charset="0"/>
                        </a:rPr>
                        <a:t>Andhra Pradesh</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a:solidFill>
                            <a:srgbClr val="000000"/>
                          </a:solidFill>
                          <a:effectLst/>
                          <a:latin typeface="Calibri" panose="020F0502020204030204" pitchFamily="34" charset="0"/>
                        </a:rPr>
                        <a:t>94</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IN" sz="2000" b="0" i="0" u="none" strike="noStrike">
                          <a:solidFill>
                            <a:srgbClr val="000000"/>
                          </a:solidFill>
                          <a:effectLst/>
                          <a:latin typeface="Calibri" panose="020F0502020204030204" pitchFamily="34" charset="0"/>
                        </a:rPr>
                        <a:t>75</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IN" sz="2000" b="0" i="0" u="none" strike="noStrike">
                          <a:solidFill>
                            <a:srgbClr val="000000"/>
                          </a:solidFill>
                          <a:effectLst/>
                          <a:latin typeface="Calibri" panose="020F0502020204030204" pitchFamily="34" charset="0"/>
                        </a:rPr>
                        <a:t>74</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568436457"/>
                  </a:ext>
                </a:extLst>
              </a:tr>
              <a:tr h="303087">
                <a:tc>
                  <a:txBody>
                    <a:bodyPr/>
                    <a:lstStyle/>
                    <a:p>
                      <a:pPr algn="l" fontAlgn="b"/>
                      <a:r>
                        <a:rPr lang="en-IN" sz="2000" b="0" i="0" u="none" strike="noStrike">
                          <a:solidFill>
                            <a:srgbClr val="000000"/>
                          </a:solidFill>
                          <a:effectLst/>
                          <a:latin typeface="Calibri" panose="020F0502020204030204" pitchFamily="34" charset="0"/>
                        </a:rPr>
                        <a:t>Delhi</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a:solidFill>
                            <a:srgbClr val="000000"/>
                          </a:solidFill>
                          <a:effectLst/>
                          <a:latin typeface="Calibri" panose="020F0502020204030204" pitchFamily="34" charset="0"/>
                        </a:rPr>
                        <a:t>&gt;95</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IN" sz="2000" b="0" i="0" u="none" strike="noStrike">
                          <a:solidFill>
                            <a:srgbClr val="000000"/>
                          </a:solidFill>
                          <a:effectLst/>
                          <a:latin typeface="Calibri" panose="020F0502020204030204" pitchFamily="34" charset="0"/>
                        </a:rPr>
                        <a:t>77</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IN" sz="2000" b="0" i="0" u="none" strike="noStrike">
                          <a:solidFill>
                            <a:srgbClr val="000000"/>
                          </a:solidFill>
                          <a:effectLst/>
                          <a:latin typeface="Calibri" panose="020F0502020204030204" pitchFamily="34" charset="0"/>
                        </a:rPr>
                        <a:t>81</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4017933060"/>
                  </a:ext>
                </a:extLst>
              </a:tr>
              <a:tr h="303087">
                <a:tc>
                  <a:txBody>
                    <a:bodyPr/>
                    <a:lstStyle/>
                    <a:p>
                      <a:pPr algn="l" fontAlgn="b"/>
                      <a:r>
                        <a:rPr lang="en-IN" sz="2000" b="0" i="0" u="none" strike="noStrike">
                          <a:solidFill>
                            <a:srgbClr val="000000"/>
                          </a:solidFill>
                          <a:effectLst/>
                          <a:latin typeface="Calibri" panose="020F0502020204030204" pitchFamily="34" charset="0"/>
                        </a:rPr>
                        <a:t>Meghalaya</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a:solidFill>
                            <a:srgbClr val="000000"/>
                          </a:solidFill>
                          <a:effectLst/>
                          <a:latin typeface="Calibri" panose="020F0502020204030204" pitchFamily="34" charset="0"/>
                        </a:rPr>
                        <a:t>&gt;95</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IN" sz="2000" b="0" i="0" u="none" strike="noStrike">
                          <a:solidFill>
                            <a:srgbClr val="000000"/>
                          </a:solidFill>
                          <a:effectLst/>
                          <a:latin typeface="Calibri" panose="020F0502020204030204" pitchFamily="34" charset="0"/>
                        </a:rPr>
                        <a:t>72</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IN" sz="2000" b="0" i="0" u="none" strike="noStrike">
                          <a:solidFill>
                            <a:srgbClr val="000000"/>
                          </a:solidFill>
                          <a:effectLst/>
                          <a:latin typeface="Calibri" panose="020F0502020204030204" pitchFamily="34" charset="0"/>
                        </a:rPr>
                        <a:t>82</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351326630"/>
                  </a:ext>
                </a:extLst>
              </a:tr>
              <a:tr h="303087">
                <a:tc>
                  <a:txBody>
                    <a:bodyPr/>
                    <a:lstStyle/>
                    <a:p>
                      <a:pPr algn="l" fontAlgn="b"/>
                      <a:r>
                        <a:rPr lang="en-IN" sz="2000" b="0" i="0" u="none" strike="noStrike">
                          <a:solidFill>
                            <a:srgbClr val="000000"/>
                          </a:solidFill>
                          <a:effectLst/>
                          <a:latin typeface="Calibri" panose="020F0502020204030204" pitchFamily="34" charset="0"/>
                        </a:rPr>
                        <a:t>J&amp;K</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a:solidFill>
                            <a:srgbClr val="000000"/>
                          </a:solidFill>
                          <a:effectLst/>
                          <a:latin typeface="Calibri" panose="020F0502020204030204" pitchFamily="34" charset="0"/>
                        </a:rPr>
                        <a:t>&gt;95</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IN" sz="2000" b="0" i="0" u="none" strike="noStrike">
                          <a:solidFill>
                            <a:srgbClr val="000000"/>
                          </a:solidFill>
                          <a:effectLst/>
                          <a:latin typeface="Calibri" panose="020F0502020204030204" pitchFamily="34" charset="0"/>
                        </a:rPr>
                        <a:t>77</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IN" sz="2000" b="0" i="0" u="none" strike="noStrike">
                          <a:solidFill>
                            <a:srgbClr val="000000"/>
                          </a:solidFill>
                          <a:effectLst/>
                          <a:latin typeface="Calibri" panose="020F0502020204030204" pitchFamily="34" charset="0"/>
                        </a:rPr>
                        <a:t>79</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1608176055"/>
                  </a:ext>
                </a:extLst>
              </a:tr>
              <a:tr h="303087">
                <a:tc>
                  <a:txBody>
                    <a:bodyPr/>
                    <a:lstStyle/>
                    <a:p>
                      <a:pPr algn="l" fontAlgn="b"/>
                      <a:r>
                        <a:rPr lang="en-IN" sz="2000" b="0" i="0" u="none" strike="noStrike">
                          <a:solidFill>
                            <a:srgbClr val="000000"/>
                          </a:solidFill>
                          <a:effectLst/>
                          <a:latin typeface="Calibri" panose="020F0502020204030204" pitchFamily="34" charset="0"/>
                        </a:rPr>
                        <a:t>Punjab</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a:solidFill>
                            <a:srgbClr val="000000"/>
                          </a:solidFill>
                          <a:effectLst/>
                          <a:latin typeface="Calibri" panose="020F0502020204030204" pitchFamily="34" charset="0"/>
                        </a:rPr>
                        <a:t>&gt;95</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IN" sz="2000" b="0" i="0" u="none" strike="noStrike">
                          <a:solidFill>
                            <a:srgbClr val="000000"/>
                          </a:solidFill>
                          <a:effectLst/>
                          <a:latin typeface="Calibri" panose="020F0502020204030204" pitchFamily="34" charset="0"/>
                        </a:rPr>
                        <a:t>83</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IN" sz="2000" b="0" i="0" u="none" strike="noStrike">
                          <a:solidFill>
                            <a:srgbClr val="000000"/>
                          </a:solidFill>
                          <a:effectLst/>
                          <a:latin typeface="Calibri" panose="020F0502020204030204" pitchFamily="34" charset="0"/>
                        </a:rPr>
                        <a:t>76</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527278593"/>
                  </a:ext>
                </a:extLst>
              </a:tr>
              <a:tr h="303087">
                <a:tc>
                  <a:txBody>
                    <a:bodyPr/>
                    <a:lstStyle/>
                    <a:p>
                      <a:pPr algn="l" fontAlgn="b"/>
                      <a:r>
                        <a:rPr lang="en-IN" sz="2000" b="0" i="0" u="none" strike="noStrike">
                          <a:solidFill>
                            <a:srgbClr val="000000"/>
                          </a:solidFill>
                          <a:effectLst/>
                          <a:latin typeface="Calibri" panose="020F0502020204030204" pitchFamily="34" charset="0"/>
                        </a:rPr>
                        <a:t>Maharashtra</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a:solidFill>
                            <a:srgbClr val="000000"/>
                          </a:solidFill>
                          <a:effectLst/>
                          <a:latin typeface="Calibri" panose="020F0502020204030204" pitchFamily="34" charset="0"/>
                        </a:rPr>
                        <a:t>&gt;95</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IN" sz="2000" b="0" i="0" u="none" strike="noStrike">
                          <a:solidFill>
                            <a:srgbClr val="000000"/>
                          </a:solidFill>
                          <a:effectLst/>
                          <a:latin typeface="Calibri" panose="020F0502020204030204" pitchFamily="34" charset="0"/>
                        </a:rPr>
                        <a:t>84</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IN" sz="2000" b="0" i="0" u="none" strike="noStrike">
                          <a:solidFill>
                            <a:srgbClr val="000000"/>
                          </a:solidFill>
                          <a:effectLst/>
                          <a:latin typeface="Calibri" panose="020F0502020204030204" pitchFamily="34" charset="0"/>
                        </a:rPr>
                        <a:t>82</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767290626"/>
                  </a:ext>
                </a:extLst>
              </a:tr>
              <a:tr h="303087">
                <a:tc>
                  <a:txBody>
                    <a:bodyPr/>
                    <a:lstStyle/>
                    <a:p>
                      <a:pPr algn="l" fontAlgn="b"/>
                      <a:r>
                        <a:rPr lang="en-IN" sz="2000" b="0" i="0" u="none" strike="noStrike">
                          <a:solidFill>
                            <a:srgbClr val="000000"/>
                          </a:solidFill>
                          <a:effectLst/>
                          <a:latin typeface="Calibri" panose="020F0502020204030204" pitchFamily="34" charset="0"/>
                        </a:rPr>
                        <a:t>Tamil Nadu</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a:solidFill>
                            <a:srgbClr val="000000"/>
                          </a:solidFill>
                          <a:effectLst/>
                          <a:latin typeface="Calibri" panose="020F0502020204030204" pitchFamily="34" charset="0"/>
                        </a:rPr>
                        <a:t>&gt;95</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IN" sz="2000" b="0" i="0" u="none" strike="noStrike">
                          <a:solidFill>
                            <a:srgbClr val="000000"/>
                          </a:solidFill>
                          <a:effectLst/>
                          <a:latin typeface="Calibri" panose="020F0502020204030204" pitchFamily="34" charset="0"/>
                        </a:rPr>
                        <a:t>84</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IN" sz="2000" b="0" i="0" u="none" strike="noStrike">
                          <a:solidFill>
                            <a:srgbClr val="000000"/>
                          </a:solidFill>
                          <a:effectLst/>
                          <a:latin typeface="Calibri" panose="020F0502020204030204" pitchFamily="34" charset="0"/>
                        </a:rPr>
                        <a:t>78</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1384856871"/>
                  </a:ext>
                </a:extLst>
              </a:tr>
              <a:tr h="303087">
                <a:tc>
                  <a:txBody>
                    <a:bodyPr/>
                    <a:lstStyle/>
                    <a:p>
                      <a:pPr algn="l" fontAlgn="b"/>
                      <a:r>
                        <a:rPr lang="en-IN" sz="2000" b="0" i="0" u="none" strike="noStrike">
                          <a:solidFill>
                            <a:srgbClr val="000000"/>
                          </a:solidFill>
                          <a:effectLst/>
                          <a:latin typeface="Calibri" panose="020F0502020204030204" pitchFamily="34" charset="0"/>
                        </a:rPr>
                        <a:t>Himachal Pradesh</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a:solidFill>
                            <a:srgbClr val="000000"/>
                          </a:solidFill>
                          <a:effectLst/>
                          <a:latin typeface="Calibri" panose="020F0502020204030204" pitchFamily="34" charset="0"/>
                        </a:rPr>
                        <a:t>&gt;95</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IN" sz="2000" b="0" i="0" u="none" strike="noStrike">
                          <a:solidFill>
                            <a:srgbClr val="000000"/>
                          </a:solidFill>
                          <a:effectLst/>
                          <a:latin typeface="Calibri" panose="020F0502020204030204" pitchFamily="34" charset="0"/>
                        </a:rPr>
                        <a:t>87</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IN" sz="2000" b="0" i="0" u="none" strike="noStrike">
                          <a:solidFill>
                            <a:srgbClr val="000000"/>
                          </a:solidFill>
                          <a:effectLst/>
                          <a:latin typeface="Calibri" panose="020F0502020204030204" pitchFamily="34" charset="0"/>
                        </a:rPr>
                        <a:t>69</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597078683"/>
                  </a:ext>
                </a:extLst>
              </a:tr>
              <a:tr h="303087">
                <a:tc>
                  <a:txBody>
                    <a:bodyPr/>
                    <a:lstStyle/>
                    <a:p>
                      <a:pPr algn="l" fontAlgn="b"/>
                      <a:r>
                        <a:rPr lang="en-IN" sz="2000" b="0" i="0" u="none" strike="noStrike">
                          <a:solidFill>
                            <a:srgbClr val="000000"/>
                          </a:solidFill>
                          <a:effectLst/>
                          <a:latin typeface="Calibri" panose="020F0502020204030204" pitchFamily="34" charset="0"/>
                        </a:rPr>
                        <a:t>India</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a:solidFill>
                            <a:srgbClr val="000000"/>
                          </a:solidFill>
                          <a:effectLst/>
                          <a:latin typeface="Calibri" panose="020F0502020204030204" pitchFamily="34" charset="0"/>
                        </a:rPr>
                        <a:t>79</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IN" sz="2000" b="0" i="0" u="none" strike="noStrike">
                          <a:solidFill>
                            <a:srgbClr val="000000"/>
                          </a:solidFill>
                          <a:effectLst/>
                          <a:latin typeface="Calibri" panose="020F0502020204030204" pitchFamily="34" charset="0"/>
                        </a:rPr>
                        <a:t>82</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IN" sz="2000" b="0" i="0" u="none" strike="noStrike" dirty="0">
                          <a:solidFill>
                            <a:srgbClr val="000000"/>
                          </a:solidFill>
                          <a:effectLst/>
                          <a:latin typeface="Calibri" panose="020F0502020204030204" pitchFamily="34" charset="0"/>
                        </a:rPr>
                        <a:t>78</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1226821370"/>
                  </a:ext>
                </a:extLst>
              </a:tr>
            </a:tbl>
          </a:graphicData>
        </a:graphic>
      </p:graphicFrame>
    </p:spTree>
    <p:extLst>
      <p:ext uri="{BB962C8B-B14F-4D97-AF65-F5344CB8AC3E}">
        <p14:creationId xmlns:p14="http://schemas.microsoft.com/office/powerpoint/2010/main" val="2661999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Line 18"/>
          <p:cNvSpPr>
            <a:spLocks noChangeShapeType="1"/>
          </p:cNvSpPr>
          <p:nvPr/>
        </p:nvSpPr>
        <p:spPr bwMode="auto">
          <a:xfrm>
            <a:off x="0" y="685800"/>
            <a:ext cx="12192000"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5" name="Rectangle 17">
            <a:extLst>
              <a:ext uri="{FF2B5EF4-FFF2-40B4-BE49-F238E27FC236}">
                <a16:creationId xmlns:a16="http://schemas.microsoft.com/office/drawing/2014/main" id="{4DCAC69E-2A5D-49B3-A1E0-EBC0F1F65817}"/>
              </a:ext>
            </a:extLst>
          </p:cNvPr>
          <p:cNvSpPr>
            <a:spLocks noGrp="1" noChangeArrowheads="1"/>
          </p:cNvSpPr>
          <p:nvPr>
            <p:ph type="title"/>
          </p:nvPr>
        </p:nvSpPr>
        <p:spPr>
          <a:xfrm>
            <a:off x="304800" y="76200"/>
            <a:ext cx="11785600" cy="533400"/>
          </a:xfrm>
        </p:spPr>
        <p:txBody>
          <a:bodyPr>
            <a:noAutofit/>
          </a:bodyPr>
          <a:lstStyle/>
          <a:p>
            <a:r>
              <a:rPr lang="en-IN" altLang="en-US" sz="2800" b="1" dirty="0">
                <a:solidFill>
                  <a:srgbClr val="0070C0"/>
                </a:solidFill>
                <a:latin typeface="Arial" panose="020B0604020202020204" pitchFamily="34" charset="0"/>
                <a:cs typeface="Arial" panose="020B0604020202020204" pitchFamily="34" charset="0"/>
              </a:rPr>
              <a:t>Areas of Considerations </a:t>
            </a:r>
            <a:endParaRPr lang="en-US" altLang="en-US" sz="2800" b="1" dirty="0">
              <a:solidFill>
                <a:srgbClr val="0070C0"/>
              </a:solidFill>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64A90A57-8BE7-4B02-9B09-D61C5713D7F1}"/>
              </a:ext>
            </a:extLst>
          </p:cNvPr>
          <p:cNvSpPr>
            <a:spLocks noGrp="1"/>
          </p:cNvSpPr>
          <p:nvPr>
            <p:ph idx="1"/>
          </p:nvPr>
        </p:nvSpPr>
        <p:spPr>
          <a:xfrm>
            <a:off x="304800" y="898902"/>
            <a:ext cx="11294533" cy="5451098"/>
          </a:xfrm>
        </p:spPr>
        <p:txBody>
          <a:bodyPr>
            <a:normAutofit fontScale="92500" lnSpcReduction="20000"/>
          </a:bodyPr>
          <a:lstStyle/>
          <a:p>
            <a:pPr algn="just"/>
            <a:r>
              <a:rPr lang="en-US" sz="3200" dirty="0"/>
              <a:t>New HIV infections: </a:t>
            </a:r>
          </a:p>
          <a:p>
            <a:pPr lvl="1" algn="just"/>
            <a:r>
              <a:rPr lang="en-US" sz="2800" dirty="0"/>
              <a:t>Timely contracting and release of budget to NGO/CBO Led targeted interventions / Link worker scheme</a:t>
            </a:r>
          </a:p>
          <a:p>
            <a:pPr lvl="1" algn="just"/>
            <a:r>
              <a:rPr lang="en-US" sz="2800" dirty="0"/>
              <a:t>Multi-sectoral response (Education, WCD, Social justice &amp; empowerment, Labor, etc)</a:t>
            </a:r>
          </a:p>
          <a:p>
            <a:pPr algn="just"/>
            <a:r>
              <a:rPr lang="en-US" sz="3200" dirty="0"/>
              <a:t>HIV Testing</a:t>
            </a:r>
          </a:p>
          <a:p>
            <a:pPr lvl="1" algn="just"/>
            <a:r>
              <a:rPr lang="en-US" sz="2800" dirty="0"/>
              <a:t>Testing Enough</a:t>
            </a:r>
          </a:p>
          <a:p>
            <a:pPr lvl="1" algn="just"/>
            <a:r>
              <a:rPr lang="en-US" sz="2800" dirty="0"/>
              <a:t>Testing Right </a:t>
            </a:r>
          </a:p>
          <a:p>
            <a:pPr algn="just"/>
            <a:r>
              <a:rPr lang="en-US" sz="3200" dirty="0"/>
              <a:t>Treatment</a:t>
            </a:r>
          </a:p>
          <a:p>
            <a:pPr lvl="1" algn="just"/>
            <a:r>
              <a:rPr lang="en-US" sz="2800" dirty="0"/>
              <a:t>ICTC-ART Linkage</a:t>
            </a:r>
          </a:p>
          <a:p>
            <a:pPr lvl="1" algn="just"/>
            <a:r>
              <a:rPr lang="en-US" sz="2800" dirty="0"/>
              <a:t>ART Initiation</a:t>
            </a:r>
          </a:p>
          <a:p>
            <a:pPr lvl="1" algn="just"/>
            <a:r>
              <a:rPr lang="en-US" sz="2800" dirty="0"/>
              <a:t>ART Retention</a:t>
            </a:r>
          </a:p>
          <a:p>
            <a:pPr lvl="1" algn="just"/>
            <a:r>
              <a:rPr lang="en-US" sz="2800" dirty="0"/>
              <a:t>ART Adherence</a:t>
            </a:r>
          </a:p>
          <a:p>
            <a:pPr algn="just"/>
            <a:r>
              <a:rPr lang="en-US" sz="3200" dirty="0"/>
              <a:t>Quarterly reviewed with SACS </a:t>
            </a:r>
          </a:p>
          <a:p>
            <a:pPr marL="0" indent="0" algn="just">
              <a:buNone/>
            </a:pPr>
            <a:endParaRPr lang="en-US" sz="3200" dirty="0"/>
          </a:p>
          <a:p>
            <a:pPr algn="just"/>
            <a:endParaRPr lang="en-US" sz="3200" dirty="0"/>
          </a:p>
        </p:txBody>
      </p:sp>
    </p:spTree>
    <p:extLst>
      <p:ext uri="{BB962C8B-B14F-4D97-AF65-F5344CB8AC3E}">
        <p14:creationId xmlns:p14="http://schemas.microsoft.com/office/powerpoint/2010/main" val="1503078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Line 18"/>
          <p:cNvSpPr>
            <a:spLocks noChangeShapeType="1"/>
          </p:cNvSpPr>
          <p:nvPr/>
        </p:nvSpPr>
        <p:spPr bwMode="auto">
          <a:xfrm>
            <a:off x="0" y="5935134"/>
            <a:ext cx="12192000"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5" name="Rectangle 17">
            <a:extLst>
              <a:ext uri="{FF2B5EF4-FFF2-40B4-BE49-F238E27FC236}">
                <a16:creationId xmlns:a16="http://schemas.microsoft.com/office/drawing/2014/main" id="{4DCAC69E-2A5D-49B3-A1E0-EBC0F1F65817}"/>
              </a:ext>
            </a:extLst>
          </p:cNvPr>
          <p:cNvSpPr>
            <a:spLocks noGrp="1" noChangeArrowheads="1"/>
          </p:cNvSpPr>
          <p:nvPr>
            <p:ph type="title"/>
          </p:nvPr>
        </p:nvSpPr>
        <p:spPr>
          <a:xfrm>
            <a:off x="0" y="5300144"/>
            <a:ext cx="12192000" cy="550323"/>
          </a:xfrm>
        </p:spPr>
        <p:txBody>
          <a:bodyPr>
            <a:noAutofit/>
          </a:bodyPr>
          <a:lstStyle/>
          <a:p>
            <a:r>
              <a:rPr lang="en-IN" altLang="en-US" sz="2800" b="1" dirty="0">
                <a:solidFill>
                  <a:srgbClr val="0070C0"/>
                </a:solidFill>
                <a:latin typeface="Arial" panose="020B0604020202020204" pitchFamily="34" charset="0"/>
                <a:cs typeface="Arial" panose="020B0604020202020204" pitchFamily="34" charset="0"/>
              </a:rPr>
              <a:t>Agenda Item 3: </a:t>
            </a:r>
            <a:r>
              <a:rPr lang="en-IN" sz="2800" b="1" dirty="0">
                <a:solidFill>
                  <a:srgbClr val="0070C0"/>
                </a:solidFill>
                <a:latin typeface="Arial" panose="020B0604020202020204" pitchFamily="34" charset="0"/>
                <a:cs typeface="Arial" panose="020B0604020202020204" pitchFamily="34" charset="0"/>
              </a:rPr>
              <a:t>The HIV and AIDS (Prevention and Control) Act, 2017</a:t>
            </a:r>
            <a:endParaRPr lang="en-IN" altLang="en-US" sz="28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8213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7"/>
          <p:cNvSpPr>
            <a:spLocks noGrp="1" noChangeArrowheads="1"/>
          </p:cNvSpPr>
          <p:nvPr>
            <p:ph type="title"/>
          </p:nvPr>
        </p:nvSpPr>
        <p:spPr>
          <a:xfrm>
            <a:off x="262300" y="67733"/>
            <a:ext cx="11785600" cy="533400"/>
          </a:xfrm>
        </p:spPr>
        <p:txBody>
          <a:bodyPr>
            <a:noAutofit/>
          </a:bodyPr>
          <a:lstStyle/>
          <a:p>
            <a:pPr eaLnBrk="0" fontAlgn="base" hangingPunct="0">
              <a:lnSpc>
                <a:spcPct val="100000"/>
              </a:lnSpc>
              <a:spcAft>
                <a:spcPct val="0"/>
              </a:spcAft>
              <a:defRPr/>
            </a:pPr>
            <a:r>
              <a:rPr lang="en-IN" sz="2800" b="1" dirty="0">
                <a:solidFill>
                  <a:srgbClr val="0070C0"/>
                </a:solidFill>
              </a:rPr>
              <a:t>The HIV &amp; AIDS (Prevention &amp; Control) Act, 2017 Evolution</a:t>
            </a:r>
            <a:endParaRPr lang="en-IN" sz="2800" b="1" dirty="0"/>
          </a:p>
        </p:txBody>
      </p:sp>
      <p:sp>
        <p:nvSpPr>
          <p:cNvPr id="6" name="Line 18"/>
          <p:cNvSpPr>
            <a:spLocks noChangeShapeType="1"/>
          </p:cNvSpPr>
          <p:nvPr/>
        </p:nvSpPr>
        <p:spPr bwMode="auto">
          <a:xfrm>
            <a:off x="0" y="685800"/>
            <a:ext cx="12192000"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IN"/>
          </a:p>
        </p:txBody>
      </p:sp>
      <p:grpSp>
        <p:nvGrpSpPr>
          <p:cNvPr id="7" name="Group 6">
            <a:extLst>
              <a:ext uri="{FF2B5EF4-FFF2-40B4-BE49-F238E27FC236}">
                <a16:creationId xmlns:a16="http://schemas.microsoft.com/office/drawing/2014/main" id="{AC592DAF-ED68-492E-A4EC-99C574B574A7}"/>
              </a:ext>
            </a:extLst>
          </p:cNvPr>
          <p:cNvGrpSpPr/>
          <p:nvPr/>
        </p:nvGrpSpPr>
        <p:grpSpPr>
          <a:xfrm>
            <a:off x="149236" y="990600"/>
            <a:ext cx="11893527" cy="5715000"/>
            <a:chOff x="1" y="1143001"/>
            <a:chExt cx="11893527" cy="5715000"/>
          </a:xfrm>
        </p:grpSpPr>
        <p:grpSp>
          <p:nvGrpSpPr>
            <p:cNvPr id="8" name="Group 30">
              <a:extLst>
                <a:ext uri="{FF2B5EF4-FFF2-40B4-BE49-F238E27FC236}">
                  <a16:creationId xmlns:a16="http://schemas.microsoft.com/office/drawing/2014/main" id="{78084D11-D0ED-45B6-95BB-C475943EB029}"/>
                </a:ext>
              </a:extLst>
            </p:cNvPr>
            <p:cNvGrpSpPr/>
            <p:nvPr/>
          </p:nvGrpSpPr>
          <p:grpSpPr>
            <a:xfrm>
              <a:off x="1" y="1363580"/>
              <a:ext cx="8609292" cy="5494421"/>
              <a:chOff x="0" y="1371600"/>
              <a:chExt cx="8661400" cy="5527676"/>
            </a:xfrm>
          </p:grpSpPr>
          <p:sp>
            <p:nvSpPr>
              <p:cNvPr id="51" name="Freeform 5">
                <a:extLst>
                  <a:ext uri="{FF2B5EF4-FFF2-40B4-BE49-F238E27FC236}">
                    <a16:creationId xmlns:a16="http://schemas.microsoft.com/office/drawing/2014/main" id="{345B9022-8D6D-4D95-90CD-8852FD2B2757}"/>
                  </a:ext>
                </a:extLst>
              </p:cNvPr>
              <p:cNvSpPr>
                <a:spLocks/>
              </p:cNvSpPr>
              <p:nvPr/>
            </p:nvSpPr>
            <p:spPr bwMode="auto">
              <a:xfrm>
                <a:off x="0" y="1371600"/>
                <a:ext cx="8661400" cy="5527675"/>
              </a:xfrm>
              <a:custGeom>
                <a:avLst/>
                <a:gdLst>
                  <a:gd name="T0" fmla="*/ 3413 w 3414"/>
                  <a:gd name="T1" fmla="*/ 2170 h 2178"/>
                  <a:gd name="T2" fmla="*/ 1832 w 3414"/>
                  <a:gd name="T3" fmla="*/ 1121 h 2178"/>
                  <a:gd name="T4" fmla="*/ 1340 w 3414"/>
                  <a:gd name="T5" fmla="*/ 1124 h 2178"/>
                  <a:gd name="T6" fmla="*/ 746 w 3414"/>
                  <a:gd name="T7" fmla="*/ 1045 h 2178"/>
                  <a:gd name="T8" fmla="*/ 708 w 3414"/>
                  <a:gd name="T9" fmla="*/ 983 h 2178"/>
                  <a:gd name="T10" fmla="*/ 722 w 3414"/>
                  <a:gd name="T11" fmla="*/ 913 h 2178"/>
                  <a:gd name="T12" fmla="*/ 765 w 3414"/>
                  <a:gd name="T13" fmla="*/ 873 h 2178"/>
                  <a:gd name="T14" fmla="*/ 833 w 3414"/>
                  <a:gd name="T15" fmla="*/ 837 h 2178"/>
                  <a:gd name="T16" fmla="*/ 1150 w 3414"/>
                  <a:gd name="T17" fmla="*/ 745 h 2178"/>
                  <a:gd name="T18" fmla="*/ 1521 w 3414"/>
                  <a:gd name="T19" fmla="*/ 516 h 2178"/>
                  <a:gd name="T20" fmla="*/ 1494 w 3414"/>
                  <a:gd name="T21" fmla="*/ 320 h 2178"/>
                  <a:gd name="T22" fmla="*/ 1110 w 3414"/>
                  <a:gd name="T23" fmla="*/ 129 h 2178"/>
                  <a:gd name="T24" fmla="*/ 597 w 3414"/>
                  <a:gd name="T25" fmla="*/ 43 h 2178"/>
                  <a:gd name="T26" fmla="*/ 0 w 3414"/>
                  <a:gd name="T27" fmla="*/ 0 h 2178"/>
                  <a:gd name="T28" fmla="*/ 0 w 3414"/>
                  <a:gd name="T29" fmla="*/ 209 h 2178"/>
                  <a:gd name="T30" fmla="*/ 207 w 3414"/>
                  <a:gd name="T31" fmla="*/ 220 h 2178"/>
                  <a:gd name="T32" fmla="*/ 292 w 3414"/>
                  <a:gd name="T33" fmla="*/ 226 h 2178"/>
                  <a:gd name="T34" fmla="*/ 567 w 3414"/>
                  <a:gd name="T35" fmla="*/ 241 h 2178"/>
                  <a:gd name="T36" fmla="*/ 684 w 3414"/>
                  <a:gd name="T37" fmla="*/ 249 h 2178"/>
                  <a:gd name="T38" fmla="*/ 1013 w 3414"/>
                  <a:gd name="T39" fmla="*/ 394 h 2178"/>
                  <a:gd name="T40" fmla="*/ 904 w 3414"/>
                  <a:gd name="T41" fmla="*/ 523 h 2178"/>
                  <a:gd name="T42" fmla="*/ 817 w 3414"/>
                  <a:gd name="T43" fmla="*/ 554 h 2178"/>
                  <a:gd name="T44" fmla="*/ 117 w 3414"/>
                  <a:gd name="T45" fmla="*/ 858 h 2178"/>
                  <a:gd name="T46" fmla="*/ 72 w 3414"/>
                  <a:gd name="T47" fmla="*/ 920 h 2178"/>
                  <a:gd name="T48" fmla="*/ 47 w 3414"/>
                  <a:gd name="T49" fmla="*/ 990 h 2178"/>
                  <a:gd name="T50" fmla="*/ 52 w 3414"/>
                  <a:gd name="T51" fmla="*/ 1121 h 2178"/>
                  <a:gd name="T52" fmla="*/ 849 w 3414"/>
                  <a:gd name="T53" fmla="*/ 1485 h 2178"/>
                  <a:gd name="T54" fmla="*/ 1613 w 3414"/>
                  <a:gd name="T55" fmla="*/ 1541 h 2178"/>
                  <a:gd name="T56" fmla="*/ 2144 w 3414"/>
                  <a:gd name="T57" fmla="*/ 1848 h 2178"/>
                  <a:gd name="T58" fmla="*/ 2125 w 3414"/>
                  <a:gd name="T59" fmla="*/ 2178 h 2178"/>
                  <a:gd name="T60" fmla="*/ 3414 w 3414"/>
                  <a:gd name="T61" fmla="*/ 2178 h 2178"/>
                  <a:gd name="T62" fmla="*/ 3413 w 3414"/>
                  <a:gd name="T63" fmla="*/ 2170 h 2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14" h="2178">
                    <a:moveTo>
                      <a:pt x="3413" y="2170"/>
                    </a:moveTo>
                    <a:cubicBezTo>
                      <a:pt x="3269" y="1591"/>
                      <a:pt x="2632" y="1151"/>
                      <a:pt x="1832" y="1121"/>
                    </a:cubicBezTo>
                    <a:cubicBezTo>
                      <a:pt x="1670" y="1115"/>
                      <a:pt x="1503" y="1126"/>
                      <a:pt x="1340" y="1124"/>
                    </a:cubicBezTo>
                    <a:cubicBezTo>
                      <a:pt x="1182" y="1123"/>
                      <a:pt x="859" y="1139"/>
                      <a:pt x="746" y="1045"/>
                    </a:cubicBezTo>
                    <a:cubicBezTo>
                      <a:pt x="726" y="1028"/>
                      <a:pt x="713" y="1006"/>
                      <a:pt x="708" y="983"/>
                    </a:cubicBezTo>
                    <a:cubicBezTo>
                      <a:pt x="704" y="960"/>
                      <a:pt x="708" y="935"/>
                      <a:pt x="722" y="913"/>
                    </a:cubicBezTo>
                    <a:cubicBezTo>
                      <a:pt x="731" y="899"/>
                      <a:pt x="746" y="885"/>
                      <a:pt x="765" y="873"/>
                    </a:cubicBezTo>
                    <a:cubicBezTo>
                      <a:pt x="784" y="860"/>
                      <a:pt x="807" y="848"/>
                      <a:pt x="833" y="837"/>
                    </a:cubicBezTo>
                    <a:cubicBezTo>
                      <a:pt x="934" y="793"/>
                      <a:pt x="1075" y="764"/>
                      <a:pt x="1150" y="745"/>
                    </a:cubicBezTo>
                    <a:cubicBezTo>
                      <a:pt x="1308" y="706"/>
                      <a:pt x="1471" y="645"/>
                      <a:pt x="1521" y="516"/>
                    </a:cubicBezTo>
                    <a:cubicBezTo>
                      <a:pt x="1548" y="448"/>
                      <a:pt x="1540" y="377"/>
                      <a:pt x="1494" y="320"/>
                    </a:cubicBezTo>
                    <a:cubicBezTo>
                      <a:pt x="1405" y="209"/>
                      <a:pt x="1242" y="163"/>
                      <a:pt x="1110" y="129"/>
                    </a:cubicBezTo>
                    <a:cubicBezTo>
                      <a:pt x="942" y="86"/>
                      <a:pt x="769" y="62"/>
                      <a:pt x="597" y="43"/>
                    </a:cubicBezTo>
                    <a:cubicBezTo>
                      <a:pt x="398" y="21"/>
                      <a:pt x="200" y="6"/>
                      <a:pt x="0" y="0"/>
                    </a:cubicBezTo>
                    <a:cubicBezTo>
                      <a:pt x="0" y="209"/>
                      <a:pt x="0" y="209"/>
                      <a:pt x="0" y="209"/>
                    </a:cubicBezTo>
                    <a:cubicBezTo>
                      <a:pt x="73" y="216"/>
                      <a:pt x="134" y="215"/>
                      <a:pt x="207" y="220"/>
                    </a:cubicBezTo>
                    <a:cubicBezTo>
                      <a:pt x="230" y="221"/>
                      <a:pt x="268" y="224"/>
                      <a:pt x="292" y="226"/>
                    </a:cubicBezTo>
                    <a:cubicBezTo>
                      <a:pt x="399" y="230"/>
                      <a:pt x="461" y="236"/>
                      <a:pt x="567" y="241"/>
                    </a:cubicBezTo>
                    <a:cubicBezTo>
                      <a:pt x="585" y="243"/>
                      <a:pt x="660" y="247"/>
                      <a:pt x="684" y="249"/>
                    </a:cubicBezTo>
                    <a:cubicBezTo>
                      <a:pt x="804" y="259"/>
                      <a:pt x="987" y="285"/>
                      <a:pt x="1013" y="394"/>
                    </a:cubicBezTo>
                    <a:cubicBezTo>
                      <a:pt x="1027" y="450"/>
                      <a:pt x="985" y="488"/>
                      <a:pt x="904" y="523"/>
                    </a:cubicBezTo>
                    <a:cubicBezTo>
                      <a:pt x="877" y="535"/>
                      <a:pt x="848" y="545"/>
                      <a:pt x="817" y="554"/>
                    </a:cubicBezTo>
                    <a:cubicBezTo>
                      <a:pt x="575" y="629"/>
                      <a:pt x="293" y="654"/>
                      <a:pt x="117" y="858"/>
                    </a:cubicBezTo>
                    <a:cubicBezTo>
                      <a:pt x="101" y="877"/>
                      <a:pt x="86" y="897"/>
                      <a:pt x="72" y="920"/>
                    </a:cubicBezTo>
                    <a:cubicBezTo>
                      <a:pt x="61" y="942"/>
                      <a:pt x="53" y="965"/>
                      <a:pt x="47" y="990"/>
                    </a:cubicBezTo>
                    <a:cubicBezTo>
                      <a:pt x="37" y="1031"/>
                      <a:pt x="38" y="1075"/>
                      <a:pt x="52" y="1121"/>
                    </a:cubicBezTo>
                    <a:cubicBezTo>
                      <a:pt x="131" y="1375"/>
                      <a:pt x="560" y="1449"/>
                      <a:pt x="849" y="1485"/>
                    </a:cubicBezTo>
                    <a:cubicBezTo>
                      <a:pt x="1101" y="1516"/>
                      <a:pt x="1361" y="1512"/>
                      <a:pt x="1613" y="1541"/>
                    </a:cubicBezTo>
                    <a:cubicBezTo>
                      <a:pt x="1884" y="1572"/>
                      <a:pt x="2086" y="1700"/>
                      <a:pt x="2144" y="1848"/>
                    </a:cubicBezTo>
                    <a:cubicBezTo>
                      <a:pt x="2185" y="1953"/>
                      <a:pt x="2172" y="2070"/>
                      <a:pt x="2125" y="2178"/>
                    </a:cubicBezTo>
                    <a:cubicBezTo>
                      <a:pt x="3414" y="2178"/>
                      <a:pt x="3414" y="2178"/>
                      <a:pt x="3414" y="2178"/>
                    </a:cubicBezTo>
                    <a:cubicBezTo>
                      <a:pt x="3414" y="2176"/>
                      <a:pt x="3413" y="2173"/>
                      <a:pt x="3413" y="2170"/>
                    </a:cubicBezTo>
                    <a:close/>
                  </a:path>
                </a:pathLst>
              </a:custGeom>
              <a:solidFill>
                <a:schemeClr val="tx1">
                  <a:lumMod val="75000"/>
                  <a:lumOff val="2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6">
                <a:extLst>
                  <a:ext uri="{FF2B5EF4-FFF2-40B4-BE49-F238E27FC236}">
                    <a16:creationId xmlns:a16="http://schemas.microsoft.com/office/drawing/2014/main" id="{D193D8EA-BD16-4456-9780-091E858F3FC5}"/>
                  </a:ext>
                </a:extLst>
              </p:cNvPr>
              <p:cNvSpPr>
                <a:spLocks/>
              </p:cNvSpPr>
              <p:nvPr/>
            </p:nvSpPr>
            <p:spPr bwMode="auto">
              <a:xfrm>
                <a:off x="0" y="1452563"/>
                <a:ext cx="8556625" cy="5446713"/>
              </a:xfrm>
              <a:custGeom>
                <a:avLst/>
                <a:gdLst>
                  <a:gd name="T0" fmla="*/ 3261 w 3373"/>
                  <a:gd name="T1" fmla="*/ 1875 h 2146"/>
                  <a:gd name="T2" fmla="*/ 3165 w 3373"/>
                  <a:gd name="T3" fmla="*/ 1736 h 2146"/>
                  <a:gd name="T4" fmla="*/ 3059 w 3373"/>
                  <a:gd name="T5" fmla="*/ 1619 h 2146"/>
                  <a:gd name="T6" fmla="*/ 2870 w 3373"/>
                  <a:gd name="T7" fmla="*/ 1463 h 2146"/>
                  <a:gd name="T8" fmla="*/ 2702 w 3373"/>
                  <a:gd name="T9" fmla="*/ 1359 h 2146"/>
                  <a:gd name="T10" fmla="*/ 2492 w 3373"/>
                  <a:gd name="T11" fmla="*/ 1263 h 2146"/>
                  <a:gd name="T12" fmla="*/ 2259 w 3373"/>
                  <a:gd name="T13" fmla="*/ 1189 h 2146"/>
                  <a:gd name="T14" fmla="*/ 2044 w 3373"/>
                  <a:gd name="T15" fmla="*/ 1145 h 2146"/>
                  <a:gd name="T16" fmla="*/ 1824 w 3373"/>
                  <a:gd name="T17" fmla="*/ 1123 h 2146"/>
                  <a:gd name="T18" fmla="*/ 1631 w 3373"/>
                  <a:gd name="T19" fmla="*/ 1121 h 2146"/>
                  <a:gd name="T20" fmla="*/ 1404 w 3373"/>
                  <a:gd name="T21" fmla="*/ 1125 h 2146"/>
                  <a:gd name="T22" fmla="*/ 1340 w 3373"/>
                  <a:gd name="T23" fmla="*/ 1126 h 2146"/>
                  <a:gd name="T24" fmla="*/ 1141 w 3373"/>
                  <a:gd name="T25" fmla="*/ 1126 h 2146"/>
                  <a:gd name="T26" fmla="*/ 924 w 3373"/>
                  <a:gd name="T27" fmla="*/ 1113 h 2146"/>
                  <a:gd name="T28" fmla="*/ 743 w 3373"/>
                  <a:gd name="T29" fmla="*/ 1060 h 2146"/>
                  <a:gd name="T30" fmla="*/ 709 w 3373"/>
                  <a:gd name="T31" fmla="*/ 1036 h 2146"/>
                  <a:gd name="T32" fmla="*/ 675 w 3373"/>
                  <a:gd name="T33" fmla="*/ 884 h 2146"/>
                  <a:gd name="T34" fmla="*/ 779 w 3373"/>
                  <a:gd name="T35" fmla="*/ 792 h 2146"/>
                  <a:gd name="T36" fmla="*/ 990 w 3373"/>
                  <a:gd name="T37" fmla="*/ 718 h 2146"/>
                  <a:gd name="T38" fmla="*/ 1196 w 3373"/>
                  <a:gd name="T39" fmla="*/ 666 h 2146"/>
                  <a:gd name="T40" fmla="*/ 1397 w 3373"/>
                  <a:gd name="T41" fmla="*/ 576 h 2146"/>
                  <a:gd name="T42" fmla="*/ 1482 w 3373"/>
                  <a:gd name="T43" fmla="*/ 469 h 2146"/>
                  <a:gd name="T44" fmla="*/ 1420 w 3373"/>
                  <a:gd name="T45" fmla="*/ 262 h 2146"/>
                  <a:gd name="T46" fmla="*/ 1275 w 3373"/>
                  <a:gd name="T47" fmla="*/ 173 h 2146"/>
                  <a:gd name="T48" fmla="*/ 1094 w 3373"/>
                  <a:gd name="T49" fmla="*/ 119 h 2146"/>
                  <a:gd name="T50" fmla="*/ 1008 w 3373"/>
                  <a:gd name="T51" fmla="*/ 98 h 2146"/>
                  <a:gd name="T52" fmla="*/ 848 w 3373"/>
                  <a:gd name="T53" fmla="*/ 72 h 2146"/>
                  <a:gd name="T54" fmla="*/ 629 w 3373"/>
                  <a:gd name="T55" fmla="*/ 45 h 2146"/>
                  <a:gd name="T56" fmla="*/ 409 w 3373"/>
                  <a:gd name="T57" fmla="*/ 20 h 2146"/>
                  <a:gd name="T58" fmla="*/ 188 w 3373"/>
                  <a:gd name="T59" fmla="*/ 3 h 2146"/>
                  <a:gd name="T60" fmla="*/ 45 w 3373"/>
                  <a:gd name="T61" fmla="*/ 0 h 2146"/>
                  <a:gd name="T62" fmla="*/ 62 w 3373"/>
                  <a:gd name="T63" fmla="*/ 9 h 2146"/>
                  <a:gd name="T64" fmla="*/ 222 w 3373"/>
                  <a:gd name="T65" fmla="*/ 14 h 2146"/>
                  <a:gd name="T66" fmla="*/ 443 w 3373"/>
                  <a:gd name="T67" fmla="*/ 33 h 2146"/>
                  <a:gd name="T68" fmla="*/ 663 w 3373"/>
                  <a:gd name="T69" fmla="*/ 58 h 2146"/>
                  <a:gd name="T70" fmla="*/ 881 w 3373"/>
                  <a:gd name="T71" fmla="*/ 87 h 2146"/>
                  <a:gd name="T72" fmla="*/ 1024 w 3373"/>
                  <a:gd name="T73" fmla="*/ 111 h 2146"/>
                  <a:gd name="T74" fmla="*/ 1127 w 3373"/>
                  <a:gd name="T75" fmla="*/ 138 h 2146"/>
                  <a:gd name="T76" fmla="*/ 1306 w 3373"/>
                  <a:gd name="T77" fmla="*/ 198 h 2146"/>
                  <a:gd name="T78" fmla="*/ 1462 w 3373"/>
                  <a:gd name="T79" fmla="*/ 335 h 2146"/>
                  <a:gd name="T80" fmla="*/ 1456 w 3373"/>
                  <a:gd name="T81" fmla="*/ 492 h 2146"/>
                  <a:gd name="T82" fmla="*/ 1264 w 3373"/>
                  <a:gd name="T83" fmla="*/ 629 h 2146"/>
                  <a:gd name="T84" fmla="*/ 1072 w 3373"/>
                  <a:gd name="T85" fmla="*/ 683 h 2146"/>
                  <a:gd name="T86" fmla="*/ 850 w 3373"/>
                  <a:gd name="T87" fmla="*/ 745 h 2146"/>
                  <a:gd name="T88" fmla="*/ 691 w 3373"/>
                  <a:gd name="T89" fmla="*/ 832 h 2146"/>
                  <a:gd name="T90" fmla="*/ 686 w 3373"/>
                  <a:gd name="T91" fmla="*/ 1029 h 2146"/>
                  <a:gd name="T92" fmla="*/ 717 w 3373"/>
                  <a:gd name="T93" fmla="*/ 1057 h 2146"/>
                  <a:gd name="T94" fmla="*/ 805 w 3373"/>
                  <a:gd name="T95" fmla="*/ 1102 h 2146"/>
                  <a:gd name="T96" fmla="*/ 1008 w 3373"/>
                  <a:gd name="T97" fmla="*/ 1136 h 2146"/>
                  <a:gd name="T98" fmla="*/ 1212 w 3373"/>
                  <a:gd name="T99" fmla="*/ 1142 h 2146"/>
                  <a:gd name="T100" fmla="*/ 1360 w 3373"/>
                  <a:gd name="T101" fmla="*/ 1143 h 2146"/>
                  <a:gd name="T102" fmla="*/ 1470 w 3373"/>
                  <a:gd name="T103" fmla="*/ 1141 h 2146"/>
                  <a:gd name="T104" fmla="*/ 1696 w 3373"/>
                  <a:gd name="T105" fmla="*/ 1137 h 2146"/>
                  <a:gd name="T106" fmla="*/ 1919 w 3373"/>
                  <a:gd name="T107" fmla="*/ 1147 h 2146"/>
                  <a:gd name="T108" fmla="*/ 2137 w 3373"/>
                  <a:gd name="T109" fmla="*/ 1179 h 2146"/>
                  <a:gd name="T110" fmla="*/ 2350 w 3373"/>
                  <a:gd name="T111" fmla="*/ 1233 h 2146"/>
                  <a:gd name="T112" fmla="*/ 2557 w 3373"/>
                  <a:gd name="T113" fmla="*/ 1309 h 2146"/>
                  <a:gd name="T114" fmla="*/ 2759 w 3373"/>
                  <a:gd name="T115" fmla="*/ 1411 h 2146"/>
                  <a:gd name="T116" fmla="*/ 2952 w 3373"/>
                  <a:gd name="T117" fmla="*/ 1546 h 2146"/>
                  <a:gd name="T118" fmla="*/ 3131 w 3373"/>
                  <a:gd name="T119" fmla="*/ 1722 h 2146"/>
                  <a:gd name="T120" fmla="*/ 3225 w 3373"/>
                  <a:gd name="T121" fmla="*/ 1851 h 2146"/>
                  <a:gd name="T122" fmla="*/ 3338 w 3373"/>
                  <a:gd name="T123" fmla="*/ 2097 h 2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73" h="2146">
                    <a:moveTo>
                      <a:pt x="3365" y="2116"/>
                    </a:moveTo>
                    <a:cubicBezTo>
                      <a:pt x="3363" y="2109"/>
                      <a:pt x="3361" y="2102"/>
                      <a:pt x="3359" y="2095"/>
                    </a:cubicBezTo>
                    <a:cubicBezTo>
                      <a:pt x="3355" y="2083"/>
                      <a:pt x="3351" y="2070"/>
                      <a:pt x="3347" y="2058"/>
                    </a:cubicBezTo>
                    <a:cubicBezTo>
                      <a:pt x="3340" y="2041"/>
                      <a:pt x="3334" y="2023"/>
                      <a:pt x="3327" y="2006"/>
                    </a:cubicBezTo>
                    <a:cubicBezTo>
                      <a:pt x="3321" y="1993"/>
                      <a:pt x="3315" y="1980"/>
                      <a:pt x="3309" y="1967"/>
                    </a:cubicBezTo>
                    <a:cubicBezTo>
                      <a:pt x="3308" y="1964"/>
                      <a:pt x="3307" y="1961"/>
                      <a:pt x="3306" y="1959"/>
                    </a:cubicBezTo>
                    <a:cubicBezTo>
                      <a:pt x="3299" y="1944"/>
                      <a:pt x="3291" y="1930"/>
                      <a:pt x="3284" y="1915"/>
                    </a:cubicBezTo>
                    <a:cubicBezTo>
                      <a:pt x="3276" y="1902"/>
                      <a:pt x="3269" y="1888"/>
                      <a:pt x="3261" y="1875"/>
                    </a:cubicBezTo>
                    <a:cubicBezTo>
                      <a:pt x="3255" y="1865"/>
                      <a:pt x="3250" y="1855"/>
                      <a:pt x="3244" y="1846"/>
                    </a:cubicBezTo>
                    <a:cubicBezTo>
                      <a:pt x="3242" y="1843"/>
                      <a:pt x="3240" y="1840"/>
                      <a:pt x="3238" y="1837"/>
                    </a:cubicBezTo>
                    <a:cubicBezTo>
                      <a:pt x="3234" y="1830"/>
                      <a:pt x="3229" y="1824"/>
                      <a:pt x="3225" y="1817"/>
                    </a:cubicBezTo>
                    <a:cubicBezTo>
                      <a:pt x="3221" y="1812"/>
                      <a:pt x="3218" y="1807"/>
                      <a:pt x="3214" y="1801"/>
                    </a:cubicBezTo>
                    <a:cubicBezTo>
                      <a:pt x="3211" y="1797"/>
                      <a:pt x="3208" y="1793"/>
                      <a:pt x="3205" y="1789"/>
                    </a:cubicBezTo>
                    <a:cubicBezTo>
                      <a:pt x="3200" y="1782"/>
                      <a:pt x="3195" y="1775"/>
                      <a:pt x="3190" y="1768"/>
                    </a:cubicBezTo>
                    <a:cubicBezTo>
                      <a:pt x="3188" y="1766"/>
                      <a:pt x="3186" y="1763"/>
                      <a:pt x="3185" y="1761"/>
                    </a:cubicBezTo>
                    <a:cubicBezTo>
                      <a:pt x="3178" y="1753"/>
                      <a:pt x="3172" y="1744"/>
                      <a:pt x="3165" y="1736"/>
                    </a:cubicBezTo>
                    <a:cubicBezTo>
                      <a:pt x="3165" y="1735"/>
                      <a:pt x="3164" y="1735"/>
                      <a:pt x="3164" y="1734"/>
                    </a:cubicBezTo>
                    <a:cubicBezTo>
                      <a:pt x="3156" y="1724"/>
                      <a:pt x="3148" y="1715"/>
                      <a:pt x="3140" y="1706"/>
                    </a:cubicBezTo>
                    <a:cubicBezTo>
                      <a:pt x="3132" y="1696"/>
                      <a:pt x="3123" y="1686"/>
                      <a:pt x="3115" y="1677"/>
                    </a:cubicBezTo>
                    <a:cubicBezTo>
                      <a:pt x="3106" y="1667"/>
                      <a:pt x="3098" y="1658"/>
                      <a:pt x="3089" y="1649"/>
                    </a:cubicBezTo>
                    <a:cubicBezTo>
                      <a:pt x="3083" y="1643"/>
                      <a:pt x="3078" y="1638"/>
                      <a:pt x="3072" y="1632"/>
                    </a:cubicBezTo>
                    <a:cubicBezTo>
                      <a:pt x="3071" y="1631"/>
                      <a:pt x="3070" y="1630"/>
                      <a:pt x="3070" y="1630"/>
                    </a:cubicBezTo>
                    <a:cubicBezTo>
                      <a:pt x="3069" y="1629"/>
                      <a:pt x="3068" y="1628"/>
                      <a:pt x="3068" y="1628"/>
                    </a:cubicBezTo>
                    <a:cubicBezTo>
                      <a:pt x="3065" y="1625"/>
                      <a:pt x="3062" y="1622"/>
                      <a:pt x="3059" y="1619"/>
                    </a:cubicBezTo>
                    <a:cubicBezTo>
                      <a:pt x="3050" y="1610"/>
                      <a:pt x="3041" y="1602"/>
                      <a:pt x="3033" y="1594"/>
                    </a:cubicBezTo>
                    <a:cubicBezTo>
                      <a:pt x="3024" y="1586"/>
                      <a:pt x="3015" y="1578"/>
                      <a:pt x="3006" y="1570"/>
                    </a:cubicBezTo>
                    <a:cubicBezTo>
                      <a:pt x="2997" y="1562"/>
                      <a:pt x="2988" y="1554"/>
                      <a:pt x="2979" y="1547"/>
                    </a:cubicBezTo>
                    <a:cubicBezTo>
                      <a:pt x="2975" y="1543"/>
                      <a:pt x="2971" y="1539"/>
                      <a:pt x="2966" y="1535"/>
                    </a:cubicBezTo>
                    <a:cubicBezTo>
                      <a:pt x="2962" y="1532"/>
                      <a:pt x="2957" y="1528"/>
                      <a:pt x="2952" y="1524"/>
                    </a:cubicBezTo>
                    <a:cubicBezTo>
                      <a:pt x="2943" y="1517"/>
                      <a:pt x="2934" y="1510"/>
                      <a:pt x="2925" y="1503"/>
                    </a:cubicBezTo>
                    <a:cubicBezTo>
                      <a:pt x="2916" y="1496"/>
                      <a:pt x="2907" y="1489"/>
                      <a:pt x="2898" y="1483"/>
                    </a:cubicBezTo>
                    <a:cubicBezTo>
                      <a:pt x="2889" y="1476"/>
                      <a:pt x="2880" y="1469"/>
                      <a:pt x="2870" y="1463"/>
                    </a:cubicBezTo>
                    <a:cubicBezTo>
                      <a:pt x="2866" y="1460"/>
                      <a:pt x="2861" y="1456"/>
                      <a:pt x="2856" y="1453"/>
                    </a:cubicBezTo>
                    <a:cubicBezTo>
                      <a:pt x="2852" y="1450"/>
                      <a:pt x="2847" y="1447"/>
                      <a:pt x="2843" y="1444"/>
                    </a:cubicBezTo>
                    <a:cubicBezTo>
                      <a:pt x="2833" y="1438"/>
                      <a:pt x="2824" y="1432"/>
                      <a:pt x="2815" y="1426"/>
                    </a:cubicBezTo>
                    <a:cubicBezTo>
                      <a:pt x="2805" y="1420"/>
                      <a:pt x="2796" y="1414"/>
                      <a:pt x="2787" y="1408"/>
                    </a:cubicBezTo>
                    <a:cubicBezTo>
                      <a:pt x="2777" y="1402"/>
                      <a:pt x="2768" y="1397"/>
                      <a:pt x="2758" y="1391"/>
                    </a:cubicBezTo>
                    <a:cubicBezTo>
                      <a:pt x="2752" y="1388"/>
                      <a:pt x="2746" y="1384"/>
                      <a:pt x="2740" y="1380"/>
                    </a:cubicBezTo>
                    <a:cubicBezTo>
                      <a:pt x="2737" y="1378"/>
                      <a:pt x="2733" y="1377"/>
                      <a:pt x="2730" y="1375"/>
                    </a:cubicBezTo>
                    <a:cubicBezTo>
                      <a:pt x="2721" y="1370"/>
                      <a:pt x="2711" y="1364"/>
                      <a:pt x="2702" y="1359"/>
                    </a:cubicBezTo>
                    <a:cubicBezTo>
                      <a:pt x="2692" y="1354"/>
                      <a:pt x="2682" y="1349"/>
                      <a:pt x="2673" y="1344"/>
                    </a:cubicBezTo>
                    <a:cubicBezTo>
                      <a:pt x="2663" y="1339"/>
                      <a:pt x="2654" y="1334"/>
                      <a:pt x="2644" y="1330"/>
                    </a:cubicBezTo>
                    <a:cubicBezTo>
                      <a:pt x="2635" y="1325"/>
                      <a:pt x="2625" y="1320"/>
                      <a:pt x="2615" y="1316"/>
                    </a:cubicBezTo>
                    <a:cubicBezTo>
                      <a:pt x="2606" y="1311"/>
                      <a:pt x="2596" y="1307"/>
                      <a:pt x="2586" y="1302"/>
                    </a:cubicBezTo>
                    <a:cubicBezTo>
                      <a:pt x="2576" y="1298"/>
                      <a:pt x="2567" y="1294"/>
                      <a:pt x="2557" y="1290"/>
                    </a:cubicBezTo>
                    <a:cubicBezTo>
                      <a:pt x="2547" y="1285"/>
                      <a:pt x="2537" y="1281"/>
                      <a:pt x="2528" y="1277"/>
                    </a:cubicBezTo>
                    <a:cubicBezTo>
                      <a:pt x="2518" y="1273"/>
                      <a:pt x="2508" y="1269"/>
                      <a:pt x="2498" y="1266"/>
                    </a:cubicBezTo>
                    <a:cubicBezTo>
                      <a:pt x="2496" y="1265"/>
                      <a:pt x="2494" y="1264"/>
                      <a:pt x="2492" y="1263"/>
                    </a:cubicBezTo>
                    <a:cubicBezTo>
                      <a:pt x="2484" y="1260"/>
                      <a:pt x="2476" y="1257"/>
                      <a:pt x="2469" y="1254"/>
                    </a:cubicBezTo>
                    <a:cubicBezTo>
                      <a:pt x="2459" y="1251"/>
                      <a:pt x="2449" y="1247"/>
                      <a:pt x="2439" y="1244"/>
                    </a:cubicBezTo>
                    <a:cubicBezTo>
                      <a:pt x="2429" y="1240"/>
                      <a:pt x="2419" y="1237"/>
                      <a:pt x="2409" y="1233"/>
                    </a:cubicBezTo>
                    <a:cubicBezTo>
                      <a:pt x="2399" y="1230"/>
                      <a:pt x="2389" y="1227"/>
                      <a:pt x="2379" y="1223"/>
                    </a:cubicBezTo>
                    <a:cubicBezTo>
                      <a:pt x="2369" y="1220"/>
                      <a:pt x="2359" y="1217"/>
                      <a:pt x="2349" y="1214"/>
                    </a:cubicBezTo>
                    <a:cubicBezTo>
                      <a:pt x="2339" y="1211"/>
                      <a:pt x="2329" y="1208"/>
                      <a:pt x="2319" y="1205"/>
                    </a:cubicBezTo>
                    <a:cubicBezTo>
                      <a:pt x="2309" y="1202"/>
                      <a:pt x="2299" y="1200"/>
                      <a:pt x="2289" y="1197"/>
                    </a:cubicBezTo>
                    <a:cubicBezTo>
                      <a:pt x="2279" y="1194"/>
                      <a:pt x="2269" y="1191"/>
                      <a:pt x="2259" y="1189"/>
                    </a:cubicBezTo>
                    <a:cubicBezTo>
                      <a:pt x="2249" y="1186"/>
                      <a:pt x="2240" y="1184"/>
                      <a:pt x="2230" y="1182"/>
                    </a:cubicBezTo>
                    <a:cubicBezTo>
                      <a:pt x="2230" y="1182"/>
                      <a:pt x="2229" y="1181"/>
                      <a:pt x="2228" y="1181"/>
                    </a:cubicBezTo>
                    <a:cubicBezTo>
                      <a:pt x="2218" y="1179"/>
                      <a:pt x="2208" y="1176"/>
                      <a:pt x="2198" y="1174"/>
                    </a:cubicBezTo>
                    <a:cubicBezTo>
                      <a:pt x="2188" y="1172"/>
                      <a:pt x="2177" y="1170"/>
                      <a:pt x="2167" y="1168"/>
                    </a:cubicBezTo>
                    <a:cubicBezTo>
                      <a:pt x="2157" y="1165"/>
                      <a:pt x="2147" y="1163"/>
                      <a:pt x="2136" y="1161"/>
                    </a:cubicBezTo>
                    <a:cubicBezTo>
                      <a:pt x="2126" y="1159"/>
                      <a:pt x="2116" y="1157"/>
                      <a:pt x="2106" y="1156"/>
                    </a:cubicBezTo>
                    <a:cubicBezTo>
                      <a:pt x="2095" y="1154"/>
                      <a:pt x="2085" y="1152"/>
                      <a:pt x="2075" y="1150"/>
                    </a:cubicBezTo>
                    <a:cubicBezTo>
                      <a:pt x="2064" y="1149"/>
                      <a:pt x="2054" y="1147"/>
                      <a:pt x="2044" y="1145"/>
                    </a:cubicBezTo>
                    <a:cubicBezTo>
                      <a:pt x="2033" y="1144"/>
                      <a:pt x="2023" y="1142"/>
                      <a:pt x="2012" y="1141"/>
                    </a:cubicBezTo>
                    <a:cubicBezTo>
                      <a:pt x="2002" y="1139"/>
                      <a:pt x="1992" y="1138"/>
                      <a:pt x="1981" y="1137"/>
                    </a:cubicBezTo>
                    <a:cubicBezTo>
                      <a:pt x="1974" y="1136"/>
                      <a:pt x="1968" y="1135"/>
                      <a:pt x="1961" y="1134"/>
                    </a:cubicBezTo>
                    <a:cubicBezTo>
                      <a:pt x="1957" y="1134"/>
                      <a:pt x="1953" y="1134"/>
                      <a:pt x="1950" y="1133"/>
                    </a:cubicBezTo>
                    <a:cubicBezTo>
                      <a:pt x="1939" y="1132"/>
                      <a:pt x="1929" y="1131"/>
                      <a:pt x="1918" y="1130"/>
                    </a:cubicBezTo>
                    <a:cubicBezTo>
                      <a:pt x="1908" y="1129"/>
                      <a:pt x="1897" y="1128"/>
                      <a:pt x="1887" y="1127"/>
                    </a:cubicBezTo>
                    <a:cubicBezTo>
                      <a:pt x="1876" y="1126"/>
                      <a:pt x="1866" y="1125"/>
                      <a:pt x="1855" y="1125"/>
                    </a:cubicBezTo>
                    <a:cubicBezTo>
                      <a:pt x="1845" y="1124"/>
                      <a:pt x="1835" y="1123"/>
                      <a:pt x="1824" y="1123"/>
                    </a:cubicBezTo>
                    <a:cubicBezTo>
                      <a:pt x="1824" y="1123"/>
                      <a:pt x="1824" y="1123"/>
                      <a:pt x="1823" y="1123"/>
                    </a:cubicBezTo>
                    <a:cubicBezTo>
                      <a:pt x="1813" y="1122"/>
                      <a:pt x="1802" y="1122"/>
                      <a:pt x="1792" y="1121"/>
                    </a:cubicBezTo>
                    <a:cubicBezTo>
                      <a:pt x="1781" y="1121"/>
                      <a:pt x="1770" y="1121"/>
                      <a:pt x="1760" y="1120"/>
                    </a:cubicBezTo>
                    <a:cubicBezTo>
                      <a:pt x="1749" y="1120"/>
                      <a:pt x="1738" y="1120"/>
                      <a:pt x="1727" y="1120"/>
                    </a:cubicBezTo>
                    <a:cubicBezTo>
                      <a:pt x="1717" y="1120"/>
                      <a:pt x="1706" y="1120"/>
                      <a:pt x="1695" y="1120"/>
                    </a:cubicBezTo>
                    <a:cubicBezTo>
                      <a:pt x="1693" y="1120"/>
                      <a:pt x="1690" y="1120"/>
                      <a:pt x="1687" y="1120"/>
                    </a:cubicBezTo>
                    <a:cubicBezTo>
                      <a:pt x="1663" y="1120"/>
                      <a:pt x="1663" y="1120"/>
                      <a:pt x="1663" y="1120"/>
                    </a:cubicBezTo>
                    <a:cubicBezTo>
                      <a:pt x="1631" y="1121"/>
                      <a:pt x="1631" y="1121"/>
                      <a:pt x="1631" y="1121"/>
                    </a:cubicBezTo>
                    <a:cubicBezTo>
                      <a:pt x="1598" y="1121"/>
                      <a:pt x="1598" y="1121"/>
                      <a:pt x="1598" y="1121"/>
                    </a:cubicBezTo>
                    <a:cubicBezTo>
                      <a:pt x="1566" y="1122"/>
                      <a:pt x="1566" y="1122"/>
                      <a:pt x="1566" y="1122"/>
                    </a:cubicBezTo>
                    <a:cubicBezTo>
                      <a:pt x="1534" y="1123"/>
                      <a:pt x="1534" y="1123"/>
                      <a:pt x="1534" y="1123"/>
                    </a:cubicBezTo>
                    <a:cubicBezTo>
                      <a:pt x="1501" y="1123"/>
                      <a:pt x="1501" y="1123"/>
                      <a:pt x="1501" y="1123"/>
                    </a:cubicBezTo>
                    <a:cubicBezTo>
                      <a:pt x="1469" y="1124"/>
                      <a:pt x="1469" y="1124"/>
                      <a:pt x="1469" y="1124"/>
                    </a:cubicBezTo>
                    <a:cubicBezTo>
                      <a:pt x="1437" y="1125"/>
                      <a:pt x="1437" y="1125"/>
                      <a:pt x="1437" y="1125"/>
                    </a:cubicBezTo>
                    <a:cubicBezTo>
                      <a:pt x="1414" y="1125"/>
                      <a:pt x="1414" y="1125"/>
                      <a:pt x="1414" y="1125"/>
                    </a:cubicBezTo>
                    <a:cubicBezTo>
                      <a:pt x="1404" y="1125"/>
                      <a:pt x="1404" y="1125"/>
                      <a:pt x="1404" y="1125"/>
                    </a:cubicBezTo>
                    <a:cubicBezTo>
                      <a:pt x="1380" y="1126"/>
                      <a:pt x="1380" y="1126"/>
                      <a:pt x="1380" y="1126"/>
                    </a:cubicBezTo>
                    <a:cubicBezTo>
                      <a:pt x="1372" y="1126"/>
                      <a:pt x="1372" y="1126"/>
                      <a:pt x="1372" y="1126"/>
                    </a:cubicBezTo>
                    <a:cubicBezTo>
                      <a:pt x="1363" y="1126"/>
                      <a:pt x="1363" y="1126"/>
                      <a:pt x="1363" y="1126"/>
                    </a:cubicBezTo>
                    <a:cubicBezTo>
                      <a:pt x="1359" y="1126"/>
                      <a:pt x="1359" y="1126"/>
                      <a:pt x="1359" y="1126"/>
                    </a:cubicBezTo>
                    <a:cubicBezTo>
                      <a:pt x="1357" y="1126"/>
                      <a:pt x="1357" y="1126"/>
                      <a:pt x="1357" y="1126"/>
                    </a:cubicBezTo>
                    <a:cubicBezTo>
                      <a:pt x="1354" y="1126"/>
                      <a:pt x="1354" y="1126"/>
                      <a:pt x="1354" y="1126"/>
                    </a:cubicBezTo>
                    <a:cubicBezTo>
                      <a:pt x="1346" y="1126"/>
                      <a:pt x="1346" y="1126"/>
                      <a:pt x="1346" y="1126"/>
                    </a:cubicBezTo>
                    <a:cubicBezTo>
                      <a:pt x="1344" y="1126"/>
                      <a:pt x="1342" y="1126"/>
                      <a:pt x="1340" y="1126"/>
                    </a:cubicBezTo>
                    <a:cubicBezTo>
                      <a:pt x="1329" y="1126"/>
                      <a:pt x="1318" y="1126"/>
                      <a:pt x="1307" y="1126"/>
                    </a:cubicBezTo>
                    <a:cubicBezTo>
                      <a:pt x="1297" y="1126"/>
                      <a:pt x="1287" y="1126"/>
                      <a:pt x="1277" y="1126"/>
                    </a:cubicBezTo>
                    <a:cubicBezTo>
                      <a:pt x="1277" y="1126"/>
                      <a:pt x="1276" y="1126"/>
                      <a:pt x="1275" y="1126"/>
                    </a:cubicBezTo>
                    <a:cubicBezTo>
                      <a:pt x="1264" y="1126"/>
                      <a:pt x="1254" y="1126"/>
                      <a:pt x="1243" y="1126"/>
                    </a:cubicBezTo>
                    <a:cubicBezTo>
                      <a:pt x="1232" y="1126"/>
                      <a:pt x="1221" y="1126"/>
                      <a:pt x="1211" y="1126"/>
                    </a:cubicBezTo>
                    <a:cubicBezTo>
                      <a:pt x="1200" y="1126"/>
                      <a:pt x="1189" y="1126"/>
                      <a:pt x="1178" y="1126"/>
                    </a:cubicBezTo>
                    <a:cubicBezTo>
                      <a:pt x="1168" y="1126"/>
                      <a:pt x="1157" y="1126"/>
                      <a:pt x="1146" y="1126"/>
                    </a:cubicBezTo>
                    <a:cubicBezTo>
                      <a:pt x="1145" y="1126"/>
                      <a:pt x="1143" y="1126"/>
                      <a:pt x="1141" y="1126"/>
                    </a:cubicBezTo>
                    <a:cubicBezTo>
                      <a:pt x="1132" y="1126"/>
                      <a:pt x="1123" y="1126"/>
                      <a:pt x="1114" y="1125"/>
                    </a:cubicBezTo>
                    <a:cubicBezTo>
                      <a:pt x="1104" y="1125"/>
                      <a:pt x="1093" y="1125"/>
                      <a:pt x="1082" y="1125"/>
                    </a:cubicBezTo>
                    <a:cubicBezTo>
                      <a:pt x="1072" y="1124"/>
                      <a:pt x="1061" y="1124"/>
                      <a:pt x="1050" y="1123"/>
                    </a:cubicBezTo>
                    <a:cubicBezTo>
                      <a:pt x="1040" y="1123"/>
                      <a:pt x="1029" y="1122"/>
                      <a:pt x="1019" y="1122"/>
                    </a:cubicBezTo>
                    <a:cubicBezTo>
                      <a:pt x="1014" y="1121"/>
                      <a:pt x="1009" y="1121"/>
                      <a:pt x="1005" y="1121"/>
                    </a:cubicBezTo>
                    <a:cubicBezTo>
                      <a:pt x="999" y="1120"/>
                      <a:pt x="993" y="1120"/>
                      <a:pt x="987" y="1119"/>
                    </a:cubicBezTo>
                    <a:cubicBezTo>
                      <a:pt x="976" y="1118"/>
                      <a:pt x="966" y="1117"/>
                      <a:pt x="955" y="1116"/>
                    </a:cubicBezTo>
                    <a:cubicBezTo>
                      <a:pt x="945" y="1115"/>
                      <a:pt x="934" y="1114"/>
                      <a:pt x="924" y="1113"/>
                    </a:cubicBezTo>
                    <a:cubicBezTo>
                      <a:pt x="914" y="1111"/>
                      <a:pt x="903" y="1110"/>
                      <a:pt x="893" y="1108"/>
                    </a:cubicBezTo>
                    <a:cubicBezTo>
                      <a:pt x="885" y="1107"/>
                      <a:pt x="878" y="1105"/>
                      <a:pt x="870" y="1104"/>
                    </a:cubicBezTo>
                    <a:cubicBezTo>
                      <a:pt x="867" y="1103"/>
                      <a:pt x="865" y="1103"/>
                      <a:pt x="862" y="1102"/>
                    </a:cubicBezTo>
                    <a:cubicBezTo>
                      <a:pt x="852" y="1100"/>
                      <a:pt x="842" y="1097"/>
                      <a:pt x="832" y="1095"/>
                    </a:cubicBezTo>
                    <a:cubicBezTo>
                      <a:pt x="823" y="1092"/>
                      <a:pt x="814" y="1090"/>
                      <a:pt x="805" y="1087"/>
                    </a:cubicBezTo>
                    <a:cubicBezTo>
                      <a:pt x="804" y="1087"/>
                      <a:pt x="803" y="1086"/>
                      <a:pt x="802" y="1086"/>
                    </a:cubicBezTo>
                    <a:cubicBezTo>
                      <a:pt x="792" y="1082"/>
                      <a:pt x="782" y="1079"/>
                      <a:pt x="772" y="1075"/>
                    </a:cubicBezTo>
                    <a:cubicBezTo>
                      <a:pt x="762" y="1070"/>
                      <a:pt x="752" y="1066"/>
                      <a:pt x="743" y="1060"/>
                    </a:cubicBezTo>
                    <a:cubicBezTo>
                      <a:pt x="743" y="1060"/>
                      <a:pt x="743" y="1060"/>
                      <a:pt x="743" y="1060"/>
                    </a:cubicBezTo>
                    <a:cubicBezTo>
                      <a:pt x="741" y="1059"/>
                      <a:pt x="738" y="1058"/>
                      <a:pt x="736" y="1056"/>
                    </a:cubicBezTo>
                    <a:cubicBezTo>
                      <a:pt x="734" y="1055"/>
                      <a:pt x="731" y="1053"/>
                      <a:pt x="729" y="1052"/>
                    </a:cubicBezTo>
                    <a:cubicBezTo>
                      <a:pt x="722" y="1047"/>
                      <a:pt x="722" y="1047"/>
                      <a:pt x="722" y="1047"/>
                    </a:cubicBezTo>
                    <a:cubicBezTo>
                      <a:pt x="720" y="1045"/>
                      <a:pt x="718" y="1043"/>
                      <a:pt x="715" y="1042"/>
                    </a:cubicBezTo>
                    <a:cubicBezTo>
                      <a:pt x="715" y="1042"/>
                      <a:pt x="715" y="1042"/>
                      <a:pt x="715" y="1042"/>
                    </a:cubicBezTo>
                    <a:cubicBezTo>
                      <a:pt x="712" y="1039"/>
                      <a:pt x="712" y="1039"/>
                      <a:pt x="712" y="1039"/>
                    </a:cubicBezTo>
                    <a:cubicBezTo>
                      <a:pt x="709" y="1036"/>
                      <a:pt x="709" y="1036"/>
                      <a:pt x="709" y="1036"/>
                    </a:cubicBezTo>
                    <a:cubicBezTo>
                      <a:pt x="704" y="1032"/>
                      <a:pt x="704" y="1032"/>
                      <a:pt x="704" y="1032"/>
                    </a:cubicBezTo>
                    <a:cubicBezTo>
                      <a:pt x="703" y="1031"/>
                      <a:pt x="702" y="1030"/>
                      <a:pt x="701" y="1029"/>
                    </a:cubicBezTo>
                    <a:cubicBezTo>
                      <a:pt x="700" y="1027"/>
                      <a:pt x="698" y="1025"/>
                      <a:pt x="696" y="1023"/>
                    </a:cubicBezTo>
                    <a:cubicBezTo>
                      <a:pt x="695" y="1022"/>
                      <a:pt x="694" y="1020"/>
                      <a:pt x="693" y="1019"/>
                    </a:cubicBezTo>
                    <a:cubicBezTo>
                      <a:pt x="684" y="1007"/>
                      <a:pt x="676" y="993"/>
                      <a:pt x="671" y="978"/>
                    </a:cubicBezTo>
                    <a:cubicBezTo>
                      <a:pt x="670" y="973"/>
                      <a:pt x="668" y="969"/>
                      <a:pt x="667" y="964"/>
                    </a:cubicBezTo>
                    <a:cubicBezTo>
                      <a:pt x="662" y="943"/>
                      <a:pt x="663" y="920"/>
                      <a:pt x="669" y="899"/>
                    </a:cubicBezTo>
                    <a:cubicBezTo>
                      <a:pt x="671" y="894"/>
                      <a:pt x="673" y="889"/>
                      <a:pt x="675" y="884"/>
                    </a:cubicBezTo>
                    <a:cubicBezTo>
                      <a:pt x="676" y="882"/>
                      <a:pt x="677" y="879"/>
                      <a:pt x="678" y="877"/>
                    </a:cubicBezTo>
                    <a:cubicBezTo>
                      <a:pt x="683" y="869"/>
                      <a:pt x="683" y="869"/>
                      <a:pt x="683" y="869"/>
                    </a:cubicBezTo>
                    <a:cubicBezTo>
                      <a:pt x="688" y="860"/>
                      <a:pt x="695" y="852"/>
                      <a:pt x="703" y="844"/>
                    </a:cubicBezTo>
                    <a:cubicBezTo>
                      <a:pt x="703" y="844"/>
                      <a:pt x="703" y="844"/>
                      <a:pt x="703" y="844"/>
                    </a:cubicBezTo>
                    <a:cubicBezTo>
                      <a:pt x="711" y="836"/>
                      <a:pt x="719" y="829"/>
                      <a:pt x="728" y="822"/>
                    </a:cubicBezTo>
                    <a:cubicBezTo>
                      <a:pt x="733" y="819"/>
                      <a:pt x="737" y="816"/>
                      <a:pt x="742" y="813"/>
                    </a:cubicBezTo>
                    <a:cubicBezTo>
                      <a:pt x="747" y="810"/>
                      <a:pt x="752" y="807"/>
                      <a:pt x="756" y="804"/>
                    </a:cubicBezTo>
                    <a:cubicBezTo>
                      <a:pt x="764" y="800"/>
                      <a:pt x="772" y="796"/>
                      <a:pt x="779" y="792"/>
                    </a:cubicBezTo>
                    <a:cubicBezTo>
                      <a:pt x="791" y="786"/>
                      <a:pt x="803" y="780"/>
                      <a:pt x="815" y="775"/>
                    </a:cubicBezTo>
                    <a:cubicBezTo>
                      <a:pt x="816" y="775"/>
                      <a:pt x="817" y="775"/>
                      <a:pt x="817" y="774"/>
                    </a:cubicBezTo>
                    <a:cubicBezTo>
                      <a:pt x="828" y="770"/>
                      <a:pt x="840" y="765"/>
                      <a:pt x="851" y="761"/>
                    </a:cubicBezTo>
                    <a:cubicBezTo>
                      <a:pt x="863" y="757"/>
                      <a:pt x="874" y="753"/>
                      <a:pt x="886" y="749"/>
                    </a:cubicBezTo>
                    <a:cubicBezTo>
                      <a:pt x="898" y="745"/>
                      <a:pt x="909" y="741"/>
                      <a:pt x="921" y="738"/>
                    </a:cubicBezTo>
                    <a:cubicBezTo>
                      <a:pt x="929" y="735"/>
                      <a:pt x="938" y="733"/>
                      <a:pt x="946" y="730"/>
                    </a:cubicBezTo>
                    <a:cubicBezTo>
                      <a:pt x="949" y="730"/>
                      <a:pt x="952" y="729"/>
                      <a:pt x="955" y="728"/>
                    </a:cubicBezTo>
                    <a:cubicBezTo>
                      <a:pt x="967" y="725"/>
                      <a:pt x="978" y="721"/>
                      <a:pt x="990" y="718"/>
                    </a:cubicBezTo>
                    <a:cubicBezTo>
                      <a:pt x="1001" y="715"/>
                      <a:pt x="1013" y="712"/>
                      <a:pt x="1024" y="710"/>
                    </a:cubicBezTo>
                    <a:cubicBezTo>
                      <a:pt x="1036" y="707"/>
                      <a:pt x="1047" y="704"/>
                      <a:pt x="1058" y="701"/>
                    </a:cubicBezTo>
                    <a:cubicBezTo>
                      <a:pt x="1065" y="699"/>
                      <a:pt x="1071" y="698"/>
                      <a:pt x="1078" y="696"/>
                    </a:cubicBezTo>
                    <a:cubicBezTo>
                      <a:pt x="1083" y="695"/>
                      <a:pt x="1088" y="694"/>
                      <a:pt x="1093" y="693"/>
                    </a:cubicBezTo>
                    <a:cubicBezTo>
                      <a:pt x="1104" y="690"/>
                      <a:pt x="1115" y="687"/>
                      <a:pt x="1127" y="684"/>
                    </a:cubicBezTo>
                    <a:cubicBezTo>
                      <a:pt x="1133" y="683"/>
                      <a:pt x="1138" y="682"/>
                      <a:pt x="1144" y="680"/>
                    </a:cubicBezTo>
                    <a:cubicBezTo>
                      <a:pt x="1150" y="679"/>
                      <a:pt x="1155" y="677"/>
                      <a:pt x="1161" y="676"/>
                    </a:cubicBezTo>
                    <a:cubicBezTo>
                      <a:pt x="1173" y="673"/>
                      <a:pt x="1184" y="669"/>
                      <a:pt x="1196" y="666"/>
                    </a:cubicBezTo>
                    <a:cubicBezTo>
                      <a:pt x="1200" y="665"/>
                      <a:pt x="1205" y="663"/>
                      <a:pt x="1210" y="662"/>
                    </a:cubicBezTo>
                    <a:cubicBezTo>
                      <a:pt x="1217" y="660"/>
                      <a:pt x="1224" y="658"/>
                      <a:pt x="1230" y="655"/>
                    </a:cubicBezTo>
                    <a:cubicBezTo>
                      <a:pt x="1242" y="652"/>
                      <a:pt x="1254" y="648"/>
                      <a:pt x="1265" y="643"/>
                    </a:cubicBezTo>
                    <a:cubicBezTo>
                      <a:pt x="1277" y="639"/>
                      <a:pt x="1289" y="634"/>
                      <a:pt x="1301" y="629"/>
                    </a:cubicBezTo>
                    <a:cubicBezTo>
                      <a:pt x="1313" y="624"/>
                      <a:pt x="1325" y="619"/>
                      <a:pt x="1337" y="613"/>
                    </a:cubicBezTo>
                    <a:cubicBezTo>
                      <a:pt x="1337" y="612"/>
                      <a:pt x="1338" y="612"/>
                      <a:pt x="1338" y="612"/>
                    </a:cubicBezTo>
                    <a:cubicBezTo>
                      <a:pt x="1350" y="606"/>
                      <a:pt x="1362" y="599"/>
                      <a:pt x="1374" y="592"/>
                    </a:cubicBezTo>
                    <a:cubicBezTo>
                      <a:pt x="1382" y="587"/>
                      <a:pt x="1390" y="582"/>
                      <a:pt x="1397" y="576"/>
                    </a:cubicBezTo>
                    <a:cubicBezTo>
                      <a:pt x="1403" y="572"/>
                      <a:pt x="1408" y="568"/>
                      <a:pt x="1413" y="564"/>
                    </a:cubicBezTo>
                    <a:cubicBezTo>
                      <a:pt x="1426" y="554"/>
                      <a:pt x="1437" y="542"/>
                      <a:pt x="1448" y="529"/>
                    </a:cubicBezTo>
                    <a:cubicBezTo>
                      <a:pt x="1451" y="526"/>
                      <a:pt x="1453" y="523"/>
                      <a:pt x="1456" y="519"/>
                    </a:cubicBezTo>
                    <a:cubicBezTo>
                      <a:pt x="1460" y="513"/>
                      <a:pt x="1464" y="507"/>
                      <a:pt x="1468" y="501"/>
                    </a:cubicBezTo>
                    <a:cubicBezTo>
                      <a:pt x="1469" y="498"/>
                      <a:pt x="1471" y="496"/>
                      <a:pt x="1472" y="493"/>
                    </a:cubicBezTo>
                    <a:cubicBezTo>
                      <a:pt x="1473" y="490"/>
                      <a:pt x="1475" y="488"/>
                      <a:pt x="1476" y="485"/>
                    </a:cubicBezTo>
                    <a:cubicBezTo>
                      <a:pt x="1479" y="477"/>
                      <a:pt x="1479" y="477"/>
                      <a:pt x="1479" y="477"/>
                    </a:cubicBezTo>
                    <a:cubicBezTo>
                      <a:pt x="1480" y="474"/>
                      <a:pt x="1481" y="472"/>
                      <a:pt x="1482" y="469"/>
                    </a:cubicBezTo>
                    <a:cubicBezTo>
                      <a:pt x="1490" y="447"/>
                      <a:pt x="1495" y="424"/>
                      <a:pt x="1494" y="401"/>
                    </a:cubicBezTo>
                    <a:cubicBezTo>
                      <a:pt x="1494" y="400"/>
                      <a:pt x="1494" y="400"/>
                      <a:pt x="1494" y="400"/>
                    </a:cubicBezTo>
                    <a:cubicBezTo>
                      <a:pt x="1494" y="400"/>
                      <a:pt x="1494" y="400"/>
                      <a:pt x="1494" y="400"/>
                    </a:cubicBezTo>
                    <a:cubicBezTo>
                      <a:pt x="1493" y="392"/>
                      <a:pt x="1496" y="396"/>
                      <a:pt x="1491" y="376"/>
                    </a:cubicBezTo>
                    <a:cubicBezTo>
                      <a:pt x="1487" y="358"/>
                      <a:pt x="1477" y="343"/>
                      <a:pt x="1469" y="327"/>
                    </a:cubicBezTo>
                    <a:cubicBezTo>
                      <a:pt x="1463" y="316"/>
                      <a:pt x="1456" y="305"/>
                      <a:pt x="1448" y="295"/>
                    </a:cubicBezTo>
                    <a:cubicBezTo>
                      <a:pt x="1447" y="293"/>
                      <a:pt x="1446" y="292"/>
                      <a:pt x="1445" y="291"/>
                    </a:cubicBezTo>
                    <a:cubicBezTo>
                      <a:pt x="1437" y="281"/>
                      <a:pt x="1429" y="271"/>
                      <a:pt x="1420" y="262"/>
                    </a:cubicBezTo>
                    <a:cubicBezTo>
                      <a:pt x="1420" y="262"/>
                      <a:pt x="1419" y="262"/>
                      <a:pt x="1419" y="262"/>
                    </a:cubicBezTo>
                    <a:cubicBezTo>
                      <a:pt x="1418" y="261"/>
                      <a:pt x="1417" y="260"/>
                      <a:pt x="1416" y="258"/>
                    </a:cubicBezTo>
                    <a:cubicBezTo>
                      <a:pt x="1407" y="250"/>
                      <a:pt x="1398" y="243"/>
                      <a:pt x="1389" y="236"/>
                    </a:cubicBezTo>
                    <a:cubicBezTo>
                      <a:pt x="1380" y="229"/>
                      <a:pt x="1371" y="222"/>
                      <a:pt x="1361" y="217"/>
                    </a:cubicBezTo>
                    <a:cubicBezTo>
                      <a:pt x="1360" y="216"/>
                      <a:pt x="1359" y="215"/>
                      <a:pt x="1358" y="215"/>
                    </a:cubicBezTo>
                    <a:cubicBezTo>
                      <a:pt x="1350" y="210"/>
                      <a:pt x="1341" y="205"/>
                      <a:pt x="1333" y="200"/>
                    </a:cubicBezTo>
                    <a:cubicBezTo>
                      <a:pt x="1323" y="195"/>
                      <a:pt x="1314" y="190"/>
                      <a:pt x="1304" y="186"/>
                    </a:cubicBezTo>
                    <a:cubicBezTo>
                      <a:pt x="1294" y="182"/>
                      <a:pt x="1285" y="177"/>
                      <a:pt x="1275" y="173"/>
                    </a:cubicBezTo>
                    <a:cubicBezTo>
                      <a:pt x="1268" y="171"/>
                      <a:pt x="1262" y="168"/>
                      <a:pt x="1255" y="166"/>
                    </a:cubicBezTo>
                    <a:cubicBezTo>
                      <a:pt x="1252" y="165"/>
                      <a:pt x="1248" y="163"/>
                      <a:pt x="1245" y="162"/>
                    </a:cubicBezTo>
                    <a:cubicBezTo>
                      <a:pt x="1235" y="159"/>
                      <a:pt x="1225" y="155"/>
                      <a:pt x="1215" y="152"/>
                    </a:cubicBezTo>
                    <a:cubicBezTo>
                      <a:pt x="1205" y="149"/>
                      <a:pt x="1195" y="146"/>
                      <a:pt x="1185" y="143"/>
                    </a:cubicBezTo>
                    <a:cubicBezTo>
                      <a:pt x="1175" y="140"/>
                      <a:pt x="1165" y="137"/>
                      <a:pt x="1155" y="135"/>
                    </a:cubicBezTo>
                    <a:cubicBezTo>
                      <a:pt x="1152" y="134"/>
                      <a:pt x="1149" y="133"/>
                      <a:pt x="1146" y="132"/>
                    </a:cubicBezTo>
                    <a:cubicBezTo>
                      <a:pt x="1139" y="130"/>
                      <a:pt x="1132" y="128"/>
                      <a:pt x="1125" y="127"/>
                    </a:cubicBezTo>
                    <a:cubicBezTo>
                      <a:pt x="1115" y="124"/>
                      <a:pt x="1104" y="121"/>
                      <a:pt x="1094" y="119"/>
                    </a:cubicBezTo>
                    <a:cubicBezTo>
                      <a:pt x="1093" y="118"/>
                      <a:pt x="1092" y="118"/>
                      <a:pt x="1091" y="118"/>
                    </a:cubicBezTo>
                    <a:cubicBezTo>
                      <a:pt x="1064" y="111"/>
                      <a:pt x="1064" y="111"/>
                      <a:pt x="1064" y="111"/>
                    </a:cubicBezTo>
                    <a:cubicBezTo>
                      <a:pt x="1036" y="104"/>
                      <a:pt x="1036" y="104"/>
                      <a:pt x="1036" y="104"/>
                    </a:cubicBezTo>
                    <a:cubicBezTo>
                      <a:pt x="1034" y="103"/>
                      <a:pt x="1034" y="103"/>
                      <a:pt x="1034" y="103"/>
                    </a:cubicBezTo>
                    <a:cubicBezTo>
                      <a:pt x="1029" y="102"/>
                      <a:pt x="1029" y="102"/>
                      <a:pt x="1029" y="102"/>
                    </a:cubicBezTo>
                    <a:cubicBezTo>
                      <a:pt x="1025" y="101"/>
                      <a:pt x="1025" y="101"/>
                      <a:pt x="1025" y="101"/>
                    </a:cubicBezTo>
                    <a:cubicBezTo>
                      <a:pt x="1024" y="101"/>
                      <a:pt x="1023" y="100"/>
                      <a:pt x="1022" y="100"/>
                    </a:cubicBezTo>
                    <a:cubicBezTo>
                      <a:pt x="1008" y="98"/>
                      <a:pt x="1008" y="98"/>
                      <a:pt x="1008" y="98"/>
                    </a:cubicBezTo>
                    <a:cubicBezTo>
                      <a:pt x="1006" y="97"/>
                      <a:pt x="1005" y="97"/>
                      <a:pt x="1003" y="97"/>
                    </a:cubicBezTo>
                    <a:cubicBezTo>
                      <a:pt x="995" y="95"/>
                      <a:pt x="987" y="94"/>
                      <a:pt x="980" y="92"/>
                    </a:cubicBezTo>
                    <a:cubicBezTo>
                      <a:pt x="977" y="92"/>
                      <a:pt x="975" y="91"/>
                      <a:pt x="972" y="91"/>
                    </a:cubicBezTo>
                    <a:cubicBezTo>
                      <a:pt x="962" y="89"/>
                      <a:pt x="951" y="87"/>
                      <a:pt x="941" y="86"/>
                    </a:cubicBezTo>
                    <a:cubicBezTo>
                      <a:pt x="935" y="85"/>
                      <a:pt x="929" y="84"/>
                      <a:pt x="923" y="83"/>
                    </a:cubicBezTo>
                    <a:cubicBezTo>
                      <a:pt x="919" y="82"/>
                      <a:pt x="915" y="81"/>
                      <a:pt x="910" y="81"/>
                    </a:cubicBezTo>
                    <a:cubicBezTo>
                      <a:pt x="900" y="79"/>
                      <a:pt x="889" y="78"/>
                      <a:pt x="879" y="76"/>
                    </a:cubicBezTo>
                    <a:cubicBezTo>
                      <a:pt x="869" y="75"/>
                      <a:pt x="858" y="73"/>
                      <a:pt x="848" y="72"/>
                    </a:cubicBezTo>
                    <a:cubicBezTo>
                      <a:pt x="837" y="70"/>
                      <a:pt x="827" y="69"/>
                      <a:pt x="817" y="67"/>
                    </a:cubicBezTo>
                    <a:cubicBezTo>
                      <a:pt x="806" y="66"/>
                      <a:pt x="796" y="65"/>
                      <a:pt x="785" y="63"/>
                    </a:cubicBezTo>
                    <a:cubicBezTo>
                      <a:pt x="775" y="62"/>
                      <a:pt x="765" y="61"/>
                      <a:pt x="754" y="59"/>
                    </a:cubicBezTo>
                    <a:cubicBezTo>
                      <a:pt x="744" y="58"/>
                      <a:pt x="733" y="57"/>
                      <a:pt x="723" y="56"/>
                    </a:cubicBezTo>
                    <a:cubicBezTo>
                      <a:pt x="714" y="55"/>
                      <a:pt x="706" y="54"/>
                      <a:pt x="698" y="53"/>
                    </a:cubicBezTo>
                    <a:cubicBezTo>
                      <a:pt x="691" y="52"/>
                      <a:pt x="691" y="52"/>
                      <a:pt x="691" y="52"/>
                    </a:cubicBezTo>
                    <a:cubicBezTo>
                      <a:pt x="660" y="48"/>
                      <a:pt x="660" y="48"/>
                      <a:pt x="660" y="48"/>
                    </a:cubicBezTo>
                    <a:cubicBezTo>
                      <a:pt x="629" y="45"/>
                      <a:pt x="629" y="45"/>
                      <a:pt x="629" y="45"/>
                    </a:cubicBezTo>
                    <a:cubicBezTo>
                      <a:pt x="597" y="41"/>
                      <a:pt x="597" y="41"/>
                      <a:pt x="597" y="41"/>
                    </a:cubicBezTo>
                    <a:cubicBezTo>
                      <a:pt x="566" y="37"/>
                      <a:pt x="566" y="37"/>
                      <a:pt x="566" y="37"/>
                    </a:cubicBezTo>
                    <a:cubicBezTo>
                      <a:pt x="535" y="34"/>
                      <a:pt x="535" y="34"/>
                      <a:pt x="535" y="34"/>
                    </a:cubicBezTo>
                    <a:cubicBezTo>
                      <a:pt x="503" y="30"/>
                      <a:pt x="503" y="30"/>
                      <a:pt x="503" y="30"/>
                    </a:cubicBezTo>
                    <a:cubicBezTo>
                      <a:pt x="472" y="27"/>
                      <a:pt x="472" y="27"/>
                      <a:pt x="472" y="27"/>
                    </a:cubicBezTo>
                    <a:cubicBezTo>
                      <a:pt x="471" y="26"/>
                      <a:pt x="471" y="26"/>
                      <a:pt x="471" y="26"/>
                    </a:cubicBezTo>
                    <a:cubicBezTo>
                      <a:pt x="461" y="25"/>
                      <a:pt x="451" y="24"/>
                      <a:pt x="441" y="23"/>
                    </a:cubicBezTo>
                    <a:cubicBezTo>
                      <a:pt x="430" y="22"/>
                      <a:pt x="420" y="21"/>
                      <a:pt x="409" y="20"/>
                    </a:cubicBezTo>
                    <a:cubicBezTo>
                      <a:pt x="399" y="19"/>
                      <a:pt x="388" y="18"/>
                      <a:pt x="378" y="17"/>
                    </a:cubicBezTo>
                    <a:cubicBezTo>
                      <a:pt x="367" y="16"/>
                      <a:pt x="357" y="15"/>
                      <a:pt x="346" y="14"/>
                    </a:cubicBezTo>
                    <a:cubicBezTo>
                      <a:pt x="336" y="13"/>
                      <a:pt x="325" y="12"/>
                      <a:pt x="315" y="11"/>
                    </a:cubicBezTo>
                    <a:cubicBezTo>
                      <a:pt x="304" y="10"/>
                      <a:pt x="294" y="9"/>
                      <a:pt x="283" y="9"/>
                    </a:cubicBezTo>
                    <a:cubicBezTo>
                      <a:pt x="272" y="8"/>
                      <a:pt x="262" y="7"/>
                      <a:pt x="251" y="6"/>
                    </a:cubicBezTo>
                    <a:cubicBezTo>
                      <a:pt x="249" y="6"/>
                      <a:pt x="247" y="6"/>
                      <a:pt x="244" y="6"/>
                    </a:cubicBezTo>
                    <a:cubicBezTo>
                      <a:pt x="236" y="5"/>
                      <a:pt x="228" y="5"/>
                      <a:pt x="220" y="4"/>
                    </a:cubicBezTo>
                    <a:cubicBezTo>
                      <a:pt x="209" y="4"/>
                      <a:pt x="198" y="3"/>
                      <a:pt x="188" y="3"/>
                    </a:cubicBezTo>
                    <a:cubicBezTo>
                      <a:pt x="177" y="2"/>
                      <a:pt x="167" y="2"/>
                      <a:pt x="156" y="1"/>
                    </a:cubicBezTo>
                    <a:cubicBezTo>
                      <a:pt x="147" y="1"/>
                      <a:pt x="139" y="1"/>
                      <a:pt x="131" y="1"/>
                    </a:cubicBezTo>
                    <a:cubicBezTo>
                      <a:pt x="128" y="1"/>
                      <a:pt x="126" y="0"/>
                      <a:pt x="124" y="0"/>
                    </a:cubicBezTo>
                    <a:cubicBezTo>
                      <a:pt x="117" y="0"/>
                      <a:pt x="109" y="0"/>
                      <a:pt x="102" y="0"/>
                    </a:cubicBezTo>
                    <a:cubicBezTo>
                      <a:pt x="92" y="0"/>
                      <a:pt x="92" y="0"/>
                      <a:pt x="92" y="0"/>
                    </a:cubicBezTo>
                    <a:cubicBezTo>
                      <a:pt x="74" y="0"/>
                      <a:pt x="74" y="0"/>
                      <a:pt x="74" y="0"/>
                    </a:cubicBezTo>
                    <a:cubicBezTo>
                      <a:pt x="60" y="0"/>
                      <a:pt x="60" y="0"/>
                      <a:pt x="60" y="0"/>
                    </a:cubicBezTo>
                    <a:cubicBezTo>
                      <a:pt x="45" y="0"/>
                      <a:pt x="45" y="0"/>
                      <a:pt x="45" y="0"/>
                    </a:cubicBezTo>
                    <a:cubicBezTo>
                      <a:pt x="39" y="0"/>
                      <a:pt x="33" y="0"/>
                      <a:pt x="27" y="0"/>
                    </a:cubicBezTo>
                    <a:cubicBezTo>
                      <a:pt x="24" y="1"/>
                      <a:pt x="20" y="1"/>
                      <a:pt x="17" y="1"/>
                    </a:cubicBezTo>
                    <a:cubicBezTo>
                      <a:pt x="11" y="1"/>
                      <a:pt x="6" y="1"/>
                      <a:pt x="0" y="2"/>
                    </a:cubicBezTo>
                    <a:cubicBezTo>
                      <a:pt x="0" y="10"/>
                      <a:pt x="0" y="10"/>
                      <a:pt x="0" y="10"/>
                    </a:cubicBezTo>
                    <a:cubicBezTo>
                      <a:pt x="7" y="10"/>
                      <a:pt x="14" y="10"/>
                      <a:pt x="21" y="10"/>
                    </a:cubicBezTo>
                    <a:cubicBezTo>
                      <a:pt x="24" y="9"/>
                      <a:pt x="27" y="9"/>
                      <a:pt x="30" y="9"/>
                    </a:cubicBezTo>
                    <a:cubicBezTo>
                      <a:pt x="36" y="9"/>
                      <a:pt x="43" y="9"/>
                      <a:pt x="49" y="9"/>
                    </a:cubicBezTo>
                    <a:cubicBezTo>
                      <a:pt x="62" y="9"/>
                      <a:pt x="62" y="9"/>
                      <a:pt x="62" y="9"/>
                    </a:cubicBezTo>
                    <a:cubicBezTo>
                      <a:pt x="78" y="9"/>
                      <a:pt x="78" y="9"/>
                      <a:pt x="78" y="9"/>
                    </a:cubicBezTo>
                    <a:cubicBezTo>
                      <a:pt x="95" y="9"/>
                      <a:pt x="95" y="9"/>
                      <a:pt x="95" y="9"/>
                    </a:cubicBezTo>
                    <a:cubicBezTo>
                      <a:pt x="106" y="9"/>
                      <a:pt x="106" y="9"/>
                      <a:pt x="106" y="9"/>
                    </a:cubicBezTo>
                    <a:cubicBezTo>
                      <a:pt x="113" y="9"/>
                      <a:pt x="120" y="9"/>
                      <a:pt x="127" y="9"/>
                    </a:cubicBezTo>
                    <a:cubicBezTo>
                      <a:pt x="129" y="9"/>
                      <a:pt x="132" y="9"/>
                      <a:pt x="134" y="10"/>
                    </a:cubicBezTo>
                    <a:cubicBezTo>
                      <a:pt x="143" y="10"/>
                      <a:pt x="151" y="10"/>
                      <a:pt x="159" y="10"/>
                    </a:cubicBezTo>
                    <a:cubicBezTo>
                      <a:pt x="169" y="11"/>
                      <a:pt x="180" y="11"/>
                      <a:pt x="191" y="12"/>
                    </a:cubicBezTo>
                    <a:cubicBezTo>
                      <a:pt x="201" y="12"/>
                      <a:pt x="212" y="13"/>
                      <a:pt x="222" y="14"/>
                    </a:cubicBezTo>
                    <a:cubicBezTo>
                      <a:pt x="231" y="14"/>
                      <a:pt x="240" y="15"/>
                      <a:pt x="248" y="15"/>
                    </a:cubicBezTo>
                    <a:cubicBezTo>
                      <a:pt x="250" y="15"/>
                      <a:pt x="252" y="15"/>
                      <a:pt x="254" y="16"/>
                    </a:cubicBezTo>
                    <a:cubicBezTo>
                      <a:pt x="265" y="16"/>
                      <a:pt x="275" y="17"/>
                      <a:pt x="286" y="18"/>
                    </a:cubicBezTo>
                    <a:cubicBezTo>
                      <a:pt x="296" y="19"/>
                      <a:pt x="307" y="20"/>
                      <a:pt x="317" y="20"/>
                    </a:cubicBezTo>
                    <a:cubicBezTo>
                      <a:pt x="328" y="21"/>
                      <a:pt x="338" y="22"/>
                      <a:pt x="349" y="23"/>
                    </a:cubicBezTo>
                    <a:cubicBezTo>
                      <a:pt x="359" y="24"/>
                      <a:pt x="370" y="25"/>
                      <a:pt x="380" y="26"/>
                    </a:cubicBezTo>
                    <a:cubicBezTo>
                      <a:pt x="391" y="27"/>
                      <a:pt x="401" y="28"/>
                      <a:pt x="412" y="29"/>
                    </a:cubicBezTo>
                    <a:cubicBezTo>
                      <a:pt x="422" y="30"/>
                      <a:pt x="433" y="32"/>
                      <a:pt x="443" y="33"/>
                    </a:cubicBezTo>
                    <a:cubicBezTo>
                      <a:pt x="454" y="34"/>
                      <a:pt x="464" y="35"/>
                      <a:pt x="475" y="36"/>
                    </a:cubicBezTo>
                    <a:cubicBezTo>
                      <a:pt x="475" y="36"/>
                      <a:pt x="475" y="36"/>
                      <a:pt x="475" y="36"/>
                    </a:cubicBezTo>
                    <a:cubicBezTo>
                      <a:pt x="506" y="40"/>
                      <a:pt x="506" y="40"/>
                      <a:pt x="506" y="40"/>
                    </a:cubicBezTo>
                    <a:cubicBezTo>
                      <a:pt x="537" y="44"/>
                      <a:pt x="537" y="44"/>
                      <a:pt x="537" y="44"/>
                    </a:cubicBezTo>
                    <a:cubicBezTo>
                      <a:pt x="569" y="47"/>
                      <a:pt x="569" y="47"/>
                      <a:pt x="569" y="47"/>
                    </a:cubicBezTo>
                    <a:cubicBezTo>
                      <a:pt x="600" y="51"/>
                      <a:pt x="600" y="51"/>
                      <a:pt x="600" y="51"/>
                    </a:cubicBezTo>
                    <a:cubicBezTo>
                      <a:pt x="631" y="55"/>
                      <a:pt x="631" y="55"/>
                      <a:pt x="631" y="55"/>
                    </a:cubicBezTo>
                    <a:cubicBezTo>
                      <a:pt x="663" y="58"/>
                      <a:pt x="663" y="58"/>
                      <a:pt x="663" y="58"/>
                    </a:cubicBezTo>
                    <a:cubicBezTo>
                      <a:pt x="694" y="62"/>
                      <a:pt x="694" y="62"/>
                      <a:pt x="694" y="62"/>
                    </a:cubicBezTo>
                    <a:cubicBezTo>
                      <a:pt x="701" y="63"/>
                      <a:pt x="701" y="63"/>
                      <a:pt x="701" y="63"/>
                    </a:cubicBezTo>
                    <a:cubicBezTo>
                      <a:pt x="709" y="64"/>
                      <a:pt x="717" y="65"/>
                      <a:pt x="725" y="66"/>
                    </a:cubicBezTo>
                    <a:cubicBezTo>
                      <a:pt x="736" y="67"/>
                      <a:pt x="746" y="68"/>
                      <a:pt x="757" y="70"/>
                    </a:cubicBezTo>
                    <a:cubicBezTo>
                      <a:pt x="767" y="71"/>
                      <a:pt x="777" y="72"/>
                      <a:pt x="788" y="74"/>
                    </a:cubicBezTo>
                    <a:cubicBezTo>
                      <a:pt x="798" y="75"/>
                      <a:pt x="809" y="76"/>
                      <a:pt x="819" y="78"/>
                    </a:cubicBezTo>
                    <a:cubicBezTo>
                      <a:pt x="830" y="79"/>
                      <a:pt x="840" y="81"/>
                      <a:pt x="850" y="82"/>
                    </a:cubicBezTo>
                    <a:cubicBezTo>
                      <a:pt x="861" y="84"/>
                      <a:pt x="871" y="85"/>
                      <a:pt x="881" y="87"/>
                    </a:cubicBezTo>
                    <a:cubicBezTo>
                      <a:pt x="892" y="88"/>
                      <a:pt x="902" y="90"/>
                      <a:pt x="913" y="91"/>
                    </a:cubicBezTo>
                    <a:cubicBezTo>
                      <a:pt x="917" y="92"/>
                      <a:pt x="922" y="93"/>
                      <a:pt x="926" y="94"/>
                    </a:cubicBezTo>
                    <a:cubicBezTo>
                      <a:pt x="932" y="94"/>
                      <a:pt x="938" y="95"/>
                      <a:pt x="944" y="96"/>
                    </a:cubicBezTo>
                    <a:cubicBezTo>
                      <a:pt x="954" y="98"/>
                      <a:pt x="964" y="100"/>
                      <a:pt x="974" y="102"/>
                    </a:cubicBezTo>
                    <a:cubicBezTo>
                      <a:pt x="977" y="102"/>
                      <a:pt x="980" y="103"/>
                      <a:pt x="982" y="103"/>
                    </a:cubicBezTo>
                    <a:cubicBezTo>
                      <a:pt x="990" y="105"/>
                      <a:pt x="998" y="106"/>
                      <a:pt x="1005" y="107"/>
                    </a:cubicBezTo>
                    <a:cubicBezTo>
                      <a:pt x="1007" y="108"/>
                      <a:pt x="1009" y="108"/>
                      <a:pt x="1010" y="108"/>
                    </a:cubicBezTo>
                    <a:cubicBezTo>
                      <a:pt x="1024" y="111"/>
                      <a:pt x="1024" y="111"/>
                      <a:pt x="1024" y="111"/>
                    </a:cubicBezTo>
                    <a:cubicBezTo>
                      <a:pt x="1025" y="111"/>
                      <a:pt x="1027" y="112"/>
                      <a:pt x="1028" y="112"/>
                    </a:cubicBezTo>
                    <a:cubicBezTo>
                      <a:pt x="1031" y="113"/>
                      <a:pt x="1031" y="113"/>
                      <a:pt x="1031" y="113"/>
                    </a:cubicBezTo>
                    <a:cubicBezTo>
                      <a:pt x="1036" y="114"/>
                      <a:pt x="1036" y="114"/>
                      <a:pt x="1036" y="114"/>
                    </a:cubicBezTo>
                    <a:cubicBezTo>
                      <a:pt x="1038" y="114"/>
                      <a:pt x="1038" y="114"/>
                      <a:pt x="1038" y="114"/>
                    </a:cubicBezTo>
                    <a:cubicBezTo>
                      <a:pt x="1066" y="122"/>
                      <a:pt x="1066" y="122"/>
                      <a:pt x="1066" y="122"/>
                    </a:cubicBezTo>
                    <a:cubicBezTo>
                      <a:pt x="1093" y="129"/>
                      <a:pt x="1093" y="129"/>
                      <a:pt x="1093" y="129"/>
                    </a:cubicBezTo>
                    <a:cubicBezTo>
                      <a:pt x="1094" y="129"/>
                      <a:pt x="1095" y="129"/>
                      <a:pt x="1097" y="130"/>
                    </a:cubicBezTo>
                    <a:cubicBezTo>
                      <a:pt x="1107" y="132"/>
                      <a:pt x="1117" y="135"/>
                      <a:pt x="1127" y="138"/>
                    </a:cubicBezTo>
                    <a:cubicBezTo>
                      <a:pt x="1134" y="139"/>
                      <a:pt x="1141" y="141"/>
                      <a:pt x="1148" y="143"/>
                    </a:cubicBezTo>
                    <a:cubicBezTo>
                      <a:pt x="1151" y="144"/>
                      <a:pt x="1154" y="145"/>
                      <a:pt x="1157" y="146"/>
                    </a:cubicBezTo>
                    <a:cubicBezTo>
                      <a:pt x="1167" y="148"/>
                      <a:pt x="1177" y="151"/>
                      <a:pt x="1188" y="154"/>
                    </a:cubicBezTo>
                    <a:cubicBezTo>
                      <a:pt x="1198" y="157"/>
                      <a:pt x="1208" y="160"/>
                      <a:pt x="1218" y="164"/>
                    </a:cubicBezTo>
                    <a:cubicBezTo>
                      <a:pt x="1228" y="167"/>
                      <a:pt x="1237" y="170"/>
                      <a:pt x="1247" y="174"/>
                    </a:cubicBezTo>
                    <a:cubicBezTo>
                      <a:pt x="1250" y="175"/>
                      <a:pt x="1253" y="176"/>
                      <a:pt x="1256" y="177"/>
                    </a:cubicBezTo>
                    <a:cubicBezTo>
                      <a:pt x="1263" y="179"/>
                      <a:pt x="1270" y="182"/>
                      <a:pt x="1277" y="185"/>
                    </a:cubicBezTo>
                    <a:cubicBezTo>
                      <a:pt x="1287" y="189"/>
                      <a:pt x="1297" y="193"/>
                      <a:pt x="1306" y="198"/>
                    </a:cubicBezTo>
                    <a:cubicBezTo>
                      <a:pt x="1316" y="202"/>
                      <a:pt x="1326" y="207"/>
                      <a:pt x="1335" y="212"/>
                    </a:cubicBezTo>
                    <a:cubicBezTo>
                      <a:pt x="1343" y="216"/>
                      <a:pt x="1351" y="221"/>
                      <a:pt x="1358" y="225"/>
                    </a:cubicBezTo>
                    <a:cubicBezTo>
                      <a:pt x="1360" y="226"/>
                      <a:pt x="1362" y="228"/>
                      <a:pt x="1363" y="229"/>
                    </a:cubicBezTo>
                    <a:cubicBezTo>
                      <a:pt x="1373" y="235"/>
                      <a:pt x="1382" y="241"/>
                      <a:pt x="1391" y="248"/>
                    </a:cubicBezTo>
                    <a:cubicBezTo>
                      <a:pt x="1399" y="254"/>
                      <a:pt x="1406" y="261"/>
                      <a:pt x="1414" y="268"/>
                    </a:cubicBezTo>
                    <a:cubicBezTo>
                      <a:pt x="1422" y="276"/>
                      <a:pt x="1431" y="286"/>
                      <a:pt x="1438" y="296"/>
                    </a:cubicBezTo>
                    <a:cubicBezTo>
                      <a:pt x="1438" y="296"/>
                      <a:pt x="1439" y="296"/>
                      <a:pt x="1439" y="297"/>
                    </a:cubicBezTo>
                    <a:cubicBezTo>
                      <a:pt x="1448" y="309"/>
                      <a:pt x="1455" y="322"/>
                      <a:pt x="1462" y="335"/>
                    </a:cubicBezTo>
                    <a:cubicBezTo>
                      <a:pt x="1470" y="353"/>
                      <a:pt x="1477" y="372"/>
                      <a:pt x="1481" y="391"/>
                    </a:cubicBezTo>
                    <a:cubicBezTo>
                      <a:pt x="1481" y="393"/>
                      <a:pt x="1482" y="398"/>
                      <a:pt x="1482" y="399"/>
                    </a:cubicBezTo>
                    <a:cubicBezTo>
                      <a:pt x="1482" y="422"/>
                      <a:pt x="1478" y="441"/>
                      <a:pt x="1470" y="462"/>
                    </a:cubicBezTo>
                    <a:cubicBezTo>
                      <a:pt x="1469" y="465"/>
                      <a:pt x="1468" y="467"/>
                      <a:pt x="1467" y="470"/>
                    </a:cubicBezTo>
                    <a:cubicBezTo>
                      <a:pt x="1464" y="478"/>
                      <a:pt x="1464" y="478"/>
                      <a:pt x="1464" y="478"/>
                    </a:cubicBezTo>
                    <a:cubicBezTo>
                      <a:pt x="1463" y="480"/>
                      <a:pt x="1462" y="483"/>
                      <a:pt x="1460" y="485"/>
                    </a:cubicBezTo>
                    <a:cubicBezTo>
                      <a:pt x="1459" y="487"/>
                      <a:pt x="1458" y="489"/>
                      <a:pt x="1457" y="490"/>
                    </a:cubicBezTo>
                    <a:cubicBezTo>
                      <a:pt x="1457" y="491"/>
                      <a:pt x="1457" y="492"/>
                      <a:pt x="1456" y="492"/>
                    </a:cubicBezTo>
                    <a:cubicBezTo>
                      <a:pt x="1451" y="502"/>
                      <a:pt x="1444" y="511"/>
                      <a:pt x="1437" y="520"/>
                    </a:cubicBezTo>
                    <a:cubicBezTo>
                      <a:pt x="1430" y="529"/>
                      <a:pt x="1421" y="538"/>
                      <a:pt x="1412" y="546"/>
                    </a:cubicBezTo>
                    <a:cubicBezTo>
                      <a:pt x="1405" y="553"/>
                      <a:pt x="1396" y="559"/>
                      <a:pt x="1388" y="565"/>
                    </a:cubicBezTo>
                    <a:cubicBezTo>
                      <a:pt x="1383" y="569"/>
                      <a:pt x="1378" y="572"/>
                      <a:pt x="1373" y="575"/>
                    </a:cubicBezTo>
                    <a:cubicBezTo>
                      <a:pt x="1361" y="583"/>
                      <a:pt x="1348" y="590"/>
                      <a:pt x="1336" y="597"/>
                    </a:cubicBezTo>
                    <a:cubicBezTo>
                      <a:pt x="1334" y="598"/>
                      <a:pt x="1332" y="599"/>
                      <a:pt x="1330" y="600"/>
                    </a:cubicBezTo>
                    <a:cubicBezTo>
                      <a:pt x="1320" y="605"/>
                      <a:pt x="1310" y="610"/>
                      <a:pt x="1299" y="614"/>
                    </a:cubicBezTo>
                    <a:cubicBezTo>
                      <a:pt x="1288" y="619"/>
                      <a:pt x="1276" y="624"/>
                      <a:pt x="1264" y="629"/>
                    </a:cubicBezTo>
                    <a:cubicBezTo>
                      <a:pt x="1252" y="633"/>
                      <a:pt x="1240" y="637"/>
                      <a:pt x="1229" y="641"/>
                    </a:cubicBezTo>
                    <a:cubicBezTo>
                      <a:pt x="1220" y="644"/>
                      <a:pt x="1212" y="646"/>
                      <a:pt x="1204" y="649"/>
                    </a:cubicBezTo>
                    <a:cubicBezTo>
                      <a:pt x="1200" y="650"/>
                      <a:pt x="1197" y="651"/>
                      <a:pt x="1194" y="652"/>
                    </a:cubicBezTo>
                    <a:cubicBezTo>
                      <a:pt x="1182" y="655"/>
                      <a:pt x="1171" y="658"/>
                      <a:pt x="1159" y="661"/>
                    </a:cubicBezTo>
                    <a:cubicBezTo>
                      <a:pt x="1152" y="663"/>
                      <a:pt x="1145" y="665"/>
                      <a:pt x="1138" y="667"/>
                    </a:cubicBezTo>
                    <a:cubicBezTo>
                      <a:pt x="1134" y="668"/>
                      <a:pt x="1129" y="669"/>
                      <a:pt x="1125" y="670"/>
                    </a:cubicBezTo>
                    <a:cubicBezTo>
                      <a:pt x="1114" y="673"/>
                      <a:pt x="1102" y="676"/>
                      <a:pt x="1091" y="678"/>
                    </a:cubicBezTo>
                    <a:cubicBezTo>
                      <a:pt x="1085" y="680"/>
                      <a:pt x="1078" y="681"/>
                      <a:pt x="1072" y="683"/>
                    </a:cubicBezTo>
                    <a:cubicBezTo>
                      <a:pt x="1067" y="684"/>
                      <a:pt x="1062" y="685"/>
                      <a:pt x="1057" y="687"/>
                    </a:cubicBezTo>
                    <a:cubicBezTo>
                      <a:pt x="1045" y="689"/>
                      <a:pt x="1034" y="692"/>
                      <a:pt x="1023" y="695"/>
                    </a:cubicBezTo>
                    <a:cubicBezTo>
                      <a:pt x="1011" y="698"/>
                      <a:pt x="1000" y="701"/>
                      <a:pt x="988" y="704"/>
                    </a:cubicBezTo>
                    <a:cubicBezTo>
                      <a:pt x="977" y="707"/>
                      <a:pt x="965" y="710"/>
                      <a:pt x="954" y="713"/>
                    </a:cubicBezTo>
                    <a:cubicBezTo>
                      <a:pt x="949" y="714"/>
                      <a:pt x="944" y="716"/>
                      <a:pt x="939" y="717"/>
                    </a:cubicBezTo>
                    <a:cubicBezTo>
                      <a:pt x="933" y="719"/>
                      <a:pt x="926" y="721"/>
                      <a:pt x="920" y="723"/>
                    </a:cubicBezTo>
                    <a:cubicBezTo>
                      <a:pt x="908" y="726"/>
                      <a:pt x="896" y="730"/>
                      <a:pt x="885" y="733"/>
                    </a:cubicBezTo>
                    <a:cubicBezTo>
                      <a:pt x="873" y="737"/>
                      <a:pt x="861" y="741"/>
                      <a:pt x="850" y="745"/>
                    </a:cubicBezTo>
                    <a:cubicBezTo>
                      <a:pt x="838" y="750"/>
                      <a:pt x="826" y="754"/>
                      <a:pt x="814" y="759"/>
                    </a:cubicBezTo>
                    <a:cubicBezTo>
                      <a:pt x="813" y="760"/>
                      <a:pt x="811" y="760"/>
                      <a:pt x="809" y="761"/>
                    </a:cubicBezTo>
                    <a:cubicBezTo>
                      <a:pt x="799" y="765"/>
                      <a:pt x="789" y="770"/>
                      <a:pt x="778" y="775"/>
                    </a:cubicBezTo>
                    <a:cubicBezTo>
                      <a:pt x="768" y="780"/>
                      <a:pt x="757" y="785"/>
                      <a:pt x="747" y="791"/>
                    </a:cubicBezTo>
                    <a:cubicBezTo>
                      <a:pt x="745" y="792"/>
                      <a:pt x="743" y="793"/>
                      <a:pt x="742" y="794"/>
                    </a:cubicBezTo>
                    <a:cubicBezTo>
                      <a:pt x="734" y="799"/>
                      <a:pt x="726" y="804"/>
                      <a:pt x="718" y="810"/>
                    </a:cubicBezTo>
                    <a:cubicBezTo>
                      <a:pt x="713" y="814"/>
                      <a:pt x="708" y="818"/>
                      <a:pt x="703" y="822"/>
                    </a:cubicBezTo>
                    <a:cubicBezTo>
                      <a:pt x="699" y="825"/>
                      <a:pt x="695" y="829"/>
                      <a:pt x="691" y="832"/>
                    </a:cubicBezTo>
                    <a:cubicBezTo>
                      <a:pt x="683" y="841"/>
                      <a:pt x="676" y="850"/>
                      <a:pt x="670" y="860"/>
                    </a:cubicBezTo>
                    <a:cubicBezTo>
                      <a:pt x="665" y="868"/>
                      <a:pt x="665" y="868"/>
                      <a:pt x="665" y="868"/>
                    </a:cubicBezTo>
                    <a:cubicBezTo>
                      <a:pt x="664" y="870"/>
                      <a:pt x="663" y="873"/>
                      <a:pt x="661" y="876"/>
                    </a:cubicBezTo>
                    <a:cubicBezTo>
                      <a:pt x="659" y="881"/>
                      <a:pt x="657" y="887"/>
                      <a:pt x="655" y="892"/>
                    </a:cubicBezTo>
                    <a:cubicBezTo>
                      <a:pt x="649" y="915"/>
                      <a:pt x="647" y="940"/>
                      <a:pt x="653" y="963"/>
                    </a:cubicBezTo>
                    <a:cubicBezTo>
                      <a:pt x="655" y="973"/>
                      <a:pt x="658" y="983"/>
                      <a:pt x="663" y="992"/>
                    </a:cubicBezTo>
                    <a:cubicBezTo>
                      <a:pt x="668" y="1004"/>
                      <a:pt x="675" y="1015"/>
                      <a:pt x="684" y="1026"/>
                    </a:cubicBezTo>
                    <a:cubicBezTo>
                      <a:pt x="684" y="1027"/>
                      <a:pt x="685" y="1028"/>
                      <a:pt x="686" y="1029"/>
                    </a:cubicBezTo>
                    <a:cubicBezTo>
                      <a:pt x="687" y="1030"/>
                      <a:pt x="688" y="1031"/>
                      <a:pt x="689" y="1032"/>
                    </a:cubicBezTo>
                    <a:cubicBezTo>
                      <a:pt x="691" y="1034"/>
                      <a:pt x="693" y="1037"/>
                      <a:pt x="695" y="1039"/>
                    </a:cubicBezTo>
                    <a:cubicBezTo>
                      <a:pt x="697" y="1040"/>
                      <a:pt x="697" y="1040"/>
                      <a:pt x="697" y="1040"/>
                    </a:cubicBezTo>
                    <a:cubicBezTo>
                      <a:pt x="697" y="1041"/>
                      <a:pt x="698" y="1042"/>
                      <a:pt x="699" y="1043"/>
                    </a:cubicBezTo>
                    <a:cubicBezTo>
                      <a:pt x="706" y="1049"/>
                      <a:pt x="706" y="1049"/>
                      <a:pt x="706" y="1049"/>
                    </a:cubicBezTo>
                    <a:cubicBezTo>
                      <a:pt x="709" y="1052"/>
                      <a:pt x="709" y="1052"/>
                      <a:pt x="709" y="1052"/>
                    </a:cubicBezTo>
                    <a:cubicBezTo>
                      <a:pt x="713" y="1054"/>
                      <a:pt x="713" y="1054"/>
                      <a:pt x="713" y="1054"/>
                    </a:cubicBezTo>
                    <a:cubicBezTo>
                      <a:pt x="714" y="1055"/>
                      <a:pt x="715" y="1056"/>
                      <a:pt x="717" y="1057"/>
                    </a:cubicBezTo>
                    <a:cubicBezTo>
                      <a:pt x="717" y="1058"/>
                      <a:pt x="718" y="1059"/>
                      <a:pt x="719" y="1060"/>
                    </a:cubicBezTo>
                    <a:cubicBezTo>
                      <a:pt x="727" y="1065"/>
                      <a:pt x="727" y="1065"/>
                      <a:pt x="727" y="1065"/>
                    </a:cubicBezTo>
                    <a:cubicBezTo>
                      <a:pt x="729" y="1067"/>
                      <a:pt x="732" y="1068"/>
                      <a:pt x="734" y="1070"/>
                    </a:cubicBezTo>
                    <a:cubicBezTo>
                      <a:pt x="737" y="1071"/>
                      <a:pt x="739" y="1073"/>
                      <a:pt x="742" y="1074"/>
                    </a:cubicBezTo>
                    <a:cubicBezTo>
                      <a:pt x="743" y="1075"/>
                      <a:pt x="744" y="1075"/>
                      <a:pt x="744" y="1076"/>
                    </a:cubicBezTo>
                    <a:cubicBezTo>
                      <a:pt x="754" y="1081"/>
                      <a:pt x="764" y="1086"/>
                      <a:pt x="773" y="1090"/>
                    </a:cubicBezTo>
                    <a:cubicBezTo>
                      <a:pt x="783" y="1094"/>
                      <a:pt x="793" y="1098"/>
                      <a:pt x="803" y="1101"/>
                    </a:cubicBezTo>
                    <a:cubicBezTo>
                      <a:pt x="804" y="1101"/>
                      <a:pt x="804" y="1101"/>
                      <a:pt x="805" y="1102"/>
                    </a:cubicBezTo>
                    <a:cubicBezTo>
                      <a:pt x="814" y="1105"/>
                      <a:pt x="824" y="1107"/>
                      <a:pt x="833" y="1110"/>
                    </a:cubicBezTo>
                    <a:cubicBezTo>
                      <a:pt x="843" y="1113"/>
                      <a:pt x="853" y="1115"/>
                      <a:pt x="863" y="1117"/>
                    </a:cubicBezTo>
                    <a:cubicBezTo>
                      <a:pt x="866" y="1118"/>
                      <a:pt x="869" y="1118"/>
                      <a:pt x="872" y="1119"/>
                    </a:cubicBezTo>
                    <a:cubicBezTo>
                      <a:pt x="879" y="1120"/>
                      <a:pt x="887" y="1122"/>
                      <a:pt x="894" y="1123"/>
                    </a:cubicBezTo>
                    <a:cubicBezTo>
                      <a:pt x="905" y="1125"/>
                      <a:pt x="915" y="1126"/>
                      <a:pt x="925" y="1128"/>
                    </a:cubicBezTo>
                    <a:cubicBezTo>
                      <a:pt x="936" y="1129"/>
                      <a:pt x="946" y="1131"/>
                      <a:pt x="957" y="1132"/>
                    </a:cubicBezTo>
                    <a:cubicBezTo>
                      <a:pt x="967" y="1133"/>
                      <a:pt x="978" y="1134"/>
                      <a:pt x="988" y="1135"/>
                    </a:cubicBezTo>
                    <a:cubicBezTo>
                      <a:pt x="995" y="1135"/>
                      <a:pt x="1001" y="1136"/>
                      <a:pt x="1008" y="1136"/>
                    </a:cubicBezTo>
                    <a:cubicBezTo>
                      <a:pt x="1012" y="1137"/>
                      <a:pt x="1016" y="1137"/>
                      <a:pt x="1020" y="1137"/>
                    </a:cubicBezTo>
                    <a:cubicBezTo>
                      <a:pt x="1030" y="1138"/>
                      <a:pt x="1041" y="1139"/>
                      <a:pt x="1052" y="1139"/>
                    </a:cubicBezTo>
                    <a:cubicBezTo>
                      <a:pt x="1062" y="1140"/>
                      <a:pt x="1073" y="1140"/>
                      <a:pt x="1083" y="1140"/>
                    </a:cubicBezTo>
                    <a:cubicBezTo>
                      <a:pt x="1094" y="1141"/>
                      <a:pt x="1105" y="1141"/>
                      <a:pt x="1115" y="1141"/>
                    </a:cubicBezTo>
                    <a:cubicBezTo>
                      <a:pt x="1125" y="1142"/>
                      <a:pt x="1135" y="1142"/>
                      <a:pt x="1145" y="1142"/>
                    </a:cubicBezTo>
                    <a:cubicBezTo>
                      <a:pt x="1146" y="1142"/>
                      <a:pt x="1147" y="1142"/>
                      <a:pt x="1147" y="1142"/>
                    </a:cubicBezTo>
                    <a:cubicBezTo>
                      <a:pt x="1158" y="1142"/>
                      <a:pt x="1169" y="1142"/>
                      <a:pt x="1180" y="1142"/>
                    </a:cubicBezTo>
                    <a:cubicBezTo>
                      <a:pt x="1190" y="1142"/>
                      <a:pt x="1201" y="1142"/>
                      <a:pt x="1212" y="1142"/>
                    </a:cubicBezTo>
                    <a:cubicBezTo>
                      <a:pt x="1223" y="1142"/>
                      <a:pt x="1233" y="1142"/>
                      <a:pt x="1244" y="1142"/>
                    </a:cubicBezTo>
                    <a:cubicBezTo>
                      <a:pt x="1255" y="1142"/>
                      <a:pt x="1265" y="1142"/>
                      <a:pt x="1276" y="1142"/>
                    </a:cubicBezTo>
                    <a:cubicBezTo>
                      <a:pt x="1278" y="1142"/>
                      <a:pt x="1280" y="1142"/>
                      <a:pt x="1282" y="1142"/>
                    </a:cubicBezTo>
                    <a:cubicBezTo>
                      <a:pt x="1291" y="1142"/>
                      <a:pt x="1299" y="1142"/>
                      <a:pt x="1308" y="1142"/>
                    </a:cubicBezTo>
                    <a:cubicBezTo>
                      <a:pt x="1319" y="1142"/>
                      <a:pt x="1330" y="1142"/>
                      <a:pt x="1341" y="1142"/>
                    </a:cubicBezTo>
                    <a:cubicBezTo>
                      <a:pt x="1344" y="1143"/>
                      <a:pt x="1347" y="1143"/>
                      <a:pt x="1350" y="1143"/>
                    </a:cubicBezTo>
                    <a:cubicBezTo>
                      <a:pt x="1358" y="1143"/>
                      <a:pt x="1358" y="1143"/>
                      <a:pt x="1358" y="1143"/>
                    </a:cubicBezTo>
                    <a:cubicBezTo>
                      <a:pt x="1360" y="1143"/>
                      <a:pt x="1360" y="1143"/>
                      <a:pt x="1360" y="1143"/>
                    </a:cubicBezTo>
                    <a:cubicBezTo>
                      <a:pt x="1363" y="1143"/>
                      <a:pt x="1363" y="1143"/>
                      <a:pt x="1363" y="1143"/>
                    </a:cubicBezTo>
                    <a:cubicBezTo>
                      <a:pt x="1367" y="1143"/>
                      <a:pt x="1367" y="1143"/>
                      <a:pt x="1367" y="1143"/>
                    </a:cubicBezTo>
                    <a:cubicBezTo>
                      <a:pt x="1373" y="1142"/>
                      <a:pt x="1373" y="1142"/>
                      <a:pt x="1373" y="1142"/>
                    </a:cubicBezTo>
                    <a:cubicBezTo>
                      <a:pt x="1384" y="1142"/>
                      <a:pt x="1384" y="1142"/>
                      <a:pt x="1384" y="1142"/>
                    </a:cubicBezTo>
                    <a:cubicBezTo>
                      <a:pt x="1405" y="1142"/>
                      <a:pt x="1405" y="1142"/>
                      <a:pt x="1405" y="1142"/>
                    </a:cubicBezTo>
                    <a:cubicBezTo>
                      <a:pt x="1418" y="1142"/>
                      <a:pt x="1418" y="1142"/>
                      <a:pt x="1418" y="1142"/>
                    </a:cubicBezTo>
                    <a:cubicBezTo>
                      <a:pt x="1437" y="1141"/>
                      <a:pt x="1437" y="1141"/>
                      <a:pt x="1437" y="1141"/>
                    </a:cubicBezTo>
                    <a:cubicBezTo>
                      <a:pt x="1470" y="1141"/>
                      <a:pt x="1470" y="1141"/>
                      <a:pt x="1470" y="1141"/>
                    </a:cubicBezTo>
                    <a:cubicBezTo>
                      <a:pt x="1502" y="1140"/>
                      <a:pt x="1502" y="1140"/>
                      <a:pt x="1502" y="1140"/>
                    </a:cubicBezTo>
                    <a:cubicBezTo>
                      <a:pt x="1534" y="1140"/>
                      <a:pt x="1534" y="1140"/>
                      <a:pt x="1534" y="1140"/>
                    </a:cubicBezTo>
                    <a:cubicBezTo>
                      <a:pt x="1567" y="1139"/>
                      <a:pt x="1567" y="1139"/>
                      <a:pt x="1567" y="1139"/>
                    </a:cubicBezTo>
                    <a:cubicBezTo>
                      <a:pt x="1599" y="1139"/>
                      <a:pt x="1599" y="1139"/>
                      <a:pt x="1599" y="1139"/>
                    </a:cubicBezTo>
                    <a:cubicBezTo>
                      <a:pt x="1631" y="1138"/>
                      <a:pt x="1631" y="1138"/>
                      <a:pt x="1631" y="1138"/>
                    </a:cubicBezTo>
                    <a:cubicBezTo>
                      <a:pt x="1664" y="1138"/>
                      <a:pt x="1664" y="1138"/>
                      <a:pt x="1664" y="1138"/>
                    </a:cubicBezTo>
                    <a:cubicBezTo>
                      <a:pt x="1691" y="1137"/>
                      <a:pt x="1691" y="1137"/>
                      <a:pt x="1691" y="1137"/>
                    </a:cubicBezTo>
                    <a:cubicBezTo>
                      <a:pt x="1693" y="1137"/>
                      <a:pt x="1695" y="1137"/>
                      <a:pt x="1696" y="1137"/>
                    </a:cubicBezTo>
                    <a:cubicBezTo>
                      <a:pt x="1707" y="1137"/>
                      <a:pt x="1718" y="1137"/>
                      <a:pt x="1728" y="1137"/>
                    </a:cubicBezTo>
                    <a:cubicBezTo>
                      <a:pt x="1739" y="1137"/>
                      <a:pt x="1750" y="1137"/>
                      <a:pt x="1760" y="1138"/>
                    </a:cubicBezTo>
                    <a:cubicBezTo>
                      <a:pt x="1771" y="1138"/>
                      <a:pt x="1782" y="1138"/>
                      <a:pt x="1792" y="1139"/>
                    </a:cubicBezTo>
                    <a:cubicBezTo>
                      <a:pt x="1803" y="1139"/>
                      <a:pt x="1814" y="1140"/>
                      <a:pt x="1824" y="1140"/>
                    </a:cubicBezTo>
                    <a:cubicBezTo>
                      <a:pt x="1825" y="1140"/>
                      <a:pt x="1826" y="1140"/>
                      <a:pt x="1827" y="1140"/>
                    </a:cubicBezTo>
                    <a:cubicBezTo>
                      <a:pt x="1837" y="1141"/>
                      <a:pt x="1846" y="1142"/>
                      <a:pt x="1856" y="1142"/>
                    </a:cubicBezTo>
                    <a:cubicBezTo>
                      <a:pt x="1867" y="1143"/>
                      <a:pt x="1877" y="1144"/>
                      <a:pt x="1888" y="1145"/>
                    </a:cubicBezTo>
                    <a:cubicBezTo>
                      <a:pt x="1898" y="1146"/>
                      <a:pt x="1909" y="1146"/>
                      <a:pt x="1919" y="1147"/>
                    </a:cubicBezTo>
                    <a:cubicBezTo>
                      <a:pt x="1930" y="1148"/>
                      <a:pt x="1940" y="1150"/>
                      <a:pt x="1951" y="1151"/>
                    </a:cubicBezTo>
                    <a:cubicBezTo>
                      <a:pt x="1955" y="1151"/>
                      <a:pt x="1959" y="1152"/>
                      <a:pt x="1963" y="1152"/>
                    </a:cubicBezTo>
                    <a:cubicBezTo>
                      <a:pt x="1969" y="1153"/>
                      <a:pt x="1976" y="1154"/>
                      <a:pt x="1982" y="1154"/>
                    </a:cubicBezTo>
                    <a:cubicBezTo>
                      <a:pt x="1992" y="1156"/>
                      <a:pt x="2003" y="1157"/>
                      <a:pt x="2013" y="1159"/>
                    </a:cubicBezTo>
                    <a:cubicBezTo>
                      <a:pt x="2024" y="1160"/>
                      <a:pt x="2034" y="1162"/>
                      <a:pt x="2044" y="1163"/>
                    </a:cubicBezTo>
                    <a:cubicBezTo>
                      <a:pt x="2055" y="1165"/>
                      <a:pt x="2065" y="1166"/>
                      <a:pt x="2075" y="1168"/>
                    </a:cubicBezTo>
                    <a:cubicBezTo>
                      <a:pt x="2086" y="1170"/>
                      <a:pt x="2096" y="1172"/>
                      <a:pt x="2106" y="1173"/>
                    </a:cubicBezTo>
                    <a:cubicBezTo>
                      <a:pt x="2117" y="1175"/>
                      <a:pt x="2127" y="1177"/>
                      <a:pt x="2137" y="1179"/>
                    </a:cubicBezTo>
                    <a:cubicBezTo>
                      <a:pt x="2147" y="1181"/>
                      <a:pt x="2158" y="1183"/>
                      <a:pt x="2168" y="1186"/>
                    </a:cubicBezTo>
                    <a:cubicBezTo>
                      <a:pt x="2178" y="1188"/>
                      <a:pt x="2188" y="1190"/>
                      <a:pt x="2198" y="1192"/>
                    </a:cubicBezTo>
                    <a:cubicBezTo>
                      <a:pt x="2209" y="1195"/>
                      <a:pt x="2219" y="1197"/>
                      <a:pt x="2229" y="1199"/>
                    </a:cubicBezTo>
                    <a:cubicBezTo>
                      <a:pt x="2230" y="1200"/>
                      <a:pt x="2230" y="1200"/>
                      <a:pt x="2231" y="1200"/>
                    </a:cubicBezTo>
                    <a:cubicBezTo>
                      <a:pt x="2241" y="1202"/>
                      <a:pt x="2250" y="1205"/>
                      <a:pt x="2259" y="1207"/>
                    </a:cubicBezTo>
                    <a:cubicBezTo>
                      <a:pt x="2269" y="1210"/>
                      <a:pt x="2280" y="1212"/>
                      <a:pt x="2290" y="1215"/>
                    </a:cubicBezTo>
                    <a:cubicBezTo>
                      <a:pt x="2300" y="1218"/>
                      <a:pt x="2310" y="1221"/>
                      <a:pt x="2320" y="1224"/>
                    </a:cubicBezTo>
                    <a:cubicBezTo>
                      <a:pt x="2330" y="1227"/>
                      <a:pt x="2340" y="1230"/>
                      <a:pt x="2350" y="1233"/>
                    </a:cubicBezTo>
                    <a:cubicBezTo>
                      <a:pt x="2360" y="1236"/>
                      <a:pt x="2370" y="1239"/>
                      <a:pt x="2380" y="1242"/>
                    </a:cubicBezTo>
                    <a:cubicBezTo>
                      <a:pt x="2390" y="1245"/>
                      <a:pt x="2400" y="1249"/>
                      <a:pt x="2410" y="1252"/>
                    </a:cubicBezTo>
                    <a:cubicBezTo>
                      <a:pt x="2420" y="1255"/>
                      <a:pt x="2430" y="1259"/>
                      <a:pt x="2440" y="1262"/>
                    </a:cubicBezTo>
                    <a:cubicBezTo>
                      <a:pt x="2449" y="1266"/>
                      <a:pt x="2459" y="1269"/>
                      <a:pt x="2469" y="1273"/>
                    </a:cubicBezTo>
                    <a:cubicBezTo>
                      <a:pt x="2476" y="1276"/>
                      <a:pt x="2484" y="1279"/>
                      <a:pt x="2491" y="1281"/>
                    </a:cubicBezTo>
                    <a:cubicBezTo>
                      <a:pt x="2493" y="1282"/>
                      <a:pt x="2496" y="1283"/>
                      <a:pt x="2499" y="1285"/>
                    </a:cubicBezTo>
                    <a:cubicBezTo>
                      <a:pt x="2509" y="1288"/>
                      <a:pt x="2518" y="1292"/>
                      <a:pt x="2528" y="1296"/>
                    </a:cubicBezTo>
                    <a:cubicBezTo>
                      <a:pt x="2538" y="1300"/>
                      <a:pt x="2548" y="1305"/>
                      <a:pt x="2557" y="1309"/>
                    </a:cubicBezTo>
                    <a:cubicBezTo>
                      <a:pt x="2567" y="1313"/>
                      <a:pt x="2577" y="1317"/>
                      <a:pt x="2587" y="1322"/>
                    </a:cubicBezTo>
                    <a:cubicBezTo>
                      <a:pt x="2596" y="1326"/>
                      <a:pt x="2606" y="1331"/>
                      <a:pt x="2616" y="1335"/>
                    </a:cubicBezTo>
                    <a:cubicBezTo>
                      <a:pt x="2625" y="1340"/>
                      <a:pt x="2635" y="1344"/>
                      <a:pt x="2644" y="1349"/>
                    </a:cubicBezTo>
                    <a:cubicBezTo>
                      <a:pt x="2654" y="1354"/>
                      <a:pt x="2664" y="1359"/>
                      <a:pt x="2673" y="1364"/>
                    </a:cubicBezTo>
                    <a:cubicBezTo>
                      <a:pt x="2683" y="1369"/>
                      <a:pt x="2692" y="1374"/>
                      <a:pt x="2702" y="1379"/>
                    </a:cubicBezTo>
                    <a:cubicBezTo>
                      <a:pt x="2711" y="1384"/>
                      <a:pt x="2721" y="1389"/>
                      <a:pt x="2730" y="1395"/>
                    </a:cubicBezTo>
                    <a:cubicBezTo>
                      <a:pt x="2732" y="1396"/>
                      <a:pt x="2734" y="1397"/>
                      <a:pt x="2736" y="1398"/>
                    </a:cubicBezTo>
                    <a:cubicBezTo>
                      <a:pt x="2744" y="1402"/>
                      <a:pt x="2751" y="1407"/>
                      <a:pt x="2759" y="1411"/>
                    </a:cubicBezTo>
                    <a:cubicBezTo>
                      <a:pt x="2768" y="1417"/>
                      <a:pt x="2777" y="1423"/>
                      <a:pt x="2787" y="1428"/>
                    </a:cubicBezTo>
                    <a:cubicBezTo>
                      <a:pt x="2796" y="1434"/>
                      <a:pt x="2806" y="1440"/>
                      <a:pt x="2815" y="1446"/>
                    </a:cubicBezTo>
                    <a:cubicBezTo>
                      <a:pt x="2824" y="1452"/>
                      <a:pt x="2833" y="1458"/>
                      <a:pt x="2843" y="1465"/>
                    </a:cubicBezTo>
                    <a:cubicBezTo>
                      <a:pt x="2846" y="1466"/>
                      <a:pt x="2848" y="1468"/>
                      <a:pt x="2851" y="1470"/>
                    </a:cubicBezTo>
                    <a:cubicBezTo>
                      <a:pt x="2858" y="1475"/>
                      <a:pt x="2864" y="1479"/>
                      <a:pt x="2870" y="1484"/>
                    </a:cubicBezTo>
                    <a:cubicBezTo>
                      <a:pt x="2880" y="1490"/>
                      <a:pt x="2889" y="1497"/>
                      <a:pt x="2898" y="1504"/>
                    </a:cubicBezTo>
                    <a:cubicBezTo>
                      <a:pt x="2907" y="1510"/>
                      <a:pt x="2916" y="1517"/>
                      <a:pt x="2925" y="1524"/>
                    </a:cubicBezTo>
                    <a:cubicBezTo>
                      <a:pt x="2934" y="1532"/>
                      <a:pt x="2943" y="1539"/>
                      <a:pt x="2952" y="1546"/>
                    </a:cubicBezTo>
                    <a:cubicBezTo>
                      <a:pt x="2955" y="1548"/>
                      <a:pt x="2957" y="1550"/>
                      <a:pt x="2960" y="1552"/>
                    </a:cubicBezTo>
                    <a:cubicBezTo>
                      <a:pt x="2966" y="1558"/>
                      <a:pt x="2973" y="1563"/>
                      <a:pt x="2979" y="1569"/>
                    </a:cubicBezTo>
                    <a:cubicBezTo>
                      <a:pt x="2988" y="1576"/>
                      <a:pt x="2997" y="1584"/>
                      <a:pt x="3006" y="1592"/>
                    </a:cubicBezTo>
                    <a:cubicBezTo>
                      <a:pt x="3015" y="1600"/>
                      <a:pt x="3023" y="1608"/>
                      <a:pt x="3032" y="1616"/>
                    </a:cubicBezTo>
                    <a:cubicBezTo>
                      <a:pt x="3041" y="1625"/>
                      <a:pt x="3049" y="1633"/>
                      <a:pt x="3057" y="1641"/>
                    </a:cubicBezTo>
                    <a:cubicBezTo>
                      <a:pt x="3065" y="1649"/>
                      <a:pt x="3073" y="1657"/>
                      <a:pt x="3080" y="1665"/>
                    </a:cubicBezTo>
                    <a:cubicBezTo>
                      <a:pt x="3089" y="1674"/>
                      <a:pt x="3097" y="1683"/>
                      <a:pt x="3106" y="1693"/>
                    </a:cubicBezTo>
                    <a:cubicBezTo>
                      <a:pt x="3114" y="1702"/>
                      <a:pt x="3123" y="1712"/>
                      <a:pt x="3131" y="1722"/>
                    </a:cubicBezTo>
                    <a:cubicBezTo>
                      <a:pt x="3136" y="1728"/>
                      <a:pt x="3141" y="1734"/>
                      <a:pt x="3146" y="1741"/>
                    </a:cubicBezTo>
                    <a:cubicBezTo>
                      <a:pt x="3150" y="1745"/>
                      <a:pt x="3153" y="1749"/>
                      <a:pt x="3156" y="1753"/>
                    </a:cubicBezTo>
                    <a:cubicBezTo>
                      <a:pt x="3160" y="1758"/>
                      <a:pt x="3164" y="1763"/>
                      <a:pt x="3167" y="1767"/>
                    </a:cubicBezTo>
                    <a:cubicBezTo>
                      <a:pt x="3172" y="1773"/>
                      <a:pt x="3176" y="1779"/>
                      <a:pt x="3181" y="1786"/>
                    </a:cubicBezTo>
                    <a:cubicBezTo>
                      <a:pt x="3183" y="1789"/>
                      <a:pt x="3185" y="1792"/>
                      <a:pt x="3187" y="1795"/>
                    </a:cubicBezTo>
                    <a:cubicBezTo>
                      <a:pt x="3193" y="1803"/>
                      <a:pt x="3199" y="1812"/>
                      <a:pt x="3205" y="1820"/>
                    </a:cubicBezTo>
                    <a:cubicBezTo>
                      <a:pt x="3205" y="1821"/>
                      <a:pt x="3206" y="1822"/>
                      <a:pt x="3206" y="1823"/>
                    </a:cubicBezTo>
                    <a:cubicBezTo>
                      <a:pt x="3213" y="1832"/>
                      <a:pt x="3219" y="1842"/>
                      <a:pt x="3225" y="1851"/>
                    </a:cubicBezTo>
                    <a:cubicBezTo>
                      <a:pt x="3226" y="1853"/>
                      <a:pt x="3227" y="1855"/>
                      <a:pt x="3228" y="1857"/>
                    </a:cubicBezTo>
                    <a:cubicBezTo>
                      <a:pt x="3236" y="1869"/>
                      <a:pt x="3244" y="1882"/>
                      <a:pt x="3251" y="1895"/>
                    </a:cubicBezTo>
                    <a:cubicBezTo>
                      <a:pt x="3259" y="1909"/>
                      <a:pt x="3266" y="1923"/>
                      <a:pt x="3273" y="1937"/>
                    </a:cubicBezTo>
                    <a:cubicBezTo>
                      <a:pt x="3279" y="1948"/>
                      <a:pt x="3284" y="1959"/>
                      <a:pt x="3289" y="1970"/>
                    </a:cubicBezTo>
                    <a:cubicBezTo>
                      <a:pt x="3291" y="1974"/>
                      <a:pt x="3293" y="1979"/>
                      <a:pt x="3295" y="1983"/>
                    </a:cubicBezTo>
                    <a:cubicBezTo>
                      <a:pt x="3302" y="1999"/>
                      <a:pt x="3309" y="2015"/>
                      <a:pt x="3316" y="2032"/>
                    </a:cubicBezTo>
                    <a:cubicBezTo>
                      <a:pt x="3322" y="2050"/>
                      <a:pt x="3329" y="2069"/>
                      <a:pt x="3335" y="2087"/>
                    </a:cubicBezTo>
                    <a:cubicBezTo>
                      <a:pt x="3336" y="2090"/>
                      <a:pt x="3337" y="2093"/>
                      <a:pt x="3338" y="2097"/>
                    </a:cubicBezTo>
                    <a:cubicBezTo>
                      <a:pt x="3343" y="2113"/>
                      <a:pt x="3347" y="2130"/>
                      <a:pt x="3352" y="2146"/>
                    </a:cubicBezTo>
                    <a:cubicBezTo>
                      <a:pt x="3373" y="2146"/>
                      <a:pt x="3373" y="2146"/>
                      <a:pt x="3373" y="2146"/>
                    </a:cubicBezTo>
                    <a:cubicBezTo>
                      <a:pt x="3371" y="2136"/>
                      <a:pt x="3368" y="2126"/>
                      <a:pt x="3365" y="211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7">
                <a:extLst>
                  <a:ext uri="{FF2B5EF4-FFF2-40B4-BE49-F238E27FC236}">
                    <a16:creationId xmlns:a16="http://schemas.microsoft.com/office/drawing/2014/main" id="{ACFBA3B3-9F0F-4B97-8C58-F83CBB9C7670}"/>
                  </a:ext>
                </a:extLst>
              </p:cNvPr>
              <p:cNvSpPr>
                <a:spLocks/>
              </p:cNvSpPr>
              <p:nvPr/>
            </p:nvSpPr>
            <p:spPr bwMode="auto">
              <a:xfrm>
                <a:off x="0" y="1825625"/>
                <a:ext cx="5667375" cy="5073650"/>
              </a:xfrm>
              <a:custGeom>
                <a:avLst/>
                <a:gdLst>
                  <a:gd name="T0" fmla="*/ 2234 w 2234"/>
                  <a:gd name="T1" fmla="*/ 1809 h 1999"/>
                  <a:gd name="T2" fmla="*/ 2223 w 2234"/>
                  <a:gd name="T3" fmla="*/ 1712 h 1999"/>
                  <a:gd name="T4" fmla="*/ 2172 w 2234"/>
                  <a:gd name="T5" fmla="*/ 1596 h 1999"/>
                  <a:gd name="T6" fmla="*/ 2110 w 2234"/>
                  <a:gd name="T7" fmla="*/ 1522 h 1999"/>
                  <a:gd name="T8" fmla="*/ 2042 w 2234"/>
                  <a:gd name="T9" fmla="*/ 1465 h 1999"/>
                  <a:gd name="T10" fmla="*/ 1962 w 2234"/>
                  <a:gd name="T11" fmla="*/ 1413 h 1999"/>
                  <a:gd name="T12" fmla="*/ 1897 w 2234"/>
                  <a:gd name="T13" fmla="*/ 1382 h 1999"/>
                  <a:gd name="T14" fmla="*/ 1698 w 2234"/>
                  <a:gd name="T15" fmla="*/ 1328 h 1999"/>
                  <a:gd name="T16" fmla="*/ 1491 w 2234"/>
                  <a:gd name="T17" fmla="*/ 1304 h 1999"/>
                  <a:gd name="T18" fmla="*/ 1282 w 2234"/>
                  <a:gd name="T19" fmla="*/ 1291 h 1999"/>
                  <a:gd name="T20" fmla="*/ 1049 w 2234"/>
                  <a:gd name="T21" fmla="*/ 1279 h 1999"/>
                  <a:gd name="T22" fmla="*/ 842 w 2234"/>
                  <a:gd name="T23" fmla="*/ 1260 h 1999"/>
                  <a:gd name="T24" fmla="*/ 640 w 2234"/>
                  <a:gd name="T25" fmla="*/ 1230 h 1999"/>
                  <a:gd name="T26" fmla="*/ 453 w 2234"/>
                  <a:gd name="T27" fmla="*/ 1187 h 1999"/>
                  <a:gd name="T28" fmla="*/ 272 w 2234"/>
                  <a:gd name="T29" fmla="*/ 1119 h 1999"/>
                  <a:gd name="T30" fmla="*/ 130 w 2234"/>
                  <a:gd name="T31" fmla="*/ 1012 h 1999"/>
                  <a:gd name="T32" fmla="*/ 93 w 2234"/>
                  <a:gd name="T33" fmla="*/ 950 h 1999"/>
                  <a:gd name="T34" fmla="*/ 107 w 2234"/>
                  <a:gd name="T35" fmla="*/ 760 h 1999"/>
                  <a:gd name="T36" fmla="*/ 159 w 2234"/>
                  <a:gd name="T37" fmla="*/ 689 h 1999"/>
                  <a:gd name="T38" fmla="*/ 299 w 2234"/>
                  <a:gd name="T39" fmla="*/ 582 h 1999"/>
                  <a:gd name="T40" fmla="*/ 511 w 2234"/>
                  <a:gd name="T41" fmla="*/ 494 h 1999"/>
                  <a:gd name="T42" fmla="*/ 711 w 2234"/>
                  <a:gd name="T43" fmla="*/ 441 h 1999"/>
                  <a:gd name="T44" fmla="*/ 940 w 2234"/>
                  <a:gd name="T45" fmla="*/ 369 h 1999"/>
                  <a:gd name="T46" fmla="*/ 1051 w 2234"/>
                  <a:gd name="T47" fmla="*/ 208 h 1999"/>
                  <a:gd name="T48" fmla="*/ 992 w 2234"/>
                  <a:gd name="T49" fmla="*/ 125 h 1999"/>
                  <a:gd name="T50" fmla="*/ 843 w 2234"/>
                  <a:gd name="T51" fmla="*/ 58 h 1999"/>
                  <a:gd name="T52" fmla="*/ 637 w 2234"/>
                  <a:gd name="T53" fmla="*/ 32 h 1999"/>
                  <a:gd name="T54" fmla="*/ 443 w 2234"/>
                  <a:gd name="T55" fmla="*/ 19 h 1999"/>
                  <a:gd name="T56" fmla="*/ 218 w 2234"/>
                  <a:gd name="T57" fmla="*/ 9 h 1999"/>
                  <a:gd name="T58" fmla="*/ 8 w 2234"/>
                  <a:gd name="T59" fmla="*/ 0 h 1999"/>
                  <a:gd name="T60" fmla="*/ 153 w 2234"/>
                  <a:gd name="T61" fmla="*/ 15 h 1999"/>
                  <a:gd name="T62" fmla="*/ 386 w 2234"/>
                  <a:gd name="T63" fmla="*/ 26 h 1999"/>
                  <a:gd name="T64" fmla="*/ 595 w 2234"/>
                  <a:gd name="T65" fmla="*/ 38 h 1999"/>
                  <a:gd name="T66" fmla="*/ 801 w 2234"/>
                  <a:gd name="T67" fmla="*/ 59 h 1999"/>
                  <a:gd name="T68" fmla="*/ 954 w 2234"/>
                  <a:gd name="T69" fmla="*/ 109 h 1999"/>
                  <a:gd name="T70" fmla="*/ 1036 w 2234"/>
                  <a:gd name="T71" fmla="*/ 195 h 1999"/>
                  <a:gd name="T72" fmla="*/ 965 w 2234"/>
                  <a:gd name="T73" fmla="*/ 340 h 1999"/>
                  <a:gd name="T74" fmla="*/ 733 w 2234"/>
                  <a:gd name="T75" fmla="*/ 423 h 1999"/>
                  <a:gd name="T76" fmla="*/ 516 w 2234"/>
                  <a:gd name="T77" fmla="*/ 478 h 1999"/>
                  <a:gd name="T78" fmla="*/ 299 w 2234"/>
                  <a:gd name="T79" fmla="*/ 565 h 1999"/>
                  <a:gd name="T80" fmla="*/ 171 w 2234"/>
                  <a:gd name="T81" fmla="*/ 655 h 1999"/>
                  <a:gd name="T82" fmla="*/ 101 w 2234"/>
                  <a:gd name="T83" fmla="*/ 741 h 1999"/>
                  <a:gd name="T84" fmla="*/ 72 w 2234"/>
                  <a:gd name="T85" fmla="*/ 927 h 1999"/>
                  <a:gd name="T86" fmla="*/ 103 w 2234"/>
                  <a:gd name="T87" fmla="*/ 995 h 1999"/>
                  <a:gd name="T88" fmla="*/ 225 w 2234"/>
                  <a:gd name="T89" fmla="*/ 1107 h 1999"/>
                  <a:gd name="T90" fmla="*/ 395 w 2234"/>
                  <a:gd name="T91" fmla="*/ 1184 h 1999"/>
                  <a:gd name="T92" fmla="*/ 594 w 2234"/>
                  <a:gd name="T93" fmla="*/ 1236 h 1999"/>
                  <a:gd name="T94" fmla="*/ 798 w 2234"/>
                  <a:gd name="T95" fmla="*/ 1270 h 1999"/>
                  <a:gd name="T96" fmla="*/ 1004 w 2234"/>
                  <a:gd name="T97" fmla="*/ 1292 h 1999"/>
                  <a:gd name="T98" fmla="*/ 1213 w 2234"/>
                  <a:gd name="T99" fmla="*/ 1305 h 1999"/>
                  <a:gd name="T100" fmla="*/ 1422 w 2234"/>
                  <a:gd name="T101" fmla="*/ 1316 h 1999"/>
                  <a:gd name="T102" fmla="*/ 1629 w 2234"/>
                  <a:gd name="T103" fmla="*/ 1336 h 1999"/>
                  <a:gd name="T104" fmla="*/ 1809 w 2234"/>
                  <a:gd name="T105" fmla="*/ 1370 h 1999"/>
                  <a:gd name="T106" fmla="*/ 1950 w 2234"/>
                  <a:gd name="T107" fmla="*/ 1425 h 1999"/>
                  <a:gd name="T108" fmla="*/ 2001 w 2234"/>
                  <a:gd name="T109" fmla="*/ 1456 h 1999"/>
                  <a:gd name="T110" fmla="*/ 2081 w 2234"/>
                  <a:gd name="T111" fmla="*/ 1516 h 1999"/>
                  <a:gd name="T112" fmla="*/ 2152 w 2234"/>
                  <a:gd name="T113" fmla="*/ 1598 h 1999"/>
                  <a:gd name="T114" fmla="*/ 2200 w 2234"/>
                  <a:gd name="T115" fmla="*/ 1699 h 1999"/>
                  <a:gd name="T116" fmla="*/ 2214 w 2234"/>
                  <a:gd name="T117" fmla="*/ 1805 h 1999"/>
                  <a:gd name="T118" fmla="*/ 2184 w 2234"/>
                  <a:gd name="T119" fmla="*/ 1971 h 1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34" h="1999">
                    <a:moveTo>
                      <a:pt x="2204" y="1980"/>
                    </a:moveTo>
                    <a:cubicBezTo>
                      <a:pt x="2206" y="1971"/>
                      <a:pt x="2206" y="1971"/>
                      <a:pt x="2206" y="1971"/>
                    </a:cubicBezTo>
                    <a:cubicBezTo>
                      <a:pt x="2208" y="1965"/>
                      <a:pt x="2210" y="1959"/>
                      <a:pt x="2212" y="1953"/>
                    </a:cubicBezTo>
                    <a:cubicBezTo>
                      <a:pt x="2214" y="1947"/>
                      <a:pt x="2215" y="1940"/>
                      <a:pt x="2217" y="1934"/>
                    </a:cubicBezTo>
                    <a:cubicBezTo>
                      <a:pt x="2218" y="1928"/>
                      <a:pt x="2220" y="1922"/>
                      <a:pt x="2221" y="1915"/>
                    </a:cubicBezTo>
                    <a:cubicBezTo>
                      <a:pt x="2223" y="1909"/>
                      <a:pt x="2224" y="1903"/>
                      <a:pt x="2225" y="1897"/>
                    </a:cubicBezTo>
                    <a:cubicBezTo>
                      <a:pt x="2227" y="1890"/>
                      <a:pt x="2228" y="1884"/>
                      <a:pt x="2229" y="1877"/>
                    </a:cubicBezTo>
                    <a:cubicBezTo>
                      <a:pt x="2231" y="1864"/>
                      <a:pt x="2232" y="1851"/>
                      <a:pt x="2233" y="1838"/>
                    </a:cubicBezTo>
                    <a:cubicBezTo>
                      <a:pt x="2234" y="1832"/>
                      <a:pt x="2234" y="1825"/>
                      <a:pt x="2234" y="1819"/>
                    </a:cubicBezTo>
                    <a:cubicBezTo>
                      <a:pt x="2234" y="1809"/>
                      <a:pt x="2234" y="1809"/>
                      <a:pt x="2234" y="1809"/>
                    </a:cubicBezTo>
                    <a:cubicBezTo>
                      <a:pt x="2234" y="1799"/>
                      <a:pt x="2234" y="1799"/>
                      <a:pt x="2234" y="1799"/>
                    </a:cubicBezTo>
                    <a:cubicBezTo>
                      <a:pt x="2234" y="1792"/>
                      <a:pt x="2234" y="1785"/>
                      <a:pt x="2233" y="1779"/>
                    </a:cubicBezTo>
                    <a:cubicBezTo>
                      <a:pt x="2233" y="1776"/>
                      <a:pt x="2233" y="1773"/>
                      <a:pt x="2232" y="1770"/>
                    </a:cubicBezTo>
                    <a:cubicBezTo>
                      <a:pt x="2232" y="1766"/>
                      <a:pt x="2232" y="1762"/>
                      <a:pt x="2231" y="1759"/>
                    </a:cubicBezTo>
                    <a:cubicBezTo>
                      <a:pt x="2231" y="1754"/>
                      <a:pt x="2231" y="1754"/>
                      <a:pt x="2231" y="1754"/>
                    </a:cubicBezTo>
                    <a:cubicBezTo>
                      <a:pt x="2230" y="1749"/>
                      <a:pt x="2230" y="1749"/>
                      <a:pt x="2230" y="1749"/>
                    </a:cubicBezTo>
                    <a:cubicBezTo>
                      <a:pt x="2228" y="1739"/>
                      <a:pt x="2228" y="1739"/>
                      <a:pt x="2228" y="1739"/>
                    </a:cubicBezTo>
                    <a:cubicBezTo>
                      <a:pt x="2227" y="1729"/>
                      <a:pt x="2227" y="1729"/>
                      <a:pt x="2227" y="1729"/>
                    </a:cubicBezTo>
                    <a:cubicBezTo>
                      <a:pt x="2226" y="1725"/>
                      <a:pt x="2225" y="1722"/>
                      <a:pt x="2224" y="1719"/>
                    </a:cubicBezTo>
                    <a:cubicBezTo>
                      <a:pt x="2224" y="1716"/>
                      <a:pt x="2223" y="1714"/>
                      <a:pt x="2223" y="1712"/>
                    </a:cubicBezTo>
                    <a:cubicBezTo>
                      <a:pt x="2222" y="1708"/>
                      <a:pt x="2221" y="1703"/>
                      <a:pt x="2219" y="1699"/>
                    </a:cubicBezTo>
                    <a:cubicBezTo>
                      <a:pt x="2217" y="1693"/>
                      <a:pt x="2215" y="1686"/>
                      <a:pt x="2213" y="1680"/>
                    </a:cubicBezTo>
                    <a:cubicBezTo>
                      <a:pt x="2212" y="1676"/>
                      <a:pt x="2211" y="1673"/>
                      <a:pt x="2209" y="1669"/>
                    </a:cubicBezTo>
                    <a:cubicBezTo>
                      <a:pt x="2208" y="1666"/>
                      <a:pt x="2207" y="1663"/>
                      <a:pt x="2206" y="1660"/>
                    </a:cubicBezTo>
                    <a:cubicBezTo>
                      <a:pt x="2203" y="1654"/>
                      <a:pt x="2201" y="1648"/>
                      <a:pt x="2197" y="1642"/>
                    </a:cubicBezTo>
                    <a:cubicBezTo>
                      <a:pt x="2196" y="1639"/>
                      <a:pt x="2195" y="1637"/>
                      <a:pt x="2194" y="1635"/>
                    </a:cubicBezTo>
                    <a:cubicBezTo>
                      <a:pt x="2192" y="1631"/>
                      <a:pt x="2190" y="1627"/>
                      <a:pt x="2188" y="1623"/>
                    </a:cubicBezTo>
                    <a:cubicBezTo>
                      <a:pt x="2184" y="1617"/>
                      <a:pt x="2181" y="1611"/>
                      <a:pt x="2177" y="1605"/>
                    </a:cubicBezTo>
                    <a:cubicBezTo>
                      <a:pt x="2177" y="1605"/>
                      <a:pt x="2177" y="1605"/>
                      <a:pt x="2177" y="1605"/>
                    </a:cubicBezTo>
                    <a:cubicBezTo>
                      <a:pt x="2175" y="1602"/>
                      <a:pt x="2174" y="1599"/>
                      <a:pt x="2172" y="1596"/>
                    </a:cubicBezTo>
                    <a:cubicBezTo>
                      <a:pt x="2166" y="1588"/>
                      <a:pt x="2166" y="1588"/>
                      <a:pt x="2166" y="1588"/>
                    </a:cubicBezTo>
                    <a:cubicBezTo>
                      <a:pt x="2164" y="1585"/>
                      <a:pt x="2162" y="1582"/>
                      <a:pt x="2160" y="1579"/>
                    </a:cubicBezTo>
                    <a:cubicBezTo>
                      <a:pt x="2158" y="1577"/>
                      <a:pt x="2156" y="1574"/>
                      <a:pt x="2154" y="1571"/>
                    </a:cubicBezTo>
                    <a:cubicBezTo>
                      <a:pt x="2150" y="1566"/>
                      <a:pt x="2146" y="1561"/>
                      <a:pt x="2142" y="1557"/>
                    </a:cubicBezTo>
                    <a:cubicBezTo>
                      <a:pt x="2141" y="1556"/>
                      <a:pt x="2141" y="1555"/>
                      <a:pt x="2140" y="1555"/>
                    </a:cubicBezTo>
                    <a:cubicBezTo>
                      <a:pt x="2138" y="1552"/>
                      <a:pt x="2136" y="1549"/>
                      <a:pt x="2134" y="1547"/>
                    </a:cubicBezTo>
                    <a:cubicBezTo>
                      <a:pt x="2126" y="1539"/>
                      <a:pt x="2126" y="1539"/>
                      <a:pt x="2126" y="1539"/>
                    </a:cubicBezTo>
                    <a:cubicBezTo>
                      <a:pt x="2125" y="1538"/>
                      <a:pt x="2124" y="1537"/>
                      <a:pt x="2123" y="1536"/>
                    </a:cubicBezTo>
                    <a:cubicBezTo>
                      <a:pt x="2119" y="1532"/>
                      <a:pt x="2116" y="1528"/>
                      <a:pt x="2112" y="1524"/>
                    </a:cubicBezTo>
                    <a:cubicBezTo>
                      <a:pt x="2111" y="1523"/>
                      <a:pt x="2111" y="1523"/>
                      <a:pt x="2110" y="1522"/>
                    </a:cubicBezTo>
                    <a:cubicBezTo>
                      <a:pt x="2109" y="1522"/>
                      <a:pt x="2109" y="1521"/>
                      <a:pt x="2108" y="1520"/>
                    </a:cubicBezTo>
                    <a:cubicBezTo>
                      <a:pt x="2106" y="1518"/>
                      <a:pt x="2104" y="1516"/>
                      <a:pt x="2101" y="1514"/>
                    </a:cubicBezTo>
                    <a:cubicBezTo>
                      <a:pt x="2098" y="1511"/>
                      <a:pt x="2095" y="1508"/>
                      <a:pt x="2092" y="1506"/>
                    </a:cubicBezTo>
                    <a:cubicBezTo>
                      <a:pt x="2085" y="1498"/>
                      <a:pt x="2085" y="1498"/>
                      <a:pt x="2085" y="1498"/>
                    </a:cubicBezTo>
                    <a:cubicBezTo>
                      <a:pt x="2084" y="1498"/>
                      <a:pt x="2083" y="1497"/>
                      <a:pt x="2082" y="1496"/>
                    </a:cubicBezTo>
                    <a:cubicBezTo>
                      <a:pt x="2080" y="1495"/>
                      <a:pt x="2078" y="1493"/>
                      <a:pt x="2077" y="1492"/>
                    </a:cubicBezTo>
                    <a:cubicBezTo>
                      <a:pt x="2072" y="1488"/>
                      <a:pt x="2067" y="1484"/>
                      <a:pt x="2062" y="1480"/>
                    </a:cubicBezTo>
                    <a:cubicBezTo>
                      <a:pt x="2062" y="1479"/>
                      <a:pt x="2061" y="1479"/>
                      <a:pt x="2060" y="1478"/>
                    </a:cubicBezTo>
                    <a:cubicBezTo>
                      <a:pt x="2055" y="1473"/>
                      <a:pt x="2049" y="1470"/>
                      <a:pt x="2043" y="1465"/>
                    </a:cubicBezTo>
                    <a:cubicBezTo>
                      <a:pt x="2043" y="1465"/>
                      <a:pt x="2043" y="1465"/>
                      <a:pt x="2042" y="1465"/>
                    </a:cubicBezTo>
                    <a:cubicBezTo>
                      <a:pt x="2037" y="1461"/>
                      <a:pt x="2032" y="1457"/>
                      <a:pt x="2026" y="1453"/>
                    </a:cubicBezTo>
                    <a:cubicBezTo>
                      <a:pt x="2025" y="1452"/>
                      <a:pt x="2023" y="1451"/>
                      <a:pt x="2022" y="1450"/>
                    </a:cubicBezTo>
                    <a:cubicBezTo>
                      <a:pt x="2018" y="1447"/>
                      <a:pt x="2013" y="1444"/>
                      <a:pt x="2008" y="1441"/>
                    </a:cubicBezTo>
                    <a:cubicBezTo>
                      <a:pt x="2002" y="1437"/>
                      <a:pt x="2002" y="1437"/>
                      <a:pt x="2002" y="1437"/>
                    </a:cubicBezTo>
                    <a:cubicBezTo>
                      <a:pt x="1999" y="1435"/>
                      <a:pt x="1999" y="1435"/>
                      <a:pt x="1999" y="1435"/>
                    </a:cubicBezTo>
                    <a:cubicBezTo>
                      <a:pt x="1995" y="1432"/>
                      <a:pt x="1995" y="1432"/>
                      <a:pt x="1995" y="1432"/>
                    </a:cubicBezTo>
                    <a:cubicBezTo>
                      <a:pt x="1990" y="1429"/>
                      <a:pt x="1990" y="1429"/>
                      <a:pt x="1990" y="1429"/>
                    </a:cubicBezTo>
                    <a:cubicBezTo>
                      <a:pt x="1987" y="1428"/>
                      <a:pt x="1984" y="1426"/>
                      <a:pt x="1981" y="1424"/>
                    </a:cubicBezTo>
                    <a:cubicBezTo>
                      <a:pt x="1978" y="1422"/>
                      <a:pt x="1975" y="1420"/>
                      <a:pt x="1972" y="1419"/>
                    </a:cubicBezTo>
                    <a:cubicBezTo>
                      <a:pt x="1962" y="1413"/>
                      <a:pt x="1962" y="1413"/>
                      <a:pt x="1962" y="1413"/>
                    </a:cubicBezTo>
                    <a:cubicBezTo>
                      <a:pt x="1961" y="1412"/>
                      <a:pt x="1961" y="1412"/>
                      <a:pt x="1961" y="1412"/>
                    </a:cubicBezTo>
                    <a:cubicBezTo>
                      <a:pt x="1960" y="1412"/>
                      <a:pt x="1960" y="1412"/>
                      <a:pt x="1960" y="1412"/>
                    </a:cubicBezTo>
                    <a:cubicBezTo>
                      <a:pt x="1958" y="1410"/>
                      <a:pt x="1958" y="1410"/>
                      <a:pt x="1958" y="1410"/>
                    </a:cubicBezTo>
                    <a:cubicBezTo>
                      <a:pt x="1953" y="1408"/>
                      <a:pt x="1953" y="1408"/>
                      <a:pt x="1953" y="1408"/>
                    </a:cubicBezTo>
                    <a:cubicBezTo>
                      <a:pt x="1943" y="1403"/>
                      <a:pt x="1943" y="1403"/>
                      <a:pt x="1943" y="1403"/>
                    </a:cubicBezTo>
                    <a:cubicBezTo>
                      <a:pt x="1940" y="1401"/>
                      <a:pt x="1940" y="1401"/>
                      <a:pt x="1940" y="1401"/>
                    </a:cubicBezTo>
                    <a:cubicBezTo>
                      <a:pt x="1934" y="1398"/>
                      <a:pt x="1934" y="1398"/>
                      <a:pt x="1934" y="1398"/>
                    </a:cubicBezTo>
                    <a:cubicBezTo>
                      <a:pt x="1929" y="1395"/>
                      <a:pt x="1923" y="1393"/>
                      <a:pt x="1918" y="1391"/>
                    </a:cubicBezTo>
                    <a:cubicBezTo>
                      <a:pt x="1917" y="1390"/>
                      <a:pt x="1915" y="1389"/>
                      <a:pt x="1914" y="1389"/>
                    </a:cubicBezTo>
                    <a:cubicBezTo>
                      <a:pt x="1908" y="1386"/>
                      <a:pt x="1903" y="1384"/>
                      <a:pt x="1897" y="1382"/>
                    </a:cubicBezTo>
                    <a:cubicBezTo>
                      <a:pt x="1890" y="1379"/>
                      <a:pt x="1883" y="1376"/>
                      <a:pt x="1875" y="1373"/>
                    </a:cubicBezTo>
                    <a:cubicBezTo>
                      <a:pt x="1868" y="1371"/>
                      <a:pt x="1861" y="1368"/>
                      <a:pt x="1854" y="1366"/>
                    </a:cubicBezTo>
                    <a:cubicBezTo>
                      <a:pt x="1846" y="1363"/>
                      <a:pt x="1839" y="1361"/>
                      <a:pt x="1832" y="1358"/>
                    </a:cubicBezTo>
                    <a:cubicBezTo>
                      <a:pt x="1824" y="1356"/>
                      <a:pt x="1817" y="1354"/>
                      <a:pt x="1810" y="1352"/>
                    </a:cubicBezTo>
                    <a:cubicBezTo>
                      <a:pt x="1802" y="1350"/>
                      <a:pt x="1795" y="1348"/>
                      <a:pt x="1787" y="1346"/>
                    </a:cubicBezTo>
                    <a:cubicBezTo>
                      <a:pt x="1780" y="1345"/>
                      <a:pt x="1773" y="1343"/>
                      <a:pt x="1765" y="1341"/>
                    </a:cubicBezTo>
                    <a:cubicBezTo>
                      <a:pt x="1759" y="1340"/>
                      <a:pt x="1753" y="1338"/>
                      <a:pt x="1746" y="1337"/>
                    </a:cubicBezTo>
                    <a:cubicBezTo>
                      <a:pt x="1745" y="1337"/>
                      <a:pt x="1744" y="1336"/>
                      <a:pt x="1743" y="1336"/>
                    </a:cubicBezTo>
                    <a:cubicBezTo>
                      <a:pt x="1735" y="1335"/>
                      <a:pt x="1728" y="1333"/>
                      <a:pt x="1720" y="1332"/>
                    </a:cubicBezTo>
                    <a:cubicBezTo>
                      <a:pt x="1713" y="1330"/>
                      <a:pt x="1705" y="1329"/>
                      <a:pt x="1698" y="1328"/>
                    </a:cubicBezTo>
                    <a:cubicBezTo>
                      <a:pt x="1690" y="1327"/>
                      <a:pt x="1682" y="1325"/>
                      <a:pt x="1675" y="1324"/>
                    </a:cubicBezTo>
                    <a:cubicBezTo>
                      <a:pt x="1667" y="1323"/>
                      <a:pt x="1660" y="1322"/>
                      <a:pt x="1652" y="1321"/>
                    </a:cubicBezTo>
                    <a:cubicBezTo>
                      <a:pt x="1645" y="1320"/>
                      <a:pt x="1637" y="1319"/>
                      <a:pt x="1629" y="1318"/>
                    </a:cubicBezTo>
                    <a:cubicBezTo>
                      <a:pt x="1622" y="1317"/>
                      <a:pt x="1614" y="1316"/>
                      <a:pt x="1606" y="1315"/>
                    </a:cubicBezTo>
                    <a:cubicBezTo>
                      <a:pt x="1599" y="1314"/>
                      <a:pt x="1591" y="1313"/>
                      <a:pt x="1583" y="1312"/>
                    </a:cubicBezTo>
                    <a:cubicBezTo>
                      <a:pt x="1579" y="1312"/>
                      <a:pt x="1574" y="1311"/>
                      <a:pt x="1569" y="1311"/>
                    </a:cubicBezTo>
                    <a:cubicBezTo>
                      <a:pt x="1566" y="1311"/>
                      <a:pt x="1563" y="1310"/>
                      <a:pt x="1560" y="1310"/>
                    </a:cubicBezTo>
                    <a:cubicBezTo>
                      <a:pt x="1553" y="1309"/>
                      <a:pt x="1545" y="1309"/>
                      <a:pt x="1537" y="1308"/>
                    </a:cubicBezTo>
                    <a:cubicBezTo>
                      <a:pt x="1530" y="1307"/>
                      <a:pt x="1522" y="1307"/>
                      <a:pt x="1514" y="1306"/>
                    </a:cubicBezTo>
                    <a:cubicBezTo>
                      <a:pt x="1507" y="1305"/>
                      <a:pt x="1499" y="1305"/>
                      <a:pt x="1491" y="1304"/>
                    </a:cubicBezTo>
                    <a:cubicBezTo>
                      <a:pt x="1483" y="1303"/>
                      <a:pt x="1476" y="1303"/>
                      <a:pt x="1468" y="1302"/>
                    </a:cubicBezTo>
                    <a:cubicBezTo>
                      <a:pt x="1460" y="1302"/>
                      <a:pt x="1453" y="1301"/>
                      <a:pt x="1445" y="1300"/>
                    </a:cubicBezTo>
                    <a:cubicBezTo>
                      <a:pt x="1437" y="1300"/>
                      <a:pt x="1429" y="1299"/>
                      <a:pt x="1422" y="1299"/>
                    </a:cubicBezTo>
                    <a:cubicBezTo>
                      <a:pt x="1414" y="1298"/>
                      <a:pt x="1406" y="1298"/>
                      <a:pt x="1398" y="1297"/>
                    </a:cubicBezTo>
                    <a:cubicBezTo>
                      <a:pt x="1395" y="1297"/>
                      <a:pt x="1392" y="1297"/>
                      <a:pt x="1388" y="1297"/>
                    </a:cubicBezTo>
                    <a:cubicBezTo>
                      <a:pt x="1384" y="1297"/>
                      <a:pt x="1379" y="1296"/>
                      <a:pt x="1375" y="1296"/>
                    </a:cubicBezTo>
                    <a:cubicBezTo>
                      <a:pt x="1367" y="1296"/>
                      <a:pt x="1360" y="1295"/>
                      <a:pt x="1352" y="1295"/>
                    </a:cubicBezTo>
                    <a:cubicBezTo>
                      <a:pt x="1344" y="1294"/>
                      <a:pt x="1336" y="1294"/>
                      <a:pt x="1329" y="1293"/>
                    </a:cubicBezTo>
                    <a:cubicBezTo>
                      <a:pt x="1321" y="1293"/>
                      <a:pt x="1313" y="1293"/>
                      <a:pt x="1305" y="1292"/>
                    </a:cubicBezTo>
                    <a:cubicBezTo>
                      <a:pt x="1298" y="1292"/>
                      <a:pt x="1290" y="1291"/>
                      <a:pt x="1282" y="1291"/>
                    </a:cubicBezTo>
                    <a:cubicBezTo>
                      <a:pt x="1274" y="1291"/>
                      <a:pt x="1267" y="1290"/>
                      <a:pt x="1259" y="1290"/>
                    </a:cubicBezTo>
                    <a:cubicBezTo>
                      <a:pt x="1251" y="1289"/>
                      <a:pt x="1243" y="1289"/>
                      <a:pt x="1235" y="1289"/>
                    </a:cubicBezTo>
                    <a:cubicBezTo>
                      <a:pt x="1228" y="1288"/>
                      <a:pt x="1220" y="1288"/>
                      <a:pt x="1212" y="1288"/>
                    </a:cubicBezTo>
                    <a:cubicBezTo>
                      <a:pt x="1204" y="1287"/>
                      <a:pt x="1197" y="1287"/>
                      <a:pt x="1189" y="1286"/>
                    </a:cubicBezTo>
                    <a:cubicBezTo>
                      <a:pt x="1181" y="1286"/>
                      <a:pt x="1173" y="1286"/>
                      <a:pt x="1166" y="1285"/>
                    </a:cubicBezTo>
                    <a:cubicBezTo>
                      <a:pt x="1158" y="1285"/>
                      <a:pt x="1150" y="1284"/>
                      <a:pt x="1142" y="1284"/>
                    </a:cubicBezTo>
                    <a:cubicBezTo>
                      <a:pt x="1135" y="1284"/>
                      <a:pt x="1127" y="1283"/>
                      <a:pt x="1119" y="1283"/>
                    </a:cubicBezTo>
                    <a:cubicBezTo>
                      <a:pt x="1111" y="1282"/>
                      <a:pt x="1104" y="1282"/>
                      <a:pt x="1096" y="1281"/>
                    </a:cubicBezTo>
                    <a:cubicBezTo>
                      <a:pt x="1088" y="1281"/>
                      <a:pt x="1080" y="1281"/>
                      <a:pt x="1073" y="1280"/>
                    </a:cubicBezTo>
                    <a:cubicBezTo>
                      <a:pt x="1065" y="1280"/>
                      <a:pt x="1057" y="1279"/>
                      <a:pt x="1049" y="1279"/>
                    </a:cubicBezTo>
                    <a:cubicBezTo>
                      <a:pt x="1042" y="1278"/>
                      <a:pt x="1034" y="1278"/>
                      <a:pt x="1026" y="1277"/>
                    </a:cubicBezTo>
                    <a:cubicBezTo>
                      <a:pt x="1023" y="1277"/>
                      <a:pt x="1020" y="1277"/>
                      <a:pt x="1017" y="1276"/>
                    </a:cubicBezTo>
                    <a:cubicBezTo>
                      <a:pt x="1012" y="1276"/>
                      <a:pt x="1008" y="1276"/>
                      <a:pt x="1003" y="1275"/>
                    </a:cubicBezTo>
                    <a:cubicBezTo>
                      <a:pt x="995" y="1275"/>
                      <a:pt x="988" y="1274"/>
                      <a:pt x="980" y="1274"/>
                    </a:cubicBezTo>
                    <a:cubicBezTo>
                      <a:pt x="972" y="1273"/>
                      <a:pt x="964" y="1272"/>
                      <a:pt x="957" y="1272"/>
                    </a:cubicBezTo>
                    <a:cubicBezTo>
                      <a:pt x="949" y="1271"/>
                      <a:pt x="941" y="1270"/>
                      <a:pt x="934" y="1270"/>
                    </a:cubicBezTo>
                    <a:cubicBezTo>
                      <a:pt x="926" y="1269"/>
                      <a:pt x="918" y="1268"/>
                      <a:pt x="911" y="1267"/>
                    </a:cubicBezTo>
                    <a:cubicBezTo>
                      <a:pt x="903" y="1267"/>
                      <a:pt x="895" y="1266"/>
                      <a:pt x="888" y="1265"/>
                    </a:cubicBezTo>
                    <a:cubicBezTo>
                      <a:pt x="880" y="1264"/>
                      <a:pt x="872" y="1263"/>
                      <a:pt x="865" y="1263"/>
                    </a:cubicBezTo>
                    <a:cubicBezTo>
                      <a:pt x="857" y="1262"/>
                      <a:pt x="849" y="1261"/>
                      <a:pt x="842" y="1260"/>
                    </a:cubicBezTo>
                    <a:cubicBezTo>
                      <a:pt x="837" y="1259"/>
                      <a:pt x="833" y="1259"/>
                      <a:pt x="829" y="1258"/>
                    </a:cubicBezTo>
                    <a:cubicBezTo>
                      <a:pt x="826" y="1258"/>
                      <a:pt x="822" y="1257"/>
                      <a:pt x="819" y="1257"/>
                    </a:cubicBezTo>
                    <a:cubicBezTo>
                      <a:pt x="811" y="1256"/>
                      <a:pt x="803" y="1255"/>
                      <a:pt x="796" y="1254"/>
                    </a:cubicBezTo>
                    <a:cubicBezTo>
                      <a:pt x="788" y="1253"/>
                      <a:pt x="781" y="1252"/>
                      <a:pt x="773" y="1251"/>
                    </a:cubicBezTo>
                    <a:cubicBezTo>
                      <a:pt x="765" y="1250"/>
                      <a:pt x="758" y="1249"/>
                      <a:pt x="750" y="1248"/>
                    </a:cubicBezTo>
                    <a:cubicBezTo>
                      <a:pt x="743" y="1247"/>
                      <a:pt x="735" y="1246"/>
                      <a:pt x="727" y="1244"/>
                    </a:cubicBezTo>
                    <a:cubicBezTo>
                      <a:pt x="720" y="1243"/>
                      <a:pt x="712" y="1242"/>
                      <a:pt x="705" y="1241"/>
                    </a:cubicBezTo>
                    <a:cubicBezTo>
                      <a:pt x="697" y="1240"/>
                      <a:pt x="690" y="1238"/>
                      <a:pt x="682" y="1237"/>
                    </a:cubicBezTo>
                    <a:cubicBezTo>
                      <a:pt x="674" y="1236"/>
                      <a:pt x="667" y="1235"/>
                      <a:pt x="659" y="1233"/>
                    </a:cubicBezTo>
                    <a:cubicBezTo>
                      <a:pt x="653" y="1232"/>
                      <a:pt x="646" y="1231"/>
                      <a:pt x="640" y="1230"/>
                    </a:cubicBezTo>
                    <a:cubicBezTo>
                      <a:pt x="639" y="1230"/>
                      <a:pt x="638" y="1230"/>
                      <a:pt x="637" y="1229"/>
                    </a:cubicBezTo>
                    <a:cubicBezTo>
                      <a:pt x="629" y="1228"/>
                      <a:pt x="622" y="1227"/>
                      <a:pt x="614" y="1225"/>
                    </a:cubicBezTo>
                    <a:cubicBezTo>
                      <a:pt x="607" y="1224"/>
                      <a:pt x="599" y="1222"/>
                      <a:pt x="592" y="1221"/>
                    </a:cubicBezTo>
                    <a:cubicBezTo>
                      <a:pt x="584" y="1219"/>
                      <a:pt x="577" y="1218"/>
                      <a:pt x="569" y="1216"/>
                    </a:cubicBezTo>
                    <a:cubicBezTo>
                      <a:pt x="562" y="1214"/>
                      <a:pt x="554" y="1213"/>
                      <a:pt x="547" y="1211"/>
                    </a:cubicBezTo>
                    <a:cubicBezTo>
                      <a:pt x="539" y="1209"/>
                      <a:pt x="532" y="1208"/>
                      <a:pt x="524" y="1206"/>
                    </a:cubicBezTo>
                    <a:cubicBezTo>
                      <a:pt x="517" y="1204"/>
                      <a:pt x="510" y="1202"/>
                      <a:pt x="502" y="1201"/>
                    </a:cubicBezTo>
                    <a:cubicBezTo>
                      <a:pt x="495" y="1199"/>
                      <a:pt x="487" y="1197"/>
                      <a:pt x="480" y="1195"/>
                    </a:cubicBezTo>
                    <a:cubicBezTo>
                      <a:pt x="473" y="1193"/>
                      <a:pt x="465" y="1191"/>
                      <a:pt x="458" y="1189"/>
                    </a:cubicBezTo>
                    <a:cubicBezTo>
                      <a:pt x="456" y="1188"/>
                      <a:pt x="454" y="1188"/>
                      <a:pt x="453" y="1187"/>
                    </a:cubicBezTo>
                    <a:cubicBezTo>
                      <a:pt x="447" y="1186"/>
                      <a:pt x="441" y="1184"/>
                      <a:pt x="436" y="1182"/>
                    </a:cubicBezTo>
                    <a:cubicBezTo>
                      <a:pt x="428" y="1180"/>
                      <a:pt x="421" y="1178"/>
                      <a:pt x="414" y="1176"/>
                    </a:cubicBezTo>
                    <a:cubicBezTo>
                      <a:pt x="406" y="1173"/>
                      <a:pt x="399" y="1171"/>
                      <a:pt x="392" y="1169"/>
                    </a:cubicBezTo>
                    <a:cubicBezTo>
                      <a:pt x="385" y="1166"/>
                      <a:pt x="377" y="1164"/>
                      <a:pt x="370" y="1161"/>
                    </a:cubicBezTo>
                    <a:cubicBezTo>
                      <a:pt x="367" y="1160"/>
                      <a:pt x="364" y="1159"/>
                      <a:pt x="361" y="1158"/>
                    </a:cubicBezTo>
                    <a:cubicBezTo>
                      <a:pt x="357" y="1156"/>
                      <a:pt x="353" y="1154"/>
                      <a:pt x="348" y="1153"/>
                    </a:cubicBezTo>
                    <a:cubicBezTo>
                      <a:pt x="341" y="1150"/>
                      <a:pt x="334" y="1147"/>
                      <a:pt x="327" y="1144"/>
                    </a:cubicBezTo>
                    <a:cubicBezTo>
                      <a:pt x="320" y="1141"/>
                      <a:pt x="313" y="1138"/>
                      <a:pt x="305" y="1135"/>
                    </a:cubicBezTo>
                    <a:cubicBezTo>
                      <a:pt x="298" y="1132"/>
                      <a:pt x="291" y="1129"/>
                      <a:pt x="284" y="1125"/>
                    </a:cubicBezTo>
                    <a:cubicBezTo>
                      <a:pt x="280" y="1123"/>
                      <a:pt x="276" y="1121"/>
                      <a:pt x="272" y="1119"/>
                    </a:cubicBezTo>
                    <a:cubicBezTo>
                      <a:pt x="269" y="1118"/>
                      <a:pt x="266" y="1116"/>
                      <a:pt x="263" y="1115"/>
                    </a:cubicBezTo>
                    <a:cubicBezTo>
                      <a:pt x="256" y="1111"/>
                      <a:pt x="249" y="1107"/>
                      <a:pt x="242" y="1103"/>
                    </a:cubicBezTo>
                    <a:cubicBezTo>
                      <a:pt x="235" y="1099"/>
                      <a:pt x="228" y="1095"/>
                      <a:pt x="222" y="1091"/>
                    </a:cubicBezTo>
                    <a:cubicBezTo>
                      <a:pt x="215" y="1087"/>
                      <a:pt x="208" y="1082"/>
                      <a:pt x="201" y="1077"/>
                    </a:cubicBezTo>
                    <a:cubicBezTo>
                      <a:pt x="197" y="1075"/>
                      <a:pt x="194" y="1072"/>
                      <a:pt x="190" y="1069"/>
                    </a:cubicBezTo>
                    <a:cubicBezTo>
                      <a:pt x="187" y="1067"/>
                      <a:pt x="184" y="1065"/>
                      <a:pt x="181" y="1063"/>
                    </a:cubicBezTo>
                    <a:cubicBezTo>
                      <a:pt x="174" y="1057"/>
                      <a:pt x="168" y="1052"/>
                      <a:pt x="162" y="1046"/>
                    </a:cubicBezTo>
                    <a:cubicBezTo>
                      <a:pt x="157" y="1042"/>
                      <a:pt x="153" y="1038"/>
                      <a:pt x="149" y="1034"/>
                    </a:cubicBezTo>
                    <a:cubicBezTo>
                      <a:pt x="148" y="1033"/>
                      <a:pt x="148" y="1033"/>
                      <a:pt x="148" y="1033"/>
                    </a:cubicBezTo>
                    <a:cubicBezTo>
                      <a:pt x="142" y="1026"/>
                      <a:pt x="135" y="1019"/>
                      <a:pt x="130" y="1012"/>
                    </a:cubicBezTo>
                    <a:cubicBezTo>
                      <a:pt x="128" y="1010"/>
                      <a:pt x="127" y="1008"/>
                      <a:pt x="125" y="1007"/>
                    </a:cubicBezTo>
                    <a:cubicBezTo>
                      <a:pt x="119" y="997"/>
                      <a:pt x="119" y="997"/>
                      <a:pt x="119" y="997"/>
                    </a:cubicBezTo>
                    <a:cubicBezTo>
                      <a:pt x="116" y="994"/>
                      <a:pt x="114" y="990"/>
                      <a:pt x="112" y="987"/>
                    </a:cubicBezTo>
                    <a:cubicBezTo>
                      <a:pt x="112" y="987"/>
                      <a:pt x="112" y="987"/>
                      <a:pt x="112" y="987"/>
                    </a:cubicBezTo>
                    <a:cubicBezTo>
                      <a:pt x="106" y="977"/>
                      <a:pt x="106" y="977"/>
                      <a:pt x="106" y="977"/>
                    </a:cubicBezTo>
                    <a:cubicBezTo>
                      <a:pt x="105" y="975"/>
                      <a:pt x="104" y="973"/>
                      <a:pt x="103" y="971"/>
                    </a:cubicBezTo>
                    <a:cubicBezTo>
                      <a:pt x="100" y="966"/>
                      <a:pt x="100" y="966"/>
                      <a:pt x="100" y="966"/>
                    </a:cubicBezTo>
                    <a:cubicBezTo>
                      <a:pt x="96" y="956"/>
                      <a:pt x="96" y="956"/>
                      <a:pt x="96" y="956"/>
                    </a:cubicBezTo>
                    <a:cubicBezTo>
                      <a:pt x="95" y="955"/>
                      <a:pt x="95" y="955"/>
                      <a:pt x="95" y="955"/>
                    </a:cubicBezTo>
                    <a:cubicBezTo>
                      <a:pt x="94" y="953"/>
                      <a:pt x="94" y="952"/>
                      <a:pt x="93" y="950"/>
                    </a:cubicBezTo>
                    <a:cubicBezTo>
                      <a:pt x="91" y="944"/>
                      <a:pt x="91" y="944"/>
                      <a:pt x="91" y="944"/>
                    </a:cubicBezTo>
                    <a:cubicBezTo>
                      <a:pt x="87" y="933"/>
                      <a:pt x="87" y="933"/>
                      <a:pt x="87" y="933"/>
                    </a:cubicBezTo>
                    <a:cubicBezTo>
                      <a:pt x="86" y="929"/>
                      <a:pt x="85" y="925"/>
                      <a:pt x="84" y="921"/>
                    </a:cubicBezTo>
                    <a:cubicBezTo>
                      <a:pt x="83" y="919"/>
                      <a:pt x="83" y="917"/>
                      <a:pt x="82" y="914"/>
                    </a:cubicBezTo>
                    <a:cubicBezTo>
                      <a:pt x="76" y="886"/>
                      <a:pt x="75" y="856"/>
                      <a:pt x="82" y="827"/>
                    </a:cubicBezTo>
                    <a:cubicBezTo>
                      <a:pt x="83" y="824"/>
                      <a:pt x="84" y="819"/>
                      <a:pt x="85" y="816"/>
                    </a:cubicBezTo>
                    <a:cubicBezTo>
                      <a:pt x="86" y="812"/>
                      <a:pt x="87" y="808"/>
                      <a:pt x="88" y="804"/>
                    </a:cubicBezTo>
                    <a:cubicBezTo>
                      <a:pt x="92" y="793"/>
                      <a:pt x="92" y="793"/>
                      <a:pt x="92" y="793"/>
                    </a:cubicBezTo>
                    <a:cubicBezTo>
                      <a:pt x="94" y="789"/>
                      <a:pt x="95" y="785"/>
                      <a:pt x="97" y="782"/>
                    </a:cubicBezTo>
                    <a:cubicBezTo>
                      <a:pt x="100" y="774"/>
                      <a:pt x="104" y="767"/>
                      <a:pt x="107" y="760"/>
                    </a:cubicBezTo>
                    <a:cubicBezTo>
                      <a:pt x="109" y="757"/>
                      <a:pt x="111" y="753"/>
                      <a:pt x="113" y="750"/>
                    </a:cubicBezTo>
                    <a:cubicBezTo>
                      <a:pt x="116" y="744"/>
                      <a:pt x="116" y="744"/>
                      <a:pt x="116" y="744"/>
                    </a:cubicBezTo>
                    <a:cubicBezTo>
                      <a:pt x="117" y="743"/>
                      <a:pt x="118" y="741"/>
                      <a:pt x="119" y="739"/>
                    </a:cubicBezTo>
                    <a:cubicBezTo>
                      <a:pt x="126" y="730"/>
                      <a:pt x="126" y="730"/>
                      <a:pt x="126" y="730"/>
                    </a:cubicBezTo>
                    <a:cubicBezTo>
                      <a:pt x="126" y="729"/>
                      <a:pt x="126" y="729"/>
                      <a:pt x="126" y="729"/>
                    </a:cubicBezTo>
                    <a:cubicBezTo>
                      <a:pt x="133" y="720"/>
                      <a:pt x="133" y="720"/>
                      <a:pt x="133" y="720"/>
                    </a:cubicBezTo>
                    <a:cubicBezTo>
                      <a:pt x="137" y="715"/>
                      <a:pt x="137" y="715"/>
                      <a:pt x="137" y="715"/>
                    </a:cubicBezTo>
                    <a:cubicBezTo>
                      <a:pt x="140" y="710"/>
                      <a:pt x="140" y="710"/>
                      <a:pt x="140" y="710"/>
                    </a:cubicBezTo>
                    <a:cubicBezTo>
                      <a:pt x="148" y="701"/>
                      <a:pt x="148" y="701"/>
                      <a:pt x="148" y="701"/>
                    </a:cubicBezTo>
                    <a:cubicBezTo>
                      <a:pt x="152" y="697"/>
                      <a:pt x="155" y="693"/>
                      <a:pt x="159" y="689"/>
                    </a:cubicBezTo>
                    <a:cubicBezTo>
                      <a:pt x="166" y="681"/>
                      <a:pt x="174" y="673"/>
                      <a:pt x="181" y="666"/>
                    </a:cubicBezTo>
                    <a:cubicBezTo>
                      <a:pt x="184" y="663"/>
                      <a:pt x="187" y="661"/>
                      <a:pt x="189" y="659"/>
                    </a:cubicBezTo>
                    <a:cubicBezTo>
                      <a:pt x="193" y="656"/>
                      <a:pt x="196" y="653"/>
                      <a:pt x="199" y="650"/>
                    </a:cubicBezTo>
                    <a:cubicBezTo>
                      <a:pt x="206" y="645"/>
                      <a:pt x="212" y="640"/>
                      <a:pt x="218" y="635"/>
                    </a:cubicBezTo>
                    <a:cubicBezTo>
                      <a:pt x="218" y="635"/>
                      <a:pt x="219" y="635"/>
                      <a:pt x="219" y="634"/>
                    </a:cubicBezTo>
                    <a:cubicBezTo>
                      <a:pt x="228" y="627"/>
                      <a:pt x="237" y="620"/>
                      <a:pt x="247" y="614"/>
                    </a:cubicBezTo>
                    <a:cubicBezTo>
                      <a:pt x="251" y="611"/>
                      <a:pt x="254" y="609"/>
                      <a:pt x="258" y="607"/>
                    </a:cubicBezTo>
                    <a:cubicBezTo>
                      <a:pt x="275" y="596"/>
                      <a:pt x="275" y="596"/>
                      <a:pt x="275" y="596"/>
                    </a:cubicBezTo>
                    <a:cubicBezTo>
                      <a:pt x="278" y="594"/>
                      <a:pt x="278" y="594"/>
                      <a:pt x="278" y="594"/>
                    </a:cubicBezTo>
                    <a:cubicBezTo>
                      <a:pt x="299" y="582"/>
                      <a:pt x="299" y="582"/>
                      <a:pt x="299" y="582"/>
                    </a:cubicBezTo>
                    <a:cubicBezTo>
                      <a:pt x="300" y="581"/>
                      <a:pt x="301" y="580"/>
                      <a:pt x="302" y="580"/>
                    </a:cubicBezTo>
                    <a:cubicBezTo>
                      <a:pt x="311" y="575"/>
                      <a:pt x="320" y="570"/>
                      <a:pt x="329" y="566"/>
                    </a:cubicBezTo>
                    <a:cubicBezTo>
                      <a:pt x="333" y="563"/>
                      <a:pt x="338" y="561"/>
                      <a:pt x="342" y="559"/>
                    </a:cubicBezTo>
                    <a:cubicBezTo>
                      <a:pt x="346" y="557"/>
                      <a:pt x="351" y="555"/>
                      <a:pt x="356" y="553"/>
                    </a:cubicBezTo>
                    <a:cubicBezTo>
                      <a:pt x="364" y="549"/>
                      <a:pt x="373" y="545"/>
                      <a:pt x="382" y="541"/>
                    </a:cubicBezTo>
                    <a:cubicBezTo>
                      <a:pt x="391" y="537"/>
                      <a:pt x="399" y="533"/>
                      <a:pt x="408" y="530"/>
                    </a:cubicBezTo>
                    <a:cubicBezTo>
                      <a:pt x="417" y="526"/>
                      <a:pt x="425" y="523"/>
                      <a:pt x="434" y="520"/>
                    </a:cubicBezTo>
                    <a:cubicBezTo>
                      <a:pt x="442" y="517"/>
                      <a:pt x="451" y="513"/>
                      <a:pt x="460" y="510"/>
                    </a:cubicBezTo>
                    <a:cubicBezTo>
                      <a:pt x="468" y="507"/>
                      <a:pt x="477" y="505"/>
                      <a:pt x="485" y="502"/>
                    </a:cubicBezTo>
                    <a:cubicBezTo>
                      <a:pt x="494" y="499"/>
                      <a:pt x="502" y="496"/>
                      <a:pt x="511" y="494"/>
                    </a:cubicBezTo>
                    <a:cubicBezTo>
                      <a:pt x="515" y="492"/>
                      <a:pt x="518" y="491"/>
                      <a:pt x="522" y="490"/>
                    </a:cubicBezTo>
                    <a:cubicBezTo>
                      <a:pt x="527" y="489"/>
                      <a:pt x="531" y="487"/>
                      <a:pt x="536" y="486"/>
                    </a:cubicBezTo>
                    <a:cubicBezTo>
                      <a:pt x="544" y="483"/>
                      <a:pt x="553" y="481"/>
                      <a:pt x="561" y="479"/>
                    </a:cubicBezTo>
                    <a:cubicBezTo>
                      <a:pt x="570" y="476"/>
                      <a:pt x="578" y="474"/>
                      <a:pt x="586" y="472"/>
                    </a:cubicBezTo>
                    <a:cubicBezTo>
                      <a:pt x="595" y="469"/>
                      <a:pt x="603" y="467"/>
                      <a:pt x="612" y="465"/>
                    </a:cubicBezTo>
                    <a:cubicBezTo>
                      <a:pt x="620" y="463"/>
                      <a:pt x="628" y="461"/>
                      <a:pt x="637" y="458"/>
                    </a:cubicBezTo>
                    <a:cubicBezTo>
                      <a:pt x="645" y="456"/>
                      <a:pt x="653" y="454"/>
                      <a:pt x="662" y="452"/>
                    </a:cubicBezTo>
                    <a:cubicBezTo>
                      <a:pt x="670" y="450"/>
                      <a:pt x="678" y="448"/>
                      <a:pt x="687" y="446"/>
                    </a:cubicBezTo>
                    <a:cubicBezTo>
                      <a:pt x="694" y="445"/>
                      <a:pt x="701" y="443"/>
                      <a:pt x="708" y="441"/>
                    </a:cubicBezTo>
                    <a:cubicBezTo>
                      <a:pt x="709" y="441"/>
                      <a:pt x="710" y="441"/>
                      <a:pt x="711" y="441"/>
                    </a:cubicBezTo>
                    <a:cubicBezTo>
                      <a:pt x="720" y="439"/>
                      <a:pt x="728" y="437"/>
                      <a:pt x="736" y="435"/>
                    </a:cubicBezTo>
                    <a:cubicBezTo>
                      <a:pt x="745" y="433"/>
                      <a:pt x="753" y="431"/>
                      <a:pt x="761" y="429"/>
                    </a:cubicBezTo>
                    <a:cubicBezTo>
                      <a:pt x="769" y="427"/>
                      <a:pt x="778" y="425"/>
                      <a:pt x="786" y="423"/>
                    </a:cubicBezTo>
                    <a:cubicBezTo>
                      <a:pt x="794" y="421"/>
                      <a:pt x="803" y="419"/>
                      <a:pt x="811" y="417"/>
                    </a:cubicBezTo>
                    <a:cubicBezTo>
                      <a:pt x="820" y="415"/>
                      <a:pt x="828" y="412"/>
                      <a:pt x="836" y="410"/>
                    </a:cubicBezTo>
                    <a:cubicBezTo>
                      <a:pt x="845" y="407"/>
                      <a:pt x="853" y="405"/>
                      <a:pt x="862" y="402"/>
                    </a:cubicBezTo>
                    <a:cubicBezTo>
                      <a:pt x="870" y="399"/>
                      <a:pt x="879" y="396"/>
                      <a:pt x="887" y="393"/>
                    </a:cubicBezTo>
                    <a:cubicBezTo>
                      <a:pt x="889" y="392"/>
                      <a:pt x="891" y="391"/>
                      <a:pt x="893" y="391"/>
                    </a:cubicBezTo>
                    <a:cubicBezTo>
                      <a:pt x="900" y="388"/>
                      <a:pt x="907" y="385"/>
                      <a:pt x="913" y="382"/>
                    </a:cubicBezTo>
                    <a:cubicBezTo>
                      <a:pt x="922" y="378"/>
                      <a:pt x="931" y="374"/>
                      <a:pt x="940" y="369"/>
                    </a:cubicBezTo>
                    <a:cubicBezTo>
                      <a:pt x="949" y="365"/>
                      <a:pt x="958" y="359"/>
                      <a:pt x="967" y="354"/>
                    </a:cubicBezTo>
                    <a:cubicBezTo>
                      <a:pt x="971" y="351"/>
                      <a:pt x="975" y="349"/>
                      <a:pt x="978" y="347"/>
                    </a:cubicBezTo>
                    <a:cubicBezTo>
                      <a:pt x="988" y="340"/>
                      <a:pt x="988" y="340"/>
                      <a:pt x="988" y="340"/>
                    </a:cubicBezTo>
                    <a:cubicBezTo>
                      <a:pt x="990" y="338"/>
                      <a:pt x="993" y="336"/>
                      <a:pt x="995" y="334"/>
                    </a:cubicBezTo>
                    <a:cubicBezTo>
                      <a:pt x="996" y="334"/>
                      <a:pt x="997" y="333"/>
                      <a:pt x="998" y="332"/>
                    </a:cubicBezTo>
                    <a:cubicBezTo>
                      <a:pt x="1004" y="327"/>
                      <a:pt x="1010" y="323"/>
                      <a:pt x="1016" y="317"/>
                    </a:cubicBezTo>
                    <a:cubicBezTo>
                      <a:pt x="1019" y="314"/>
                      <a:pt x="1022" y="311"/>
                      <a:pt x="1025" y="308"/>
                    </a:cubicBezTo>
                    <a:cubicBezTo>
                      <a:pt x="1033" y="299"/>
                      <a:pt x="1040" y="290"/>
                      <a:pt x="1046" y="279"/>
                    </a:cubicBezTo>
                    <a:cubicBezTo>
                      <a:pt x="1053" y="265"/>
                      <a:pt x="1057" y="248"/>
                      <a:pt x="1056" y="232"/>
                    </a:cubicBezTo>
                    <a:cubicBezTo>
                      <a:pt x="1055" y="224"/>
                      <a:pt x="1054" y="216"/>
                      <a:pt x="1051" y="208"/>
                    </a:cubicBezTo>
                    <a:cubicBezTo>
                      <a:pt x="1050" y="205"/>
                      <a:pt x="1050" y="205"/>
                      <a:pt x="1050" y="205"/>
                    </a:cubicBezTo>
                    <a:cubicBezTo>
                      <a:pt x="1050" y="205"/>
                      <a:pt x="1050" y="204"/>
                      <a:pt x="1050" y="204"/>
                    </a:cubicBezTo>
                    <a:cubicBezTo>
                      <a:pt x="1050" y="203"/>
                      <a:pt x="1049" y="203"/>
                      <a:pt x="1049" y="202"/>
                    </a:cubicBezTo>
                    <a:cubicBezTo>
                      <a:pt x="1047" y="197"/>
                      <a:pt x="1047" y="197"/>
                      <a:pt x="1047" y="197"/>
                    </a:cubicBezTo>
                    <a:cubicBezTo>
                      <a:pt x="1045" y="191"/>
                      <a:pt x="1045" y="191"/>
                      <a:pt x="1045" y="191"/>
                    </a:cubicBezTo>
                    <a:cubicBezTo>
                      <a:pt x="1044" y="190"/>
                      <a:pt x="1043" y="188"/>
                      <a:pt x="1042" y="186"/>
                    </a:cubicBezTo>
                    <a:cubicBezTo>
                      <a:pt x="1039" y="181"/>
                      <a:pt x="1037" y="176"/>
                      <a:pt x="1034" y="172"/>
                    </a:cubicBezTo>
                    <a:cubicBezTo>
                      <a:pt x="1028" y="163"/>
                      <a:pt x="1022" y="155"/>
                      <a:pt x="1016" y="148"/>
                    </a:cubicBezTo>
                    <a:cubicBezTo>
                      <a:pt x="1013" y="145"/>
                      <a:pt x="1009" y="141"/>
                      <a:pt x="1006" y="138"/>
                    </a:cubicBezTo>
                    <a:cubicBezTo>
                      <a:pt x="1001" y="134"/>
                      <a:pt x="997" y="129"/>
                      <a:pt x="992" y="125"/>
                    </a:cubicBezTo>
                    <a:cubicBezTo>
                      <a:pt x="986" y="121"/>
                      <a:pt x="981" y="116"/>
                      <a:pt x="975" y="112"/>
                    </a:cubicBezTo>
                    <a:cubicBezTo>
                      <a:pt x="974" y="112"/>
                      <a:pt x="973" y="111"/>
                      <a:pt x="972" y="110"/>
                    </a:cubicBezTo>
                    <a:cubicBezTo>
                      <a:pt x="965" y="106"/>
                      <a:pt x="958" y="102"/>
                      <a:pt x="951" y="98"/>
                    </a:cubicBezTo>
                    <a:cubicBezTo>
                      <a:pt x="945" y="95"/>
                      <a:pt x="940" y="92"/>
                      <a:pt x="934" y="89"/>
                    </a:cubicBezTo>
                    <a:cubicBezTo>
                      <a:pt x="933" y="89"/>
                      <a:pt x="931" y="88"/>
                      <a:pt x="930" y="87"/>
                    </a:cubicBezTo>
                    <a:cubicBezTo>
                      <a:pt x="923" y="84"/>
                      <a:pt x="916" y="81"/>
                      <a:pt x="909" y="78"/>
                    </a:cubicBezTo>
                    <a:cubicBezTo>
                      <a:pt x="903" y="76"/>
                      <a:pt x="897" y="74"/>
                      <a:pt x="891" y="72"/>
                    </a:cubicBezTo>
                    <a:cubicBezTo>
                      <a:pt x="889" y="71"/>
                      <a:pt x="888" y="71"/>
                      <a:pt x="887" y="71"/>
                    </a:cubicBezTo>
                    <a:cubicBezTo>
                      <a:pt x="880" y="68"/>
                      <a:pt x="872" y="66"/>
                      <a:pt x="865" y="64"/>
                    </a:cubicBezTo>
                    <a:cubicBezTo>
                      <a:pt x="857" y="62"/>
                      <a:pt x="850" y="60"/>
                      <a:pt x="843" y="58"/>
                    </a:cubicBezTo>
                    <a:cubicBezTo>
                      <a:pt x="835" y="57"/>
                      <a:pt x="828" y="55"/>
                      <a:pt x="820" y="53"/>
                    </a:cubicBezTo>
                    <a:cubicBezTo>
                      <a:pt x="814" y="52"/>
                      <a:pt x="808" y="51"/>
                      <a:pt x="801" y="50"/>
                    </a:cubicBezTo>
                    <a:cubicBezTo>
                      <a:pt x="800" y="49"/>
                      <a:pt x="799" y="49"/>
                      <a:pt x="798" y="49"/>
                    </a:cubicBezTo>
                    <a:cubicBezTo>
                      <a:pt x="790" y="48"/>
                      <a:pt x="783" y="47"/>
                      <a:pt x="775" y="45"/>
                    </a:cubicBezTo>
                    <a:cubicBezTo>
                      <a:pt x="767" y="44"/>
                      <a:pt x="760" y="43"/>
                      <a:pt x="752" y="42"/>
                    </a:cubicBezTo>
                    <a:cubicBezTo>
                      <a:pt x="744" y="41"/>
                      <a:pt x="737" y="40"/>
                      <a:pt x="729" y="40"/>
                    </a:cubicBezTo>
                    <a:cubicBezTo>
                      <a:pt x="722" y="39"/>
                      <a:pt x="714" y="38"/>
                      <a:pt x="706" y="37"/>
                    </a:cubicBezTo>
                    <a:cubicBezTo>
                      <a:pt x="698" y="36"/>
                      <a:pt x="691" y="36"/>
                      <a:pt x="683" y="35"/>
                    </a:cubicBezTo>
                    <a:cubicBezTo>
                      <a:pt x="675" y="34"/>
                      <a:pt x="668" y="34"/>
                      <a:pt x="660" y="33"/>
                    </a:cubicBezTo>
                    <a:cubicBezTo>
                      <a:pt x="652" y="33"/>
                      <a:pt x="645" y="32"/>
                      <a:pt x="637" y="32"/>
                    </a:cubicBezTo>
                    <a:cubicBezTo>
                      <a:pt x="631" y="31"/>
                      <a:pt x="626" y="31"/>
                      <a:pt x="621" y="30"/>
                    </a:cubicBezTo>
                    <a:cubicBezTo>
                      <a:pt x="618" y="30"/>
                      <a:pt x="616" y="30"/>
                      <a:pt x="614" y="30"/>
                    </a:cubicBezTo>
                    <a:cubicBezTo>
                      <a:pt x="606" y="29"/>
                      <a:pt x="598" y="29"/>
                      <a:pt x="591" y="28"/>
                    </a:cubicBezTo>
                    <a:cubicBezTo>
                      <a:pt x="583" y="27"/>
                      <a:pt x="575" y="27"/>
                      <a:pt x="567" y="26"/>
                    </a:cubicBezTo>
                    <a:cubicBezTo>
                      <a:pt x="560" y="26"/>
                      <a:pt x="552" y="25"/>
                      <a:pt x="544" y="25"/>
                    </a:cubicBezTo>
                    <a:cubicBezTo>
                      <a:pt x="536" y="24"/>
                      <a:pt x="529" y="24"/>
                      <a:pt x="521" y="23"/>
                    </a:cubicBezTo>
                    <a:cubicBezTo>
                      <a:pt x="513" y="23"/>
                      <a:pt x="505" y="22"/>
                      <a:pt x="498" y="22"/>
                    </a:cubicBezTo>
                    <a:cubicBezTo>
                      <a:pt x="490" y="22"/>
                      <a:pt x="482" y="21"/>
                      <a:pt x="474" y="21"/>
                    </a:cubicBezTo>
                    <a:cubicBezTo>
                      <a:pt x="467" y="20"/>
                      <a:pt x="459" y="20"/>
                      <a:pt x="451" y="20"/>
                    </a:cubicBezTo>
                    <a:cubicBezTo>
                      <a:pt x="448" y="19"/>
                      <a:pt x="446" y="19"/>
                      <a:pt x="443" y="19"/>
                    </a:cubicBezTo>
                    <a:cubicBezTo>
                      <a:pt x="438" y="19"/>
                      <a:pt x="433" y="19"/>
                      <a:pt x="428" y="19"/>
                    </a:cubicBezTo>
                    <a:cubicBezTo>
                      <a:pt x="420" y="18"/>
                      <a:pt x="412" y="18"/>
                      <a:pt x="404" y="17"/>
                    </a:cubicBezTo>
                    <a:cubicBezTo>
                      <a:pt x="397" y="17"/>
                      <a:pt x="389" y="17"/>
                      <a:pt x="381" y="16"/>
                    </a:cubicBezTo>
                    <a:cubicBezTo>
                      <a:pt x="373" y="16"/>
                      <a:pt x="366" y="16"/>
                      <a:pt x="358" y="15"/>
                    </a:cubicBezTo>
                    <a:cubicBezTo>
                      <a:pt x="350" y="15"/>
                      <a:pt x="342" y="15"/>
                      <a:pt x="335" y="14"/>
                    </a:cubicBezTo>
                    <a:cubicBezTo>
                      <a:pt x="327" y="14"/>
                      <a:pt x="319" y="14"/>
                      <a:pt x="311" y="13"/>
                    </a:cubicBezTo>
                    <a:cubicBezTo>
                      <a:pt x="303" y="13"/>
                      <a:pt x="296" y="13"/>
                      <a:pt x="288" y="12"/>
                    </a:cubicBezTo>
                    <a:cubicBezTo>
                      <a:pt x="280" y="12"/>
                      <a:pt x="272" y="11"/>
                      <a:pt x="265" y="11"/>
                    </a:cubicBezTo>
                    <a:cubicBezTo>
                      <a:pt x="257" y="11"/>
                      <a:pt x="249" y="10"/>
                      <a:pt x="241" y="10"/>
                    </a:cubicBezTo>
                    <a:cubicBezTo>
                      <a:pt x="233" y="10"/>
                      <a:pt x="226" y="9"/>
                      <a:pt x="218" y="9"/>
                    </a:cubicBezTo>
                    <a:cubicBezTo>
                      <a:pt x="210" y="9"/>
                      <a:pt x="202" y="8"/>
                      <a:pt x="195" y="8"/>
                    </a:cubicBezTo>
                    <a:cubicBezTo>
                      <a:pt x="187" y="8"/>
                      <a:pt x="179" y="7"/>
                      <a:pt x="171" y="7"/>
                    </a:cubicBezTo>
                    <a:cubicBezTo>
                      <a:pt x="163" y="7"/>
                      <a:pt x="156" y="6"/>
                      <a:pt x="148" y="6"/>
                    </a:cubicBezTo>
                    <a:cubicBezTo>
                      <a:pt x="140" y="6"/>
                      <a:pt x="132" y="5"/>
                      <a:pt x="125" y="5"/>
                    </a:cubicBezTo>
                    <a:cubicBezTo>
                      <a:pt x="117" y="4"/>
                      <a:pt x="109" y="4"/>
                      <a:pt x="101" y="4"/>
                    </a:cubicBezTo>
                    <a:cubicBezTo>
                      <a:pt x="101" y="4"/>
                      <a:pt x="100" y="4"/>
                      <a:pt x="99" y="4"/>
                    </a:cubicBezTo>
                    <a:cubicBezTo>
                      <a:pt x="92" y="3"/>
                      <a:pt x="85" y="3"/>
                      <a:pt x="78" y="3"/>
                    </a:cubicBezTo>
                    <a:cubicBezTo>
                      <a:pt x="70" y="2"/>
                      <a:pt x="62" y="2"/>
                      <a:pt x="55" y="2"/>
                    </a:cubicBezTo>
                    <a:cubicBezTo>
                      <a:pt x="47" y="1"/>
                      <a:pt x="39" y="1"/>
                      <a:pt x="31" y="1"/>
                    </a:cubicBezTo>
                    <a:cubicBezTo>
                      <a:pt x="24" y="1"/>
                      <a:pt x="16" y="0"/>
                      <a:pt x="8" y="0"/>
                    </a:cubicBezTo>
                    <a:cubicBezTo>
                      <a:pt x="5" y="0"/>
                      <a:pt x="3" y="0"/>
                      <a:pt x="0" y="0"/>
                    </a:cubicBezTo>
                    <a:cubicBezTo>
                      <a:pt x="0" y="8"/>
                      <a:pt x="0" y="8"/>
                      <a:pt x="0" y="8"/>
                    </a:cubicBezTo>
                    <a:cubicBezTo>
                      <a:pt x="5" y="8"/>
                      <a:pt x="9" y="8"/>
                      <a:pt x="14" y="8"/>
                    </a:cubicBezTo>
                    <a:cubicBezTo>
                      <a:pt x="21" y="9"/>
                      <a:pt x="29" y="9"/>
                      <a:pt x="37" y="9"/>
                    </a:cubicBezTo>
                    <a:cubicBezTo>
                      <a:pt x="45" y="10"/>
                      <a:pt x="52" y="10"/>
                      <a:pt x="60" y="10"/>
                    </a:cubicBezTo>
                    <a:cubicBezTo>
                      <a:pt x="68" y="11"/>
                      <a:pt x="76" y="11"/>
                      <a:pt x="83" y="11"/>
                    </a:cubicBezTo>
                    <a:cubicBezTo>
                      <a:pt x="90" y="12"/>
                      <a:pt x="96" y="12"/>
                      <a:pt x="103" y="12"/>
                    </a:cubicBezTo>
                    <a:cubicBezTo>
                      <a:pt x="104" y="12"/>
                      <a:pt x="105" y="12"/>
                      <a:pt x="107" y="13"/>
                    </a:cubicBezTo>
                    <a:cubicBezTo>
                      <a:pt x="115" y="13"/>
                      <a:pt x="122" y="13"/>
                      <a:pt x="130" y="14"/>
                    </a:cubicBezTo>
                    <a:cubicBezTo>
                      <a:pt x="138" y="14"/>
                      <a:pt x="146" y="14"/>
                      <a:pt x="153" y="15"/>
                    </a:cubicBezTo>
                    <a:cubicBezTo>
                      <a:pt x="161" y="15"/>
                      <a:pt x="169" y="15"/>
                      <a:pt x="177" y="16"/>
                    </a:cubicBezTo>
                    <a:cubicBezTo>
                      <a:pt x="184" y="16"/>
                      <a:pt x="192" y="17"/>
                      <a:pt x="200" y="17"/>
                    </a:cubicBezTo>
                    <a:cubicBezTo>
                      <a:pt x="208" y="17"/>
                      <a:pt x="215" y="18"/>
                      <a:pt x="223" y="18"/>
                    </a:cubicBezTo>
                    <a:cubicBezTo>
                      <a:pt x="231" y="18"/>
                      <a:pt x="239" y="19"/>
                      <a:pt x="246" y="19"/>
                    </a:cubicBezTo>
                    <a:cubicBezTo>
                      <a:pt x="254" y="20"/>
                      <a:pt x="262" y="20"/>
                      <a:pt x="270" y="20"/>
                    </a:cubicBezTo>
                    <a:cubicBezTo>
                      <a:pt x="277" y="21"/>
                      <a:pt x="285" y="21"/>
                      <a:pt x="293" y="21"/>
                    </a:cubicBezTo>
                    <a:cubicBezTo>
                      <a:pt x="301" y="22"/>
                      <a:pt x="308" y="22"/>
                      <a:pt x="316" y="22"/>
                    </a:cubicBezTo>
                    <a:cubicBezTo>
                      <a:pt x="324" y="23"/>
                      <a:pt x="332" y="23"/>
                      <a:pt x="339" y="24"/>
                    </a:cubicBezTo>
                    <a:cubicBezTo>
                      <a:pt x="347" y="24"/>
                      <a:pt x="355" y="24"/>
                      <a:pt x="363" y="25"/>
                    </a:cubicBezTo>
                    <a:cubicBezTo>
                      <a:pt x="370" y="25"/>
                      <a:pt x="378" y="25"/>
                      <a:pt x="386" y="26"/>
                    </a:cubicBezTo>
                    <a:cubicBezTo>
                      <a:pt x="394" y="26"/>
                      <a:pt x="401" y="26"/>
                      <a:pt x="409" y="27"/>
                    </a:cubicBezTo>
                    <a:cubicBezTo>
                      <a:pt x="417" y="27"/>
                      <a:pt x="425" y="28"/>
                      <a:pt x="432" y="28"/>
                    </a:cubicBezTo>
                    <a:cubicBezTo>
                      <a:pt x="437" y="28"/>
                      <a:pt x="442" y="28"/>
                      <a:pt x="447" y="29"/>
                    </a:cubicBezTo>
                    <a:cubicBezTo>
                      <a:pt x="450" y="29"/>
                      <a:pt x="453" y="29"/>
                      <a:pt x="456" y="29"/>
                    </a:cubicBezTo>
                    <a:cubicBezTo>
                      <a:pt x="463" y="29"/>
                      <a:pt x="471" y="30"/>
                      <a:pt x="479" y="30"/>
                    </a:cubicBezTo>
                    <a:cubicBezTo>
                      <a:pt x="487" y="31"/>
                      <a:pt x="494" y="31"/>
                      <a:pt x="502" y="32"/>
                    </a:cubicBezTo>
                    <a:cubicBezTo>
                      <a:pt x="510" y="32"/>
                      <a:pt x="518" y="32"/>
                      <a:pt x="525" y="33"/>
                    </a:cubicBezTo>
                    <a:cubicBezTo>
                      <a:pt x="533" y="33"/>
                      <a:pt x="541" y="34"/>
                      <a:pt x="549" y="34"/>
                    </a:cubicBezTo>
                    <a:cubicBezTo>
                      <a:pt x="556" y="35"/>
                      <a:pt x="564" y="36"/>
                      <a:pt x="572" y="36"/>
                    </a:cubicBezTo>
                    <a:cubicBezTo>
                      <a:pt x="579" y="37"/>
                      <a:pt x="587" y="37"/>
                      <a:pt x="595" y="38"/>
                    </a:cubicBezTo>
                    <a:cubicBezTo>
                      <a:pt x="603" y="38"/>
                      <a:pt x="610" y="39"/>
                      <a:pt x="618" y="40"/>
                    </a:cubicBezTo>
                    <a:cubicBezTo>
                      <a:pt x="620" y="40"/>
                      <a:pt x="622" y="40"/>
                      <a:pt x="624" y="40"/>
                    </a:cubicBezTo>
                    <a:cubicBezTo>
                      <a:pt x="630" y="41"/>
                      <a:pt x="635" y="41"/>
                      <a:pt x="641" y="41"/>
                    </a:cubicBezTo>
                    <a:cubicBezTo>
                      <a:pt x="649" y="42"/>
                      <a:pt x="656" y="43"/>
                      <a:pt x="664" y="43"/>
                    </a:cubicBezTo>
                    <a:cubicBezTo>
                      <a:pt x="672" y="44"/>
                      <a:pt x="679" y="45"/>
                      <a:pt x="687" y="45"/>
                    </a:cubicBezTo>
                    <a:cubicBezTo>
                      <a:pt x="695" y="46"/>
                      <a:pt x="703" y="47"/>
                      <a:pt x="710" y="47"/>
                    </a:cubicBezTo>
                    <a:cubicBezTo>
                      <a:pt x="718" y="48"/>
                      <a:pt x="726" y="49"/>
                      <a:pt x="733" y="50"/>
                    </a:cubicBezTo>
                    <a:cubicBezTo>
                      <a:pt x="741" y="51"/>
                      <a:pt x="748" y="52"/>
                      <a:pt x="756" y="53"/>
                    </a:cubicBezTo>
                    <a:cubicBezTo>
                      <a:pt x="764" y="54"/>
                      <a:pt x="771" y="55"/>
                      <a:pt x="779" y="56"/>
                    </a:cubicBezTo>
                    <a:cubicBezTo>
                      <a:pt x="786" y="57"/>
                      <a:pt x="794" y="58"/>
                      <a:pt x="801" y="59"/>
                    </a:cubicBezTo>
                    <a:cubicBezTo>
                      <a:pt x="802" y="60"/>
                      <a:pt x="803" y="60"/>
                      <a:pt x="804" y="60"/>
                    </a:cubicBezTo>
                    <a:cubicBezTo>
                      <a:pt x="811" y="61"/>
                      <a:pt x="817" y="62"/>
                      <a:pt x="824" y="64"/>
                    </a:cubicBezTo>
                    <a:cubicBezTo>
                      <a:pt x="831" y="65"/>
                      <a:pt x="839" y="67"/>
                      <a:pt x="846" y="69"/>
                    </a:cubicBezTo>
                    <a:cubicBezTo>
                      <a:pt x="854" y="71"/>
                      <a:pt x="861" y="73"/>
                      <a:pt x="868" y="75"/>
                    </a:cubicBezTo>
                    <a:cubicBezTo>
                      <a:pt x="876" y="77"/>
                      <a:pt x="883" y="79"/>
                      <a:pt x="890" y="81"/>
                    </a:cubicBezTo>
                    <a:cubicBezTo>
                      <a:pt x="891" y="82"/>
                      <a:pt x="892" y="82"/>
                      <a:pt x="893" y="82"/>
                    </a:cubicBezTo>
                    <a:cubicBezTo>
                      <a:pt x="899" y="84"/>
                      <a:pt x="906" y="87"/>
                      <a:pt x="912" y="89"/>
                    </a:cubicBezTo>
                    <a:cubicBezTo>
                      <a:pt x="919" y="92"/>
                      <a:pt x="926" y="95"/>
                      <a:pt x="933" y="98"/>
                    </a:cubicBezTo>
                    <a:cubicBezTo>
                      <a:pt x="934" y="99"/>
                      <a:pt x="935" y="99"/>
                      <a:pt x="935" y="99"/>
                    </a:cubicBezTo>
                    <a:cubicBezTo>
                      <a:pt x="942" y="102"/>
                      <a:pt x="948" y="106"/>
                      <a:pt x="954" y="109"/>
                    </a:cubicBezTo>
                    <a:cubicBezTo>
                      <a:pt x="961" y="113"/>
                      <a:pt x="968" y="117"/>
                      <a:pt x="975" y="122"/>
                    </a:cubicBezTo>
                    <a:cubicBezTo>
                      <a:pt x="975" y="122"/>
                      <a:pt x="975" y="122"/>
                      <a:pt x="975" y="122"/>
                    </a:cubicBezTo>
                    <a:cubicBezTo>
                      <a:pt x="982" y="127"/>
                      <a:pt x="988" y="132"/>
                      <a:pt x="995" y="137"/>
                    </a:cubicBezTo>
                    <a:cubicBezTo>
                      <a:pt x="997" y="139"/>
                      <a:pt x="999" y="141"/>
                      <a:pt x="1001" y="143"/>
                    </a:cubicBezTo>
                    <a:cubicBezTo>
                      <a:pt x="1003" y="145"/>
                      <a:pt x="1004" y="146"/>
                      <a:pt x="1006" y="148"/>
                    </a:cubicBezTo>
                    <a:cubicBezTo>
                      <a:pt x="1007" y="149"/>
                      <a:pt x="1008" y="150"/>
                      <a:pt x="1009" y="152"/>
                    </a:cubicBezTo>
                    <a:cubicBezTo>
                      <a:pt x="1016" y="159"/>
                      <a:pt x="1022" y="168"/>
                      <a:pt x="1027" y="176"/>
                    </a:cubicBezTo>
                    <a:cubicBezTo>
                      <a:pt x="1028" y="179"/>
                      <a:pt x="1030" y="182"/>
                      <a:pt x="1032" y="185"/>
                    </a:cubicBezTo>
                    <a:cubicBezTo>
                      <a:pt x="1032" y="187"/>
                      <a:pt x="1033" y="188"/>
                      <a:pt x="1034" y="190"/>
                    </a:cubicBezTo>
                    <a:cubicBezTo>
                      <a:pt x="1036" y="195"/>
                      <a:pt x="1036" y="195"/>
                      <a:pt x="1036" y="195"/>
                    </a:cubicBezTo>
                    <a:cubicBezTo>
                      <a:pt x="1039" y="201"/>
                      <a:pt x="1039" y="201"/>
                      <a:pt x="1039" y="201"/>
                    </a:cubicBezTo>
                    <a:cubicBezTo>
                      <a:pt x="1039" y="202"/>
                      <a:pt x="1039" y="203"/>
                      <a:pt x="1040" y="203"/>
                    </a:cubicBezTo>
                    <a:cubicBezTo>
                      <a:pt x="1041" y="206"/>
                      <a:pt x="1041" y="206"/>
                      <a:pt x="1041" y="206"/>
                    </a:cubicBezTo>
                    <a:cubicBezTo>
                      <a:pt x="1041" y="208"/>
                      <a:pt x="1042" y="210"/>
                      <a:pt x="1042" y="212"/>
                    </a:cubicBezTo>
                    <a:cubicBezTo>
                      <a:pt x="1043" y="217"/>
                      <a:pt x="1044" y="223"/>
                      <a:pt x="1045" y="228"/>
                    </a:cubicBezTo>
                    <a:cubicBezTo>
                      <a:pt x="1045" y="243"/>
                      <a:pt x="1042" y="258"/>
                      <a:pt x="1035" y="272"/>
                    </a:cubicBezTo>
                    <a:cubicBezTo>
                      <a:pt x="1032" y="278"/>
                      <a:pt x="1028" y="284"/>
                      <a:pt x="1024" y="290"/>
                    </a:cubicBezTo>
                    <a:cubicBezTo>
                      <a:pt x="1015" y="301"/>
                      <a:pt x="1004" y="311"/>
                      <a:pt x="993" y="320"/>
                    </a:cubicBezTo>
                    <a:cubicBezTo>
                      <a:pt x="986" y="325"/>
                      <a:pt x="978" y="331"/>
                      <a:pt x="970" y="336"/>
                    </a:cubicBezTo>
                    <a:cubicBezTo>
                      <a:pt x="968" y="338"/>
                      <a:pt x="966" y="339"/>
                      <a:pt x="965" y="340"/>
                    </a:cubicBezTo>
                    <a:cubicBezTo>
                      <a:pt x="956" y="346"/>
                      <a:pt x="947" y="351"/>
                      <a:pt x="937" y="356"/>
                    </a:cubicBezTo>
                    <a:cubicBezTo>
                      <a:pt x="929" y="361"/>
                      <a:pt x="920" y="365"/>
                      <a:pt x="911" y="369"/>
                    </a:cubicBezTo>
                    <a:cubicBezTo>
                      <a:pt x="903" y="373"/>
                      <a:pt x="895" y="376"/>
                      <a:pt x="887" y="379"/>
                    </a:cubicBezTo>
                    <a:cubicBezTo>
                      <a:pt x="886" y="380"/>
                      <a:pt x="885" y="380"/>
                      <a:pt x="884" y="380"/>
                    </a:cubicBezTo>
                    <a:cubicBezTo>
                      <a:pt x="876" y="383"/>
                      <a:pt x="867" y="387"/>
                      <a:pt x="859" y="389"/>
                    </a:cubicBezTo>
                    <a:cubicBezTo>
                      <a:pt x="850" y="392"/>
                      <a:pt x="842" y="395"/>
                      <a:pt x="833" y="397"/>
                    </a:cubicBezTo>
                    <a:cubicBezTo>
                      <a:pt x="825" y="400"/>
                      <a:pt x="816" y="402"/>
                      <a:pt x="808" y="405"/>
                    </a:cubicBezTo>
                    <a:cubicBezTo>
                      <a:pt x="800" y="407"/>
                      <a:pt x="791" y="409"/>
                      <a:pt x="783" y="411"/>
                    </a:cubicBezTo>
                    <a:cubicBezTo>
                      <a:pt x="775" y="413"/>
                      <a:pt x="766" y="415"/>
                      <a:pt x="758" y="417"/>
                    </a:cubicBezTo>
                    <a:cubicBezTo>
                      <a:pt x="750" y="419"/>
                      <a:pt x="741" y="421"/>
                      <a:pt x="733" y="423"/>
                    </a:cubicBezTo>
                    <a:cubicBezTo>
                      <a:pt x="725" y="424"/>
                      <a:pt x="716" y="426"/>
                      <a:pt x="708" y="428"/>
                    </a:cubicBezTo>
                    <a:cubicBezTo>
                      <a:pt x="706" y="429"/>
                      <a:pt x="704" y="429"/>
                      <a:pt x="703" y="429"/>
                    </a:cubicBezTo>
                    <a:cubicBezTo>
                      <a:pt x="696" y="431"/>
                      <a:pt x="690" y="432"/>
                      <a:pt x="683" y="434"/>
                    </a:cubicBezTo>
                    <a:cubicBezTo>
                      <a:pt x="675" y="436"/>
                      <a:pt x="667" y="438"/>
                      <a:pt x="658" y="440"/>
                    </a:cubicBezTo>
                    <a:cubicBezTo>
                      <a:pt x="650" y="442"/>
                      <a:pt x="642" y="444"/>
                      <a:pt x="633" y="446"/>
                    </a:cubicBezTo>
                    <a:cubicBezTo>
                      <a:pt x="625" y="448"/>
                      <a:pt x="617" y="450"/>
                      <a:pt x="608" y="452"/>
                    </a:cubicBezTo>
                    <a:cubicBezTo>
                      <a:pt x="600" y="454"/>
                      <a:pt x="591" y="456"/>
                      <a:pt x="583" y="459"/>
                    </a:cubicBezTo>
                    <a:cubicBezTo>
                      <a:pt x="575" y="461"/>
                      <a:pt x="566" y="463"/>
                      <a:pt x="558" y="466"/>
                    </a:cubicBezTo>
                    <a:cubicBezTo>
                      <a:pt x="549" y="468"/>
                      <a:pt x="541" y="470"/>
                      <a:pt x="533" y="473"/>
                    </a:cubicBezTo>
                    <a:cubicBezTo>
                      <a:pt x="527" y="474"/>
                      <a:pt x="521" y="476"/>
                      <a:pt x="516" y="478"/>
                    </a:cubicBezTo>
                    <a:cubicBezTo>
                      <a:pt x="513" y="479"/>
                      <a:pt x="510" y="479"/>
                      <a:pt x="507" y="480"/>
                    </a:cubicBezTo>
                    <a:cubicBezTo>
                      <a:pt x="499" y="483"/>
                      <a:pt x="490" y="486"/>
                      <a:pt x="482" y="488"/>
                    </a:cubicBezTo>
                    <a:cubicBezTo>
                      <a:pt x="473" y="491"/>
                      <a:pt x="465" y="494"/>
                      <a:pt x="456" y="497"/>
                    </a:cubicBezTo>
                    <a:cubicBezTo>
                      <a:pt x="448" y="500"/>
                      <a:pt x="439" y="503"/>
                      <a:pt x="430" y="506"/>
                    </a:cubicBezTo>
                    <a:cubicBezTo>
                      <a:pt x="422" y="509"/>
                      <a:pt x="413" y="513"/>
                      <a:pt x="405" y="516"/>
                    </a:cubicBezTo>
                    <a:cubicBezTo>
                      <a:pt x="396" y="520"/>
                      <a:pt x="387" y="523"/>
                      <a:pt x="378" y="527"/>
                    </a:cubicBezTo>
                    <a:cubicBezTo>
                      <a:pt x="370" y="531"/>
                      <a:pt x="361" y="534"/>
                      <a:pt x="352" y="538"/>
                    </a:cubicBezTo>
                    <a:cubicBezTo>
                      <a:pt x="346" y="541"/>
                      <a:pt x="340" y="544"/>
                      <a:pt x="334" y="547"/>
                    </a:cubicBezTo>
                    <a:cubicBezTo>
                      <a:pt x="331" y="548"/>
                      <a:pt x="328" y="550"/>
                      <a:pt x="326" y="551"/>
                    </a:cubicBezTo>
                    <a:cubicBezTo>
                      <a:pt x="317" y="556"/>
                      <a:pt x="308" y="560"/>
                      <a:pt x="299" y="565"/>
                    </a:cubicBezTo>
                    <a:cubicBezTo>
                      <a:pt x="296" y="567"/>
                      <a:pt x="293" y="568"/>
                      <a:pt x="290" y="570"/>
                    </a:cubicBezTo>
                    <a:cubicBezTo>
                      <a:pt x="271" y="581"/>
                      <a:pt x="271" y="581"/>
                      <a:pt x="271" y="581"/>
                    </a:cubicBezTo>
                    <a:cubicBezTo>
                      <a:pt x="269" y="582"/>
                      <a:pt x="269" y="582"/>
                      <a:pt x="269" y="582"/>
                    </a:cubicBezTo>
                    <a:cubicBezTo>
                      <a:pt x="249" y="595"/>
                      <a:pt x="249" y="595"/>
                      <a:pt x="249" y="595"/>
                    </a:cubicBezTo>
                    <a:cubicBezTo>
                      <a:pt x="247" y="596"/>
                      <a:pt x="245" y="597"/>
                      <a:pt x="244" y="598"/>
                    </a:cubicBezTo>
                    <a:cubicBezTo>
                      <a:pt x="234" y="605"/>
                      <a:pt x="225" y="611"/>
                      <a:pt x="215" y="618"/>
                    </a:cubicBezTo>
                    <a:cubicBezTo>
                      <a:pt x="213" y="620"/>
                      <a:pt x="211" y="621"/>
                      <a:pt x="209" y="623"/>
                    </a:cubicBezTo>
                    <a:cubicBezTo>
                      <a:pt x="202" y="628"/>
                      <a:pt x="196" y="634"/>
                      <a:pt x="189" y="639"/>
                    </a:cubicBezTo>
                    <a:cubicBezTo>
                      <a:pt x="188" y="639"/>
                      <a:pt x="187" y="640"/>
                      <a:pt x="186" y="641"/>
                    </a:cubicBezTo>
                    <a:cubicBezTo>
                      <a:pt x="181" y="646"/>
                      <a:pt x="176" y="650"/>
                      <a:pt x="171" y="655"/>
                    </a:cubicBezTo>
                    <a:cubicBezTo>
                      <a:pt x="166" y="660"/>
                      <a:pt x="161" y="664"/>
                      <a:pt x="156" y="669"/>
                    </a:cubicBezTo>
                    <a:cubicBezTo>
                      <a:pt x="150" y="676"/>
                      <a:pt x="143" y="683"/>
                      <a:pt x="137" y="690"/>
                    </a:cubicBezTo>
                    <a:cubicBezTo>
                      <a:pt x="129" y="700"/>
                      <a:pt x="129" y="700"/>
                      <a:pt x="129" y="700"/>
                    </a:cubicBezTo>
                    <a:cubicBezTo>
                      <a:pt x="125" y="705"/>
                      <a:pt x="125" y="705"/>
                      <a:pt x="125" y="705"/>
                    </a:cubicBezTo>
                    <a:cubicBezTo>
                      <a:pt x="124" y="706"/>
                      <a:pt x="124" y="706"/>
                      <a:pt x="124" y="706"/>
                    </a:cubicBezTo>
                    <a:cubicBezTo>
                      <a:pt x="121" y="710"/>
                      <a:pt x="121" y="710"/>
                      <a:pt x="121" y="710"/>
                    </a:cubicBezTo>
                    <a:cubicBezTo>
                      <a:pt x="114" y="720"/>
                      <a:pt x="114" y="720"/>
                      <a:pt x="114" y="720"/>
                    </a:cubicBezTo>
                    <a:cubicBezTo>
                      <a:pt x="107" y="730"/>
                      <a:pt x="107" y="730"/>
                      <a:pt x="107" y="730"/>
                    </a:cubicBezTo>
                    <a:cubicBezTo>
                      <a:pt x="106" y="732"/>
                      <a:pt x="105" y="734"/>
                      <a:pt x="104" y="735"/>
                    </a:cubicBezTo>
                    <a:cubicBezTo>
                      <a:pt x="101" y="741"/>
                      <a:pt x="101" y="741"/>
                      <a:pt x="101" y="741"/>
                    </a:cubicBezTo>
                    <a:cubicBezTo>
                      <a:pt x="99" y="744"/>
                      <a:pt x="97" y="748"/>
                      <a:pt x="95" y="751"/>
                    </a:cubicBezTo>
                    <a:cubicBezTo>
                      <a:pt x="91" y="758"/>
                      <a:pt x="88" y="764"/>
                      <a:pt x="85" y="771"/>
                    </a:cubicBezTo>
                    <a:cubicBezTo>
                      <a:pt x="85" y="772"/>
                      <a:pt x="84" y="773"/>
                      <a:pt x="84" y="774"/>
                    </a:cubicBezTo>
                    <a:cubicBezTo>
                      <a:pt x="82" y="778"/>
                      <a:pt x="80" y="781"/>
                      <a:pt x="79" y="785"/>
                    </a:cubicBezTo>
                    <a:cubicBezTo>
                      <a:pt x="75" y="797"/>
                      <a:pt x="75" y="797"/>
                      <a:pt x="75" y="797"/>
                    </a:cubicBezTo>
                    <a:cubicBezTo>
                      <a:pt x="73" y="801"/>
                      <a:pt x="72" y="805"/>
                      <a:pt x="71" y="809"/>
                    </a:cubicBezTo>
                    <a:cubicBezTo>
                      <a:pt x="70" y="813"/>
                      <a:pt x="69" y="816"/>
                      <a:pt x="68" y="821"/>
                    </a:cubicBezTo>
                    <a:cubicBezTo>
                      <a:pt x="65" y="835"/>
                      <a:pt x="63" y="850"/>
                      <a:pt x="63" y="864"/>
                    </a:cubicBezTo>
                    <a:cubicBezTo>
                      <a:pt x="63" y="883"/>
                      <a:pt x="65" y="902"/>
                      <a:pt x="70" y="920"/>
                    </a:cubicBezTo>
                    <a:cubicBezTo>
                      <a:pt x="70" y="922"/>
                      <a:pt x="71" y="925"/>
                      <a:pt x="72" y="927"/>
                    </a:cubicBezTo>
                    <a:cubicBezTo>
                      <a:pt x="72" y="929"/>
                      <a:pt x="73" y="930"/>
                      <a:pt x="73" y="932"/>
                    </a:cubicBezTo>
                    <a:cubicBezTo>
                      <a:pt x="77" y="944"/>
                      <a:pt x="77" y="944"/>
                      <a:pt x="77" y="944"/>
                    </a:cubicBezTo>
                    <a:cubicBezTo>
                      <a:pt x="79" y="950"/>
                      <a:pt x="79" y="950"/>
                      <a:pt x="79" y="950"/>
                    </a:cubicBezTo>
                    <a:cubicBezTo>
                      <a:pt x="80" y="951"/>
                      <a:pt x="81" y="953"/>
                      <a:pt x="82" y="955"/>
                    </a:cubicBezTo>
                    <a:cubicBezTo>
                      <a:pt x="86" y="965"/>
                      <a:pt x="86" y="965"/>
                      <a:pt x="86" y="965"/>
                    </a:cubicBezTo>
                    <a:cubicBezTo>
                      <a:pt x="87" y="967"/>
                      <a:pt x="87" y="967"/>
                      <a:pt x="87" y="967"/>
                    </a:cubicBezTo>
                    <a:cubicBezTo>
                      <a:pt x="90" y="972"/>
                      <a:pt x="90" y="972"/>
                      <a:pt x="90" y="972"/>
                    </a:cubicBezTo>
                    <a:cubicBezTo>
                      <a:pt x="91" y="974"/>
                      <a:pt x="92" y="976"/>
                      <a:pt x="93" y="978"/>
                    </a:cubicBezTo>
                    <a:cubicBezTo>
                      <a:pt x="99" y="988"/>
                      <a:pt x="99" y="988"/>
                      <a:pt x="99" y="988"/>
                    </a:cubicBezTo>
                    <a:cubicBezTo>
                      <a:pt x="100" y="990"/>
                      <a:pt x="102" y="993"/>
                      <a:pt x="103" y="995"/>
                    </a:cubicBezTo>
                    <a:cubicBezTo>
                      <a:pt x="104" y="996"/>
                      <a:pt x="105" y="997"/>
                      <a:pt x="106" y="999"/>
                    </a:cubicBezTo>
                    <a:cubicBezTo>
                      <a:pt x="113" y="1009"/>
                      <a:pt x="113" y="1009"/>
                      <a:pt x="113" y="1009"/>
                    </a:cubicBezTo>
                    <a:cubicBezTo>
                      <a:pt x="116" y="1012"/>
                      <a:pt x="118" y="1016"/>
                      <a:pt x="121" y="1019"/>
                    </a:cubicBezTo>
                    <a:cubicBezTo>
                      <a:pt x="127" y="1026"/>
                      <a:pt x="133" y="1033"/>
                      <a:pt x="140" y="1039"/>
                    </a:cubicBezTo>
                    <a:cubicBezTo>
                      <a:pt x="142" y="1042"/>
                      <a:pt x="144" y="1044"/>
                      <a:pt x="146" y="1046"/>
                    </a:cubicBezTo>
                    <a:cubicBezTo>
                      <a:pt x="152" y="1052"/>
                      <a:pt x="158" y="1058"/>
                      <a:pt x="164" y="1063"/>
                    </a:cubicBezTo>
                    <a:cubicBezTo>
                      <a:pt x="171" y="1069"/>
                      <a:pt x="177" y="1074"/>
                      <a:pt x="184" y="1079"/>
                    </a:cubicBezTo>
                    <a:cubicBezTo>
                      <a:pt x="185" y="1080"/>
                      <a:pt x="186" y="1081"/>
                      <a:pt x="188" y="1082"/>
                    </a:cubicBezTo>
                    <a:cubicBezTo>
                      <a:pt x="193" y="1086"/>
                      <a:pt x="199" y="1090"/>
                      <a:pt x="204" y="1094"/>
                    </a:cubicBezTo>
                    <a:cubicBezTo>
                      <a:pt x="211" y="1098"/>
                      <a:pt x="218" y="1103"/>
                      <a:pt x="225" y="1107"/>
                    </a:cubicBezTo>
                    <a:cubicBezTo>
                      <a:pt x="231" y="1111"/>
                      <a:pt x="238" y="1115"/>
                      <a:pt x="245" y="1119"/>
                    </a:cubicBezTo>
                    <a:cubicBezTo>
                      <a:pt x="252" y="1123"/>
                      <a:pt x="259" y="1127"/>
                      <a:pt x="266" y="1131"/>
                    </a:cubicBezTo>
                    <a:cubicBezTo>
                      <a:pt x="268" y="1131"/>
                      <a:pt x="270" y="1132"/>
                      <a:pt x="271" y="1133"/>
                    </a:cubicBezTo>
                    <a:cubicBezTo>
                      <a:pt x="277" y="1136"/>
                      <a:pt x="282" y="1138"/>
                      <a:pt x="287" y="1141"/>
                    </a:cubicBezTo>
                    <a:cubicBezTo>
                      <a:pt x="294" y="1144"/>
                      <a:pt x="301" y="1148"/>
                      <a:pt x="308" y="1151"/>
                    </a:cubicBezTo>
                    <a:cubicBezTo>
                      <a:pt x="316" y="1154"/>
                      <a:pt x="323" y="1157"/>
                      <a:pt x="330" y="1160"/>
                    </a:cubicBezTo>
                    <a:cubicBezTo>
                      <a:pt x="337" y="1163"/>
                      <a:pt x="344" y="1166"/>
                      <a:pt x="351" y="1168"/>
                    </a:cubicBezTo>
                    <a:cubicBezTo>
                      <a:pt x="355" y="1170"/>
                      <a:pt x="358" y="1171"/>
                      <a:pt x="361" y="1172"/>
                    </a:cubicBezTo>
                    <a:cubicBezTo>
                      <a:pt x="365" y="1174"/>
                      <a:pt x="369" y="1175"/>
                      <a:pt x="373" y="1176"/>
                    </a:cubicBezTo>
                    <a:cubicBezTo>
                      <a:pt x="380" y="1179"/>
                      <a:pt x="387" y="1182"/>
                      <a:pt x="395" y="1184"/>
                    </a:cubicBezTo>
                    <a:cubicBezTo>
                      <a:pt x="402" y="1186"/>
                      <a:pt x="409" y="1189"/>
                      <a:pt x="417" y="1191"/>
                    </a:cubicBezTo>
                    <a:cubicBezTo>
                      <a:pt x="424" y="1193"/>
                      <a:pt x="431" y="1196"/>
                      <a:pt x="438" y="1198"/>
                    </a:cubicBezTo>
                    <a:cubicBezTo>
                      <a:pt x="443" y="1199"/>
                      <a:pt x="448" y="1201"/>
                      <a:pt x="453" y="1202"/>
                    </a:cubicBezTo>
                    <a:cubicBezTo>
                      <a:pt x="456" y="1203"/>
                      <a:pt x="458" y="1204"/>
                      <a:pt x="460" y="1204"/>
                    </a:cubicBezTo>
                    <a:cubicBezTo>
                      <a:pt x="468" y="1206"/>
                      <a:pt x="475" y="1208"/>
                      <a:pt x="483" y="1210"/>
                    </a:cubicBezTo>
                    <a:cubicBezTo>
                      <a:pt x="490" y="1212"/>
                      <a:pt x="497" y="1214"/>
                      <a:pt x="505" y="1216"/>
                    </a:cubicBezTo>
                    <a:cubicBezTo>
                      <a:pt x="512" y="1218"/>
                      <a:pt x="520" y="1220"/>
                      <a:pt x="527" y="1222"/>
                    </a:cubicBezTo>
                    <a:cubicBezTo>
                      <a:pt x="534" y="1223"/>
                      <a:pt x="542" y="1225"/>
                      <a:pt x="549" y="1227"/>
                    </a:cubicBezTo>
                    <a:cubicBezTo>
                      <a:pt x="557" y="1228"/>
                      <a:pt x="564" y="1230"/>
                      <a:pt x="572" y="1232"/>
                    </a:cubicBezTo>
                    <a:cubicBezTo>
                      <a:pt x="579" y="1233"/>
                      <a:pt x="587" y="1235"/>
                      <a:pt x="594" y="1236"/>
                    </a:cubicBezTo>
                    <a:cubicBezTo>
                      <a:pt x="602" y="1238"/>
                      <a:pt x="609" y="1239"/>
                      <a:pt x="617" y="1241"/>
                    </a:cubicBezTo>
                    <a:cubicBezTo>
                      <a:pt x="624" y="1242"/>
                      <a:pt x="632" y="1244"/>
                      <a:pt x="639" y="1245"/>
                    </a:cubicBezTo>
                    <a:cubicBezTo>
                      <a:pt x="640" y="1245"/>
                      <a:pt x="641" y="1246"/>
                      <a:pt x="642" y="1246"/>
                    </a:cubicBezTo>
                    <a:cubicBezTo>
                      <a:pt x="648" y="1247"/>
                      <a:pt x="655" y="1248"/>
                      <a:pt x="662" y="1249"/>
                    </a:cubicBezTo>
                    <a:cubicBezTo>
                      <a:pt x="669" y="1250"/>
                      <a:pt x="677" y="1252"/>
                      <a:pt x="684" y="1253"/>
                    </a:cubicBezTo>
                    <a:cubicBezTo>
                      <a:pt x="692" y="1254"/>
                      <a:pt x="699" y="1256"/>
                      <a:pt x="707" y="1257"/>
                    </a:cubicBezTo>
                    <a:cubicBezTo>
                      <a:pt x="714" y="1258"/>
                      <a:pt x="722" y="1259"/>
                      <a:pt x="730" y="1260"/>
                    </a:cubicBezTo>
                    <a:cubicBezTo>
                      <a:pt x="737" y="1262"/>
                      <a:pt x="745" y="1263"/>
                      <a:pt x="752" y="1264"/>
                    </a:cubicBezTo>
                    <a:cubicBezTo>
                      <a:pt x="760" y="1265"/>
                      <a:pt x="767" y="1266"/>
                      <a:pt x="775" y="1267"/>
                    </a:cubicBezTo>
                    <a:cubicBezTo>
                      <a:pt x="783" y="1268"/>
                      <a:pt x="790" y="1269"/>
                      <a:pt x="798" y="1270"/>
                    </a:cubicBezTo>
                    <a:cubicBezTo>
                      <a:pt x="805" y="1271"/>
                      <a:pt x="813" y="1272"/>
                      <a:pt x="821" y="1273"/>
                    </a:cubicBezTo>
                    <a:cubicBezTo>
                      <a:pt x="824" y="1274"/>
                      <a:pt x="828" y="1274"/>
                      <a:pt x="831" y="1275"/>
                    </a:cubicBezTo>
                    <a:cubicBezTo>
                      <a:pt x="835" y="1275"/>
                      <a:pt x="839" y="1276"/>
                      <a:pt x="843" y="1276"/>
                    </a:cubicBezTo>
                    <a:cubicBezTo>
                      <a:pt x="851" y="1277"/>
                      <a:pt x="859" y="1278"/>
                      <a:pt x="866" y="1279"/>
                    </a:cubicBezTo>
                    <a:cubicBezTo>
                      <a:pt x="874" y="1280"/>
                      <a:pt x="882" y="1281"/>
                      <a:pt x="889" y="1281"/>
                    </a:cubicBezTo>
                    <a:cubicBezTo>
                      <a:pt x="897" y="1282"/>
                      <a:pt x="905" y="1283"/>
                      <a:pt x="912" y="1284"/>
                    </a:cubicBezTo>
                    <a:cubicBezTo>
                      <a:pt x="920" y="1285"/>
                      <a:pt x="928" y="1285"/>
                      <a:pt x="935" y="1286"/>
                    </a:cubicBezTo>
                    <a:cubicBezTo>
                      <a:pt x="943" y="1287"/>
                      <a:pt x="951" y="1287"/>
                      <a:pt x="958" y="1288"/>
                    </a:cubicBezTo>
                    <a:cubicBezTo>
                      <a:pt x="966" y="1289"/>
                      <a:pt x="974" y="1290"/>
                      <a:pt x="981" y="1290"/>
                    </a:cubicBezTo>
                    <a:cubicBezTo>
                      <a:pt x="989" y="1291"/>
                      <a:pt x="997" y="1291"/>
                      <a:pt x="1004" y="1292"/>
                    </a:cubicBezTo>
                    <a:cubicBezTo>
                      <a:pt x="1010" y="1292"/>
                      <a:pt x="1015" y="1293"/>
                      <a:pt x="1020" y="1293"/>
                    </a:cubicBezTo>
                    <a:cubicBezTo>
                      <a:pt x="1023" y="1293"/>
                      <a:pt x="1025" y="1294"/>
                      <a:pt x="1027" y="1294"/>
                    </a:cubicBezTo>
                    <a:cubicBezTo>
                      <a:pt x="1035" y="1294"/>
                      <a:pt x="1043" y="1295"/>
                      <a:pt x="1051" y="1295"/>
                    </a:cubicBezTo>
                    <a:cubicBezTo>
                      <a:pt x="1058" y="1296"/>
                      <a:pt x="1066" y="1296"/>
                      <a:pt x="1074" y="1297"/>
                    </a:cubicBezTo>
                    <a:cubicBezTo>
                      <a:pt x="1082" y="1297"/>
                      <a:pt x="1089" y="1298"/>
                      <a:pt x="1097" y="1298"/>
                    </a:cubicBezTo>
                    <a:cubicBezTo>
                      <a:pt x="1105" y="1299"/>
                      <a:pt x="1112" y="1299"/>
                      <a:pt x="1120" y="1300"/>
                    </a:cubicBezTo>
                    <a:cubicBezTo>
                      <a:pt x="1128" y="1300"/>
                      <a:pt x="1136" y="1301"/>
                      <a:pt x="1143" y="1301"/>
                    </a:cubicBezTo>
                    <a:cubicBezTo>
                      <a:pt x="1151" y="1301"/>
                      <a:pt x="1159" y="1302"/>
                      <a:pt x="1167" y="1302"/>
                    </a:cubicBezTo>
                    <a:cubicBezTo>
                      <a:pt x="1174" y="1303"/>
                      <a:pt x="1182" y="1303"/>
                      <a:pt x="1190" y="1303"/>
                    </a:cubicBezTo>
                    <a:cubicBezTo>
                      <a:pt x="1198" y="1304"/>
                      <a:pt x="1205" y="1304"/>
                      <a:pt x="1213" y="1305"/>
                    </a:cubicBezTo>
                    <a:cubicBezTo>
                      <a:pt x="1221" y="1305"/>
                      <a:pt x="1229" y="1305"/>
                      <a:pt x="1236" y="1306"/>
                    </a:cubicBezTo>
                    <a:cubicBezTo>
                      <a:pt x="1244" y="1306"/>
                      <a:pt x="1252" y="1307"/>
                      <a:pt x="1260" y="1307"/>
                    </a:cubicBezTo>
                    <a:cubicBezTo>
                      <a:pt x="1267" y="1307"/>
                      <a:pt x="1275" y="1308"/>
                      <a:pt x="1283" y="1308"/>
                    </a:cubicBezTo>
                    <a:cubicBezTo>
                      <a:pt x="1291" y="1309"/>
                      <a:pt x="1298" y="1309"/>
                      <a:pt x="1306" y="1310"/>
                    </a:cubicBezTo>
                    <a:cubicBezTo>
                      <a:pt x="1314" y="1310"/>
                      <a:pt x="1322" y="1310"/>
                      <a:pt x="1329" y="1311"/>
                    </a:cubicBezTo>
                    <a:cubicBezTo>
                      <a:pt x="1337" y="1311"/>
                      <a:pt x="1345" y="1312"/>
                      <a:pt x="1353" y="1312"/>
                    </a:cubicBezTo>
                    <a:cubicBezTo>
                      <a:pt x="1360" y="1313"/>
                      <a:pt x="1368" y="1313"/>
                      <a:pt x="1376" y="1313"/>
                    </a:cubicBezTo>
                    <a:cubicBezTo>
                      <a:pt x="1381" y="1314"/>
                      <a:pt x="1386" y="1314"/>
                      <a:pt x="1391" y="1314"/>
                    </a:cubicBezTo>
                    <a:cubicBezTo>
                      <a:pt x="1394" y="1315"/>
                      <a:pt x="1396" y="1315"/>
                      <a:pt x="1399" y="1315"/>
                    </a:cubicBezTo>
                    <a:cubicBezTo>
                      <a:pt x="1407" y="1315"/>
                      <a:pt x="1414" y="1316"/>
                      <a:pt x="1422" y="1316"/>
                    </a:cubicBezTo>
                    <a:cubicBezTo>
                      <a:pt x="1430" y="1317"/>
                      <a:pt x="1437" y="1318"/>
                      <a:pt x="1445" y="1318"/>
                    </a:cubicBezTo>
                    <a:cubicBezTo>
                      <a:pt x="1453" y="1319"/>
                      <a:pt x="1461" y="1319"/>
                      <a:pt x="1468" y="1320"/>
                    </a:cubicBezTo>
                    <a:cubicBezTo>
                      <a:pt x="1476" y="1320"/>
                      <a:pt x="1484" y="1321"/>
                      <a:pt x="1491" y="1322"/>
                    </a:cubicBezTo>
                    <a:cubicBezTo>
                      <a:pt x="1499" y="1322"/>
                      <a:pt x="1507" y="1323"/>
                      <a:pt x="1514" y="1324"/>
                    </a:cubicBezTo>
                    <a:cubicBezTo>
                      <a:pt x="1522" y="1324"/>
                      <a:pt x="1530" y="1325"/>
                      <a:pt x="1538" y="1326"/>
                    </a:cubicBezTo>
                    <a:cubicBezTo>
                      <a:pt x="1545" y="1326"/>
                      <a:pt x="1553" y="1327"/>
                      <a:pt x="1561" y="1328"/>
                    </a:cubicBezTo>
                    <a:cubicBezTo>
                      <a:pt x="1564" y="1328"/>
                      <a:pt x="1568" y="1329"/>
                      <a:pt x="1572" y="1329"/>
                    </a:cubicBezTo>
                    <a:cubicBezTo>
                      <a:pt x="1576" y="1329"/>
                      <a:pt x="1580" y="1330"/>
                      <a:pt x="1583" y="1330"/>
                    </a:cubicBezTo>
                    <a:cubicBezTo>
                      <a:pt x="1591" y="1331"/>
                      <a:pt x="1599" y="1332"/>
                      <a:pt x="1606" y="1333"/>
                    </a:cubicBezTo>
                    <a:cubicBezTo>
                      <a:pt x="1614" y="1334"/>
                      <a:pt x="1622" y="1335"/>
                      <a:pt x="1629" y="1336"/>
                    </a:cubicBezTo>
                    <a:cubicBezTo>
                      <a:pt x="1637" y="1337"/>
                      <a:pt x="1644" y="1338"/>
                      <a:pt x="1652" y="1339"/>
                    </a:cubicBezTo>
                    <a:cubicBezTo>
                      <a:pt x="1655" y="1339"/>
                      <a:pt x="1658" y="1339"/>
                      <a:pt x="1660" y="1340"/>
                    </a:cubicBezTo>
                    <a:cubicBezTo>
                      <a:pt x="1665" y="1341"/>
                      <a:pt x="1670" y="1341"/>
                      <a:pt x="1675" y="1342"/>
                    </a:cubicBezTo>
                    <a:cubicBezTo>
                      <a:pt x="1682" y="1343"/>
                      <a:pt x="1690" y="1344"/>
                      <a:pt x="1697" y="1346"/>
                    </a:cubicBezTo>
                    <a:cubicBezTo>
                      <a:pt x="1705" y="1347"/>
                      <a:pt x="1713" y="1348"/>
                      <a:pt x="1720" y="1350"/>
                    </a:cubicBezTo>
                    <a:cubicBezTo>
                      <a:pt x="1728" y="1351"/>
                      <a:pt x="1735" y="1353"/>
                      <a:pt x="1742" y="1354"/>
                    </a:cubicBezTo>
                    <a:cubicBezTo>
                      <a:pt x="1744" y="1355"/>
                      <a:pt x="1746" y="1355"/>
                      <a:pt x="1747" y="1355"/>
                    </a:cubicBezTo>
                    <a:cubicBezTo>
                      <a:pt x="1753" y="1356"/>
                      <a:pt x="1759" y="1358"/>
                      <a:pt x="1765" y="1359"/>
                    </a:cubicBezTo>
                    <a:cubicBezTo>
                      <a:pt x="1772" y="1361"/>
                      <a:pt x="1780" y="1363"/>
                      <a:pt x="1787" y="1364"/>
                    </a:cubicBezTo>
                    <a:cubicBezTo>
                      <a:pt x="1795" y="1366"/>
                      <a:pt x="1802" y="1368"/>
                      <a:pt x="1809" y="1370"/>
                    </a:cubicBezTo>
                    <a:cubicBezTo>
                      <a:pt x="1817" y="1372"/>
                      <a:pt x="1824" y="1374"/>
                      <a:pt x="1831" y="1377"/>
                    </a:cubicBezTo>
                    <a:cubicBezTo>
                      <a:pt x="1839" y="1379"/>
                      <a:pt x="1846" y="1381"/>
                      <a:pt x="1853" y="1384"/>
                    </a:cubicBezTo>
                    <a:cubicBezTo>
                      <a:pt x="1860" y="1386"/>
                      <a:pt x="1868" y="1389"/>
                      <a:pt x="1875" y="1391"/>
                    </a:cubicBezTo>
                    <a:cubicBezTo>
                      <a:pt x="1882" y="1394"/>
                      <a:pt x="1889" y="1397"/>
                      <a:pt x="1896" y="1400"/>
                    </a:cubicBezTo>
                    <a:cubicBezTo>
                      <a:pt x="1902" y="1402"/>
                      <a:pt x="1907" y="1404"/>
                      <a:pt x="1912" y="1406"/>
                    </a:cubicBezTo>
                    <a:cubicBezTo>
                      <a:pt x="1914" y="1407"/>
                      <a:pt x="1916" y="1408"/>
                      <a:pt x="1918" y="1409"/>
                    </a:cubicBezTo>
                    <a:cubicBezTo>
                      <a:pt x="1922" y="1411"/>
                      <a:pt x="1927" y="1413"/>
                      <a:pt x="1931" y="1415"/>
                    </a:cubicBezTo>
                    <a:cubicBezTo>
                      <a:pt x="1939" y="1419"/>
                      <a:pt x="1939" y="1419"/>
                      <a:pt x="1939" y="1419"/>
                    </a:cubicBezTo>
                    <a:cubicBezTo>
                      <a:pt x="1940" y="1420"/>
                      <a:pt x="1940" y="1420"/>
                      <a:pt x="1940" y="1420"/>
                    </a:cubicBezTo>
                    <a:cubicBezTo>
                      <a:pt x="1950" y="1425"/>
                      <a:pt x="1950" y="1425"/>
                      <a:pt x="1950" y="1425"/>
                    </a:cubicBezTo>
                    <a:cubicBezTo>
                      <a:pt x="1954" y="1428"/>
                      <a:pt x="1954" y="1428"/>
                      <a:pt x="1954" y="1428"/>
                    </a:cubicBezTo>
                    <a:cubicBezTo>
                      <a:pt x="1957" y="1429"/>
                      <a:pt x="1957" y="1429"/>
                      <a:pt x="1957" y="1429"/>
                    </a:cubicBezTo>
                    <a:cubicBezTo>
                      <a:pt x="1959" y="1430"/>
                      <a:pt x="1959" y="1430"/>
                      <a:pt x="1959" y="1430"/>
                    </a:cubicBezTo>
                    <a:cubicBezTo>
                      <a:pt x="1960" y="1431"/>
                      <a:pt x="1960" y="1431"/>
                      <a:pt x="1960" y="1431"/>
                    </a:cubicBezTo>
                    <a:cubicBezTo>
                      <a:pt x="1968" y="1436"/>
                      <a:pt x="1968" y="1436"/>
                      <a:pt x="1968" y="1436"/>
                    </a:cubicBezTo>
                    <a:cubicBezTo>
                      <a:pt x="1972" y="1438"/>
                      <a:pt x="1976" y="1440"/>
                      <a:pt x="1980" y="1443"/>
                    </a:cubicBezTo>
                    <a:cubicBezTo>
                      <a:pt x="1982" y="1444"/>
                      <a:pt x="1984" y="1445"/>
                      <a:pt x="1986" y="1446"/>
                    </a:cubicBezTo>
                    <a:cubicBezTo>
                      <a:pt x="1991" y="1449"/>
                      <a:pt x="1991" y="1449"/>
                      <a:pt x="1991" y="1449"/>
                    </a:cubicBezTo>
                    <a:cubicBezTo>
                      <a:pt x="1995" y="1452"/>
                      <a:pt x="1995" y="1452"/>
                      <a:pt x="1995" y="1452"/>
                    </a:cubicBezTo>
                    <a:cubicBezTo>
                      <a:pt x="2001" y="1456"/>
                      <a:pt x="2001" y="1456"/>
                      <a:pt x="2001" y="1456"/>
                    </a:cubicBezTo>
                    <a:cubicBezTo>
                      <a:pt x="2004" y="1458"/>
                      <a:pt x="2004" y="1458"/>
                      <a:pt x="2004" y="1458"/>
                    </a:cubicBezTo>
                    <a:cubicBezTo>
                      <a:pt x="2010" y="1462"/>
                      <a:pt x="2015" y="1465"/>
                      <a:pt x="2021" y="1469"/>
                    </a:cubicBezTo>
                    <a:cubicBezTo>
                      <a:pt x="2021" y="1469"/>
                      <a:pt x="2021" y="1469"/>
                      <a:pt x="2021" y="1469"/>
                    </a:cubicBezTo>
                    <a:cubicBezTo>
                      <a:pt x="2027" y="1473"/>
                      <a:pt x="2033" y="1477"/>
                      <a:pt x="2038" y="1482"/>
                    </a:cubicBezTo>
                    <a:cubicBezTo>
                      <a:pt x="2039" y="1482"/>
                      <a:pt x="2040" y="1483"/>
                      <a:pt x="2041" y="1484"/>
                    </a:cubicBezTo>
                    <a:cubicBezTo>
                      <a:pt x="2046" y="1487"/>
                      <a:pt x="2050" y="1490"/>
                      <a:pt x="2055" y="1494"/>
                    </a:cubicBezTo>
                    <a:cubicBezTo>
                      <a:pt x="2057" y="1496"/>
                      <a:pt x="2059" y="1498"/>
                      <a:pt x="2061" y="1499"/>
                    </a:cubicBezTo>
                    <a:cubicBezTo>
                      <a:pt x="2064" y="1502"/>
                      <a:pt x="2067" y="1505"/>
                      <a:pt x="2071" y="1507"/>
                    </a:cubicBezTo>
                    <a:cubicBezTo>
                      <a:pt x="2073" y="1509"/>
                      <a:pt x="2076" y="1512"/>
                      <a:pt x="2078" y="1514"/>
                    </a:cubicBezTo>
                    <a:cubicBezTo>
                      <a:pt x="2081" y="1516"/>
                      <a:pt x="2081" y="1516"/>
                      <a:pt x="2081" y="1516"/>
                    </a:cubicBezTo>
                    <a:cubicBezTo>
                      <a:pt x="2086" y="1521"/>
                      <a:pt x="2086" y="1521"/>
                      <a:pt x="2086" y="1521"/>
                    </a:cubicBezTo>
                    <a:cubicBezTo>
                      <a:pt x="2090" y="1525"/>
                      <a:pt x="2095" y="1529"/>
                      <a:pt x="2099" y="1533"/>
                    </a:cubicBezTo>
                    <a:cubicBezTo>
                      <a:pt x="2103" y="1537"/>
                      <a:pt x="2107" y="1542"/>
                      <a:pt x="2111" y="1546"/>
                    </a:cubicBezTo>
                    <a:cubicBezTo>
                      <a:pt x="2116" y="1551"/>
                      <a:pt x="2116" y="1551"/>
                      <a:pt x="2116" y="1551"/>
                    </a:cubicBezTo>
                    <a:cubicBezTo>
                      <a:pt x="2118" y="1553"/>
                      <a:pt x="2118" y="1553"/>
                      <a:pt x="2118" y="1553"/>
                    </a:cubicBezTo>
                    <a:cubicBezTo>
                      <a:pt x="2120" y="1556"/>
                      <a:pt x="2122" y="1558"/>
                      <a:pt x="2124" y="1561"/>
                    </a:cubicBezTo>
                    <a:cubicBezTo>
                      <a:pt x="2128" y="1565"/>
                      <a:pt x="2131" y="1569"/>
                      <a:pt x="2135" y="1573"/>
                    </a:cubicBezTo>
                    <a:cubicBezTo>
                      <a:pt x="2135" y="1574"/>
                      <a:pt x="2136" y="1575"/>
                      <a:pt x="2137" y="1577"/>
                    </a:cubicBezTo>
                    <a:cubicBezTo>
                      <a:pt x="2141" y="1582"/>
                      <a:pt x="2145" y="1587"/>
                      <a:pt x="2149" y="1593"/>
                    </a:cubicBezTo>
                    <a:cubicBezTo>
                      <a:pt x="2152" y="1598"/>
                      <a:pt x="2152" y="1598"/>
                      <a:pt x="2152" y="1598"/>
                    </a:cubicBezTo>
                    <a:cubicBezTo>
                      <a:pt x="2155" y="1601"/>
                      <a:pt x="2155" y="1601"/>
                      <a:pt x="2155" y="1601"/>
                    </a:cubicBezTo>
                    <a:cubicBezTo>
                      <a:pt x="2156" y="1604"/>
                      <a:pt x="2158" y="1607"/>
                      <a:pt x="2160" y="1610"/>
                    </a:cubicBezTo>
                    <a:cubicBezTo>
                      <a:pt x="2163" y="1615"/>
                      <a:pt x="2166" y="1620"/>
                      <a:pt x="2169" y="1626"/>
                    </a:cubicBezTo>
                    <a:cubicBezTo>
                      <a:pt x="2170" y="1626"/>
                      <a:pt x="2170" y="1626"/>
                      <a:pt x="2170" y="1627"/>
                    </a:cubicBezTo>
                    <a:cubicBezTo>
                      <a:pt x="2173" y="1633"/>
                      <a:pt x="2176" y="1639"/>
                      <a:pt x="2179" y="1644"/>
                    </a:cubicBezTo>
                    <a:cubicBezTo>
                      <a:pt x="2181" y="1649"/>
                      <a:pt x="2183" y="1654"/>
                      <a:pt x="2185" y="1658"/>
                    </a:cubicBezTo>
                    <a:cubicBezTo>
                      <a:pt x="2186" y="1660"/>
                      <a:pt x="2186" y="1661"/>
                      <a:pt x="2187" y="1662"/>
                    </a:cubicBezTo>
                    <a:cubicBezTo>
                      <a:pt x="2189" y="1669"/>
                      <a:pt x="2192" y="1675"/>
                      <a:pt x="2194" y="1681"/>
                    </a:cubicBezTo>
                    <a:cubicBezTo>
                      <a:pt x="2196" y="1686"/>
                      <a:pt x="2198" y="1692"/>
                      <a:pt x="2199" y="1698"/>
                    </a:cubicBezTo>
                    <a:cubicBezTo>
                      <a:pt x="2200" y="1698"/>
                      <a:pt x="2200" y="1699"/>
                      <a:pt x="2200" y="1699"/>
                    </a:cubicBezTo>
                    <a:cubicBezTo>
                      <a:pt x="2202" y="1706"/>
                      <a:pt x="2203" y="1712"/>
                      <a:pt x="2205" y="1718"/>
                    </a:cubicBezTo>
                    <a:cubicBezTo>
                      <a:pt x="2205" y="1722"/>
                      <a:pt x="2206" y="1725"/>
                      <a:pt x="2207" y="1728"/>
                    </a:cubicBezTo>
                    <a:cubicBezTo>
                      <a:pt x="2208" y="1737"/>
                      <a:pt x="2208" y="1737"/>
                      <a:pt x="2208" y="1737"/>
                    </a:cubicBezTo>
                    <a:cubicBezTo>
                      <a:pt x="2210" y="1747"/>
                      <a:pt x="2210" y="1747"/>
                      <a:pt x="2210" y="1747"/>
                    </a:cubicBezTo>
                    <a:cubicBezTo>
                      <a:pt x="2211" y="1750"/>
                      <a:pt x="2211" y="1750"/>
                      <a:pt x="2211" y="1750"/>
                    </a:cubicBezTo>
                    <a:cubicBezTo>
                      <a:pt x="2211" y="1752"/>
                      <a:pt x="2211" y="1752"/>
                      <a:pt x="2211" y="1752"/>
                    </a:cubicBezTo>
                    <a:cubicBezTo>
                      <a:pt x="2211" y="1757"/>
                      <a:pt x="2211" y="1757"/>
                      <a:pt x="2211" y="1757"/>
                    </a:cubicBezTo>
                    <a:cubicBezTo>
                      <a:pt x="2212" y="1763"/>
                      <a:pt x="2212" y="1769"/>
                      <a:pt x="2213" y="1776"/>
                    </a:cubicBezTo>
                    <a:cubicBezTo>
                      <a:pt x="2214" y="1782"/>
                      <a:pt x="2213" y="1789"/>
                      <a:pt x="2214" y="1795"/>
                    </a:cubicBezTo>
                    <a:cubicBezTo>
                      <a:pt x="2214" y="1805"/>
                      <a:pt x="2214" y="1805"/>
                      <a:pt x="2214" y="1805"/>
                    </a:cubicBezTo>
                    <a:cubicBezTo>
                      <a:pt x="2214" y="1814"/>
                      <a:pt x="2214" y="1814"/>
                      <a:pt x="2214" y="1814"/>
                    </a:cubicBezTo>
                    <a:cubicBezTo>
                      <a:pt x="2213" y="1820"/>
                      <a:pt x="2213" y="1827"/>
                      <a:pt x="2213" y="1833"/>
                    </a:cubicBezTo>
                    <a:cubicBezTo>
                      <a:pt x="2212" y="1837"/>
                      <a:pt x="2212" y="1842"/>
                      <a:pt x="2211" y="1846"/>
                    </a:cubicBezTo>
                    <a:cubicBezTo>
                      <a:pt x="2211" y="1854"/>
                      <a:pt x="2210" y="1863"/>
                      <a:pt x="2208" y="1871"/>
                    </a:cubicBezTo>
                    <a:cubicBezTo>
                      <a:pt x="2207" y="1877"/>
                      <a:pt x="2207" y="1883"/>
                      <a:pt x="2205" y="1889"/>
                    </a:cubicBezTo>
                    <a:cubicBezTo>
                      <a:pt x="2204" y="1896"/>
                      <a:pt x="2203" y="1902"/>
                      <a:pt x="2201" y="1908"/>
                    </a:cubicBezTo>
                    <a:cubicBezTo>
                      <a:pt x="2200" y="1914"/>
                      <a:pt x="2198" y="1920"/>
                      <a:pt x="2197" y="1926"/>
                    </a:cubicBezTo>
                    <a:cubicBezTo>
                      <a:pt x="2195" y="1932"/>
                      <a:pt x="2194" y="1938"/>
                      <a:pt x="2192" y="1944"/>
                    </a:cubicBezTo>
                    <a:cubicBezTo>
                      <a:pt x="2190" y="1950"/>
                      <a:pt x="2188" y="1956"/>
                      <a:pt x="2186" y="1962"/>
                    </a:cubicBezTo>
                    <a:cubicBezTo>
                      <a:pt x="2184" y="1971"/>
                      <a:pt x="2184" y="1971"/>
                      <a:pt x="2184" y="1971"/>
                    </a:cubicBezTo>
                    <a:cubicBezTo>
                      <a:pt x="2181" y="1979"/>
                      <a:pt x="2181" y="1979"/>
                      <a:pt x="2181" y="1979"/>
                    </a:cubicBezTo>
                    <a:cubicBezTo>
                      <a:pt x="2180" y="1981"/>
                      <a:pt x="2180" y="1982"/>
                      <a:pt x="2179" y="1984"/>
                    </a:cubicBezTo>
                    <a:cubicBezTo>
                      <a:pt x="2177" y="1988"/>
                      <a:pt x="2176" y="1992"/>
                      <a:pt x="2174" y="1997"/>
                    </a:cubicBezTo>
                    <a:cubicBezTo>
                      <a:pt x="2174" y="1998"/>
                      <a:pt x="2174" y="1998"/>
                      <a:pt x="2173" y="1999"/>
                    </a:cubicBezTo>
                    <a:cubicBezTo>
                      <a:pt x="2197" y="1999"/>
                      <a:pt x="2197" y="1999"/>
                      <a:pt x="2197" y="1999"/>
                    </a:cubicBezTo>
                    <a:cubicBezTo>
                      <a:pt x="2198" y="1996"/>
                      <a:pt x="2199" y="1992"/>
                      <a:pt x="2200" y="1989"/>
                    </a:cubicBezTo>
                    <a:lnTo>
                      <a:pt x="2204" y="198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8">
                <a:extLst>
                  <a:ext uri="{FF2B5EF4-FFF2-40B4-BE49-F238E27FC236}">
                    <a16:creationId xmlns:a16="http://schemas.microsoft.com/office/drawing/2014/main" id="{82895928-A958-48ED-B75D-B7A5971658C7}"/>
                  </a:ext>
                </a:extLst>
              </p:cNvPr>
              <p:cNvSpPr>
                <a:spLocks/>
              </p:cNvSpPr>
              <p:nvPr/>
            </p:nvSpPr>
            <p:spPr bwMode="auto">
              <a:xfrm>
                <a:off x="968375" y="3740150"/>
                <a:ext cx="146050" cy="474663"/>
              </a:xfrm>
              <a:custGeom>
                <a:avLst/>
                <a:gdLst>
                  <a:gd name="T0" fmla="*/ 50 w 57"/>
                  <a:gd name="T1" fmla="*/ 170 h 187"/>
                  <a:gd name="T2" fmla="*/ 43 w 57"/>
                  <a:gd name="T3" fmla="*/ 160 h 187"/>
                  <a:gd name="T4" fmla="*/ 37 w 57"/>
                  <a:gd name="T5" fmla="*/ 149 h 187"/>
                  <a:gd name="T6" fmla="*/ 36 w 57"/>
                  <a:gd name="T7" fmla="*/ 147 h 187"/>
                  <a:gd name="T8" fmla="*/ 36 w 57"/>
                  <a:gd name="T9" fmla="*/ 146 h 187"/>
                  <a:gd name="T10" fmla="*/ 31 w 57"/>
                  <a:gd name="T11" fmla="*/ 136 h 187"/>
                  <a:gd name="T12" fmla="*/ 27 w 57"/>
                  <a:gd name="T13" fmla="*/ 125 h 187"/>
                  <a:gd name="T14" fmla="*/ 26 w 57"/>
                  <a:gd name="T15" fmla="*/ 121 h 187"/>
                  <a:gd name="T16" fmla="*/ 23 w 57"/>
                  <a:gd name="T17" fmla="*/ 113 h 187"/>
                  <a:gd name="T18" fmla="*/ 22 w 57"/>
                  <a:gd name="T19" fmla="*/ 108 h 187"/>
                  <a:gd name="T20" fmla="*/ 21 w 57"/>
                  <a:gd name="T21" fmla="*/ 102 h 187"/>
                  <a:gd name="T22" fmla="*/ 21 w 57"/>
                  <a:gd name="T23" fmla="*/ 101 h 187"/>
                  <a:gd name="T24" fmla="*/ 18 w 57"/>
                  <a:gd name="T25" fmla="*/ 78 h 187"/>
                  <a:gd name="T26" fmla="*/ 18 w 57"/>
                  <a:gd name="T27" fmla="*/ 51 h 187"/>
                  <a:gd name="T28" fmla="*/ 33 w 57"/>
                  <a:gd name="T29" fmla="*/ 0 h 187"/>
                  <a:gd name="T30" fmla="*/ 27 w 57"/>
                  <a:gd name="T31" fmla="*/ 0 h 187"/>
                  <a:gd name="T32" fmla="*/ 25 w 57"/>
                  <a:gd name="T33" fmla="*/ 0 h 187"/>
                  <a:gd name="T34" fmla="*/ 18 w 57"/>
                  <a:gd name="T35" fmla="*/ 0 h 187"/>
                  <a:gd name="T36" fmla="*/ 14 w 57"/>
                  <a:gd name="T37" fmla="*/ 0 h 187"/>
                  <a:gd name="T38" fmla="*/ 2 w 57"/>
                  <a:gd name="T39" fmla="*/ 49 h 187"/>
                  <a:gd name="T40" fmla="*/ 1 w 57"/>
                  <a:gd name="T41" fmla="*/ 73 h 187"/>
                  <a:gd name="T42" fmla="*/ 3 w 57"/>
                  <a:gd name="T43" fmla="*/ 95 h 187"/>
                  <a:gd name="T44" fmla="*/ 3 w 57"/>
                  <a:gd name="T45" fmla="*/ 100 h 187"/>
                  <a:gd name="T46" fmla="*/ 4 w 57"/>
                  <a:gd name="T47" fmla="*/ 104 h 187"/>
                  <a:gd name="T48" fmla="*/ 7 w 57"/>
                  <a:gd name="T49" fmla="*/ 117 h 187"/>
                  <a:gd name="T50" fmla="*/ 8 w 57"/>
                  <a:gd name="T51" fmla="*/ 119 h 187"/>
                  <a:gd name="T52" fmla="*/ 11 w 57"/>
                  <a:gd name="T53" fmla="*/ 130 h 187"/>
                  <a:gd name="T54" fmla="*/ 13 w 57"/>
                  <a:gd name="T55" fmla="*/ 136 h 187"/>
                  <a:gd name="T56" fmla="*/ 15 w 57"/>
                  <a:gd name="T57" fmla="*/ 140 h 187"/>
                  <a:gd name="T58" fmla="*/ 19 w 57"/>
                  <a:gd name="T59" fmla="*/ 150 h 187"/>
                  <a:gd name="T60" fmla="*/ 21 w 57"/>
                  <a:gd name="T61" fmla="*/ 154 h 187"/>
                  <a:gd name="T62" fmla="*/ 25 w 57"/>
                  <a:gd name="T63" fmla="*/ 162 h 187"/>
                  <a:gd name="T64" fmla="*/ 30 w 57"/>
                  <a:gd name="T65" fmla="*/ 171 h 187"/>
                  <a:gd name="T66" fmla="*/ 31 w 57"/>
                  <a:gd name="T67" fmla="*/ 172 h 187"/>
                  <a:gd name="T68" fmla="*/ 38 w 57"/>
                  <a:gd name="T69" fmla="*/ 182 h 187"/>
                  <a:gd name="T70" fmla="*/ 42 w 57"/>
                  <a:gd name="T71" fmla="*/ 187 h 187"/>
                  <a:gd name="T72" fmla="*/ 47 w 57"/>
                  <a:gd name="T73" fmla="*/ 184 h 187"/>
                  <a:gd name="T74" fmla="*/ 50 w 57"/>
                  <a:gd name="T75" fmla="*/ 182 h 187"/>
                  <a:gd name="T76" fmla="*/ 57 w 57"/>
                  <a:gd name="T77" fmla="*/ 179 h 187"/>
                  <a:gd name="T78" fmla="*/ 52 w 57"/>
                  <a:gd name="T79" fmla="*/ 173 h 187"/>
                  <a:gd name="T80" fmla="*/ 50 w 57"/>
                  <a:gd name="T81" fmla="*/ 17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 h="187">
                    <a:moveTo>
                      <a:pt x="50" y="170"/>
                    </a:moveTo>
                    <a:cubicBezTo>
                      <a:pt x="48" y="167"/>
                      <a:pt x="45" y="163"/>
                      <a:pt x="43" y="160"/>
                    </a:cubicBezTo>
                    <a:cubicBezTo>
                      <a:pt x="41" y="156"/>
                      <a:pt x="39" y="153"/>
                      <a:pt x="37" y="149"/>
                    </a:cubicBezTo>
                    <a:cubicBezTo>
                      <a:pt x="37" y="148"/>
                      <a:pt x="36" y="148"/>
                      <a:pt x="36" y="147"/>
                    </a:cubicBezTo>
                    <a:cubicBezTo>
                      <a:pt x="36" y="147"/>
                      <a:pt x="36" y="147"/>
                      <a:pt x="36" y="146"/>
                    </a:cubicBezTo>
                    <a:cubicBezTo>
                      <a:pt x="34" y="143"/>
                      <a:pt x="32" y="140"/>
                      <a:pt x="31" y="136"/>
                    </a:cubicBezTo>
                    <a:cubicBezTo>
                      <a:pt x="29" y="132"/>
                      <a:pt x="28" y="129"/>
                      <a:pt x="27" y="125"/>
                    </a:cubicBezTo>
                    <a:cubicBezTo>
                      <a:pt x="26" y="123"/>
                      <a:pt x="26" y="122"/>
                      <a:pt x="26" y="121"/>
                    </a:cubicBezTo>
                    <a:cubicBezTo>
                      <a:pt x="25" y="118"/>
                      <a:pt x="24" y="116"/>
                      <a:pt x="23" y="113"/>
                    </a:cubicBezTo>
                    <a:cubicBezTo>
                      <a:pt x="23" y="111"/>
                      <a:pt x="23" y="110"/>
                      <a:pt x="22" y="108"/>
                    </a:cubicBezTo>
                    <a:cubicBezTo>
                      <a:pt x="22" y="106"/>
                      <a:pt x="21" y="104"/>
                      <a:pt x="21" y="102"/>
                    </a:cubicBezTo>
                    <a:cubicBezTo>
                      <a:pt x="21" y="102"/>
                      <a:pt x="21" y="101"/>
                      <a:pt x="21" y="101"/>
                    </a:cubicBezTo>
                    <a:cubicBezTo>
                      <a:pt x="19" y="93"/>
                      <a:pt x="18" y="85"/>
                      <a:pt x="18" y="78"/>
                    </a:cubicBezTo>
                    <a:cubicBezTo>
                      <a:pt x="17" y="69"/>
                      <a:pt x="17" y="60"/>
                      <a:pt x="18" y="51"/>
                    </a:cubicBezTo>
                    <a:cubicBezTo>
                      <a:pt x="20" y="34"/>
                      <a:pt x="25" y="17"/>
                      <a:pt x="33" y="0"/>
                    </a:cubicBezTo>
                    <a:cubicBezTo>
                      <a:pt x="27" y="0"/>
                      <a:pt x="27" y="0"/>
                      <a:pt x="27" y="0"/>
                    </a:cubicBezTo>
                    <a:cubicBezTo>
                      <a:pt x="25" y="0"/>
                      <a:pt x="25" y="0"/>
                      <a:pt x="25" y="0"/>
                    </a:cubicBezTo>
                    <a:cubicBezTo>
                      <a:pt x="18" y="0"/>
                      <a:pt x="18" y="0"/>
                      <a:pt x="18" y="0"/>
                    </a:cubicBezTo>
                    <a:cubicBezTo>
                      <a:pt x="14" y="0"/>
                      <a:pt x="14" y="0"/>
                      <a:pt x="14" y="0"/>
                    </a:cubicBezTo>
                    <a:cubicBezTo>
                      <a:pt x="8" y="16"/>
                      <a:pt x="3" y="32"/>
                      <a:pt x="2" y="49"/>
                    </a:cubicBezTo>
                    <a:cubicBezTo>
                      <a:pt x="1" y="57"/>
                      <a:pt x="0" y="65"/>
                      <a:pt x="1" y="73"/>
                    </a:cubicBezTo>
                    <a:cubicBezTo>
                      <a:pt x="1" y="80"/>
                      <a:pt x="2" y="88"/>
                      <a:pt x="3" y="95"/>
                    </a:cubicBezTo>
                    <a:cubicBezTo>
                      <a:pt x="3" y="97"/>
                      <a:pt x="3" y="98"/>
                      <a:pt x="3" y="100"/>
                    </a:cubicBezTo>
                    <a:cubicBezTo>
                      <a:pt x="4" y="101"/>
                      <a:pt x="4" y="103"/>
                      <a:pt x="4" y="104"/>
                    </a:cubicBezTo>
                    <a:cubicBezTo>
                      <a:pt x="5" y="108"/>
                      <a:pt x="6" y="113"/>
                      <a:pt x="7" y="117"/>
                    </a:cubicBezTo>
                    <a:cubicBezTo>
                      <a:pt x="7" y="118"/>
                      <a:pt x="8" y="118"/>
                      <a:pt x="8" y="119"/>
                    </a:cubicBezTo>
                    <a:cubicBezTo>
                      <a:pt x="9" y="123"/>
                      <a:pt x="10" y="127"/>
                      <a:pt x="11" y="130"/>
                    </a:cubicBezTo>
                    <a:cubicBezTo>
                      <a:pt x="12" y="132"/>
                      <a:pt x="12" y="134"/>
                      <a:pt x="13" y="136"/>
                    </a:cubicBezTo>
                    <a:cubicBezTo>
                      <a:pt x="14" y="137"/>
                      <a:pt x="14" y="139"/>
                      <a:pt x="15" y="140"/>
                    </a:cubicBezTo>
                    <a:cubicBezTo>
                      <a:pt x="16" y="143"/>
                      <a:pt x="17" y="147"/>
                      <a:pt x="19" y="150"/>
                    </a:cubicBezTo>
                    <a:cubicBezTo>
                      <a:pt x="19" y="151"/>
                      <a:pt x="20" y="152"/>
                      <a:pt x="21" y="154"/>
                    </a:cubicBezTo>
                    <a:cubicBezTo>
                      <a:pt x="22" y="156"/>
                      <a:pt x="23" y="159"/>
                      <a:pt x="25" y="162"/>
                    </a:cubicBezTo>
                    <a:cubicBezTo>
                      <a:pt x="27" y="165"/>
                      <a:pt x="28" y="168"/>
                      <a:pt x="30" y="171"/>
                    </a:cubicBezTo>
                    <a:cubicBezTo>
                      <a:pt x="31" y="171"/>
                      <a:pt x="31" y="172"/>
                      <a:pt x="31" y="172"/>
                    </a:cubicBezTo>
                    <a:cubicBezTo>
                      <a:pt x="34" y="176"/>
                      <a:pt x="36" y="179"/>
                      <a:pt x="38" y="182"/>
                    </a:cubicBezTo>
                    <a:cubicBezTo>
                      <a:pt x="39" y="183"/>
                      <a:pt x="41" y="185"/>
                      <a:pt x="42" y="187"/>
                    </a:cubicBezTo>
                    <a:cubicBezTo>
                      <a:pt x="44" y="186"/>
                      <a:pt x="45" y="185"/>
                      <a:pt x="47" y="184"/>
                    </a:cubicBezTo>
                    <a:cubicBezTo>
                      <a:pt x="48" y="184"/>
                      <a:pt x="49" y="183"/>
                      <a:pt x="50" y="182"/>
                    </a:cubicBezTo>
                    <a:cubicBezTo>
                      <a:pt x="52" y="181"/>
                      <a:pt x="55" y="180"/>
                      <a:pt x="57" y="179"/>
                    </a:cubicBezTo>
                    <a:cubicBezTo>
                      <a:pt x="55" y="177"/>
                      <a:pt x="54" y="175"/>
                      <a:pt x="52" y="173"/>
                    </a:cubicBezTo>
                    <a:cubicBezTo>
                      <a:pt x="52" y="172"/>
                      <a:pt x="51" y="171"/>
                      <a:pt x="50" y="17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9">
                <a:extLst>
                  <a:ext uri="{FF2B5EF4-FFF2-40B4-BE49-F238E27FC236}">
                    <a16:creationId xmlns:a16="http://schemas.microsoft.com/office/drawing/2014/main" id="{150BDD21-FCAE-4FF7-B483-7FD305FBA084}"/>
                  </a:ext>
                </a:extLst>
              </p:cNvPr>
              <p:cNvSpPr>
                <a:spLocks/>
              </p:cNvSpPr>
              <p:nvPr/>
            </p:nvSpPr>
            <p:spPr bwMode="auto">
              <a:xfrm>
                <a:off x="1119188" y="3303588"/>
                <a:ext cx="454025" cy="268288"/>
              </a:xfrm>
              <a:custGeom>
                <a:avLst/>
                <a:gdLst>
                  <a:gd name="T0" fmla="*/ 74 w 179"/>
                  <a:gd name="T1" fmla="*/ 66 h 106"/>
                  <a:gd name="T2" fmla="*/ 83 w 179"/>
                  <a:gd name="T3" fmla="*/ 60 h 106"/>
                  <a:gd name="T4" fmla="*/ 85 w 179"/>
                  <a:gd name="T5" fmla="*/ 59 h 106"/>
                  <a:gd name="T6" fmla="*/ 95 w 179"/>
                  <a:gd name="T7" fmla="*/ 53 h 106"/>
                  <a:gd name="T8" fmla="*/ 106 w 179"/>
                  <a:gd name="T9" fmla="*/ 47 h 106"/>
                  <a:gd name="T10" fmla="*/ 110 w 179"/>
                  <a:gd name="T11" fmla="*/ 45 h 106"/>
                  <a:gd name="T12" fmla="*/ 116 w 179"/>
                  <a:gd name="T13" fmla="*/ 41 h 106"/>
                  <a:gd name="T14" fmla="*/ 127 w 179"/>
                  <a:gd name="T15" fmla="*/ 35 h 106"/>
                  <a:gd name="T16" fmla="*/ 135 w 179"/>
                  <a:gd name="T17" fmla="*/ 31 h 106"/>
                  <a:gd name="T18" fmla="*/ 137 w 179"/>
                  <a:gd name="T19" fmla="*/ 30 h 106"/>
                  <a:gd name="T20" fmla="*/ 147 w 179"/>
                  <a:gd name="T21" fmla="*/ 25 h 106"/>
                  <a:gd name="T22" fmla="*/ 153 w 179"/>
                  <a:gd name="T23" fmla="*/ 22 h 106"/>
                  <a:gd name="T24" fmla="*/ 157 w 179"/>
                  <a:gd name="T25" fmla="*/ 20 h 106"/>
                  <a:gd name="T26" fmla="*/ 161 w 179"/>
                  <a:gd name="T27" fmla="*/ 18 h 106"/>
                  <a:gd name="T28" fmla="*/ 168 w 179"/>
                  <a:gd name="T29" fmla="*/ 15 h 106"/>
                  <a:gd name="T30" fmla="*/ 178 w 179"/>
                  <a:gd name="T31" fmla="*/ 11 h 106"/>
                  <a:gd name="T32" fmla="*/ 179 w 179"/>
                  <a:gd name="T33" fmla="*/ 10 h 106"/>
                  <a:gd name="T34" fmla="*/ 178 w 179"/>
                  <a:gd name="T35" fmla="*/ 9 h 106"/>
                  <a:gd name="T36" fmla="*/ 173 w 179"/>
                  <a:gd name="T37" fmla="*/ 5 h 106"/>
                  <a:gd name="T38" fmla="*/ 170 w 179"/>
                  <a:gd name="T39" fmla="*/ 4 h 106"/>
                  <a:gd name="T40" fmla="*/ 165 w 179"/>
                  <a:gd name="T41" fmla="*/ 1 h 106"/>
                  <a:gd name="T42" fmla="*/ 162 w 179"/>
                  <a:gd name="T43" fmla="*/ 0 h 106"/>
                  <a:gd name="T44" fmla="*/ 161 w 179"/>
                  <a:gd name="T45" fmla="*/ 0 h 106"/>
                  <a:gd name="T46" fmla="*/ 152 w 179"/>
                  <a:gd name="T47" fmla="*/ 3 h 106"/>
                  <a:gd name="T48" fmla="*/ 146 w 179"/>
                  <a:gd name="T49" fmla="*/ 6 h 106"/>
                  <a:gd name="T50" fmla="*/ 142 w 179"/>
                  <a:gd name="T51" fmla="*/ 8 h 106"/>
                  <a:gd name="T52" fmla="*/ 141 w 179"/>
                  <a:gd name="T53" fmla="*/ 9 h 106"/>
                  <a:gd name="T54" fmla="*/ 132 w 179"/>
                  <a:gd name="T55" fmla="*/ 13 h 106"/>
                  <a:gd name="T56" fmla="*/ 122 w 179"/>
                  <a:gd name="T57" fmla="*/ 18 h 106"/>
                  <a:gd name="T58" fmla="*/ 115 w 179"/>
                  <a:gd name="T59" fmla="*/ 22 h 106"/>
                  <a:gd name="T60" fmla="*/ 111 w 179"/>
                  <a:gd name="T61" fmla="*/ 24 h 106"/>
                  <a:gd name="T62" fmla="*/ 101 w 179"/>
                  <a:gd name="T63" fmla="*/ 30 h 106"/>
                  <a:gd name="T64" fmla="*/ 90 w 179"/>
                  <a:gd name="T65" fmla="*/ 36 h 106"/>
                  <a:gd name="T66" fmla="*/ 89 w 179"/>
                  <a:gd name="T67" fmla="*/ 37 h 106"/>
                  <a:gd name="T68" fmla="*/ 80 w 179"/>
                  <a:gd name="T69" fmla="*/ 42 h 106"/>
                  <a:gd name="T70" fmla="*/ 69 w 179"/>
                  <a:gd name="T71" fmla="*/ 49 h 106"/>
                  <a:gd name="T72" fmla="*/ 62 w 179"/>
                  <a:gd name="T73" fmla="*/ 54 h 106"/>
                  <a:gd name="T74" fmla="*/ 59 w 179"/>
                  <a:gd name="T75" fmla="*/ 56 h 106"/>
                  <a:gd name="T76" fmla="*/ 48 w 179"/>
                  <a:gd name="T77" fmla="*/ 64 h 106"/>
                  <a:gd name="T78" fmla="*/ 37 w 179"/>
                  <a:gd name="T79" fmla="*/ 72 h 106"/>
                  <a:gd name="T80" fmla="*/ 36 w 179"/>
                  <a:gd name="T81" fmla="*/ 72 h 106"/>
                  <a:gd name="T82" fmla="*/ 35 w 179"/>
                  <a:gd name="T83" fmla="*/ 74 h 106"/>
                  <a:gd name="T84" fmla="*/ 25 w 179"/>
                  <a:gd name="T85" fmla="*/ 82 h 106"/>
                  <a:gd name="T86" fmla="*/ 14 w 179"/>
                  <a:gd name="T87" fmla="*/ 92 h 106"/>
                  <a:gd name="T88" fmla="*/ 6 w 179"/>
                  <a:gd name="T89" fmla="*/ 99 h 106"/>
                  <a:gd name="T90" fmla="*/ 2 w 179"/>
                  <a:gd name="T91" fmla="*/ 103 h 106"/>
                  <a:gd name="T92" fmla="*/ 0 w 179"/>
                  <a:gd name="T93" fmla="*/ 105 h 106"/>
                  <a:gd name="T94" fmla="*/ 2 w 179"/>
                  <a:gd name="T95" fmla="*/ 105 h 106"/>
                  <a:gd name="T96" fmla="*/ 5 w 179"/>
                  <a:gd name="T97" fmla="*/ 106 h 106"/>
                  <a:gd name="T98" fmla="*/ 8 w 179"/>
                  <a:gd name="T99" fmla="*/ 106 h 106"/>
                  <a:gd name="T100" fmla="*/ 11 w 179"/>
                  <a:gd name="T101" fmla="*/ 105 h 106"/>
                  <a:gd name="T102" fmla="*/ 20 w 179"/>
                  <a:gd name="T103" fmla="*/ 103 h 106"/>
                  <a:gd name="T104" fmla="*/ 22 w 179"/>
                  <a:gd name="T105" fmla="*/ 103 h 106"/>
                  <a:gd name="T106" fmla="*/ 28 w 179"/>
                  <a:gd name="T107" fmla="*/ 102 h 106"/>
                  <a:gd name="T108" fmla="*/ 28 w 179"/>
                  <a:gd name="T109" fmla="*/ 102 h 106"/>
                  <a:gd name="T110" fmla="*/ 30 w 179"/>
                  <a:gd name="T111" fmla="*/ 100 h 106"/>
                  <a:gd name="T112" fmla="*/ 41 w 179"/>
                  <a:gd name="T113" fmla="*/ 90 h 106"/>
                  <a:gd name="T114" fmla="*/ 47 w 179"/>
                  <a:gd name="T115" fmla="*/ 86 h 106"/>
                  <a:gd name="T116" fmla="*/ 53 w 179"/>
                  <a:gd name="T117" fmla="*/ 82 h 106"/>
                  <a:gd name="T118" fmla="*/ 56 w 179"/>
                  <a:gd name="T119" fmla="*/ 79 h 106"/>
                  <a:gd name="T120" fmla="*/ 63 w 179"/>
                  <a:gd name="T121" fmla="*/ 74 h 106"/>
                  <a:gd name="T122" fmla="*/ 74 w 179"/>
                  <a:gd name="T123" fmla="*/ 6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9" h="106">
                    <a:moveTo>
                      <a:pt x="74" y="66"/>
                    </a:moveTo>
                    <a:cubicBezTo>
                      <a:pt x="77" y="64"/>
                      <a:pt x="80" y="62"/>
                      <a:pt x="83" y="60"/>
                    </a:cubicBezTo>
                    <a:cubicBezTo>
                      <a:pt x="84" y="60"/>
                      <a:pt x="84" y="60"/>
                      <a:pt x="85" y="59"/>
                    </a:cubicBezTo>
                    <a:cubicBezTo>
                      <a:pt x="88" y="57"/>
                      <a:pt x="92" y="55"/>
                      <a:pt x="95" y="53"/>
                    </a:cubicBezTo>
                    <a:cubicBezTo>
                      <a:pt x="99" y="51"/>
                      <a:pt x="102" y="49"/>
                      <a:pt x="106" y="47"/>
                    </a:cubicBezTo>
                    <a:cubicBezTo>
                      <a:pt x="107" y="46"/>
                      <a:pt x="108" y="45"/>
                      <a:pt x="110" y="45"/>
                    </a:cubicBezTo>
                    <a:cubicBezTo>
                      <a:pt x="112" y="43"/>
                      <a:pt x="114" y="42"/>
                      <a:pt x="116" y="41"/>
                    </a:cubicBezTo>
                    <a:cubicBezTo>
                      <a:pt x="120" y="39"/>
                      <a:pt x="123" y="37"/>
                      <a:pt x="127" y="35"/>
                    </a:cubicBezTo>
                    <a:cubicBezTo>
                      <a:pt x="130" y="34"/>
                      <a:pt x="133" y="32"/>
                      <a:pt x="135" y="31"/>
                    </a:cubicBezTo>
                    <a:cubicBezTo>
                      <a:pt x="136" y="31"/>
                      <a:pt x="136" y="30"/>
                      <a:pt x="137" y="30"/>
                    </a:cubicBezTo>
                    <a:cubicBezTo>
                      <a:pt x="140" y="28"/>
                      <a:pt x="144" y="27"/>
                      <a:pt x="147" y="25"/>
                    </a:cubicBezTo>
                    <a:cubicBezTo>
                      <a:pt x="149" y="24"/>
                      <a:pt x="151" y="23"/>
                      <a:pt x="153" y="22"/>
                    </a:cubicBezTo>
                    <a:cubicBezTo>
                      <a:pt x="155" y="21"/>
                      <a:pt x="156" y="21"/>
                      <a:pt x="157" y="20"/>
                    </a:cubicBezTo>
                    <a:cubicBezTo>
                      <a:pt x="159" y="20"/>
                      <a:pt x="160" y="19"/>
                      <a:pt x="161" y="18"/>
                    </a:cubicBezTo>
                    <a:cubicBezTo>
                      <a:pt x="163" y="17"/>
                      <a:pt x="165" y="16"/>
                      <a:pt x="168" y="15"/>
                    </a:cubicBezTo>
                    <a:cubicBezTo>
                      <a:pt x="171" y="14"/>
                      <a:pt x="174" y="12"/>
                      <a:pt x="178" y="11"/>
                    </a:cubicBezTo>
                    <a:cubicBezTo>
                      <a:pt x="178" y="11"/>
                      <a:pt x="179" y="10"/>
                      <a:pt x="179" y="10"/>
                    </a:cubicBezTo>
                    <a:cubicBezTo>
                      <a:pt x="179" y="10"/>
                      <a:pt x="178" y="9"/>
                      <a:pt x="178" y="9"/>
                    </a:cubicBezTo>
                    <a:cubicBezTo>
                      <a:pt x="176" y="7"/>
                      <a:pt x="177" y="8"/>
                      <a:pt x="173" y="5"/>
                    </a:cubicBezTo>
                    <a:cubicBezTo>
                      <a:pt x="172" y="5"/>
                      <a:pt x="171" y="4"/>
                      <a:pt x="170" y="4"/>
                    </a:cubicBezTo>
                    <a:cubicBezTo>
                      <a:pt x="169" y="3"/>
                      <a:pt x="167" y="2"/>
                      <a:pt x="165" y="1"/>
                    </a:cubicBezTo>
                    <a:cubicBezTo>
                      <a:pt x="164" y="1"/>
                      <a:pt x="163" y="1"/>
                      <a:pt x="162" y="0"/>
                    </a:cubicBezTo>
                    <a:cubicBezTo>
                      <a:pt x="162" y="0"/>
                      <a:pt x="161" y="0"/>
                      <a:pt x="161" y="0"/>
                    </a:cubicBezTo>
                    <a:cubicBezTo>
                      <a:pt x="158" y="1"/>
                      <a:pt x="155" y="2"/>
                      <a:pt x="152" y="3"/>
                    </a:cubicBezTo>
                    <a:cubicBezTo>
                      <a:pt x="150" y="4"/>
                      <a:pt x="148" y="5"/>
                      <a:pt x="146" y="6"/>
                    </a:cubicBezTo>
                    <a:cubicBezTo>
                      <a:pt x="145" y="7"/>
                      <a:pt x="143" y="8"/>
                      <a:pt x="142" y="8"/>
                    </a:cubicBezTo>
                    <a:cubicBezTo>
                      <a:pt x="142" y="8"/>
                      <a:pt x="141" y="9"/>
                      <a:pt x="141" y="9"/>
                    </a:cubicBezTo>
                    <a:cubicBezTo>
                      <a:pt x="138" y="10"/>
                      <a:pt x="135" y="12"/>
                      <a:pt x="132" y="13"/>
                    </a:cubicBezTo>
                    <a:cubicBezTo>
                      <a:pt x="128" y="15"/>
                      <a:pt x="125" y="17"/>
                      <a:pt x="122" y="18"/>
                    </a:cubicBezTo>
                    <a:cubicBezTo>
                      <a:pt x="119" y="20"/>
                      <a:pt x="117" y="21"/>
                      <a:pt x="115" y="22"/>
                    </a:cubicBezTo>
                    <a:cubicBezTo>
                      <a:pt x="114" y="23"/>
                      <a:pt x="113" y="23"/>
                      <a:pt x="111" y="24"/>
                    </a:cubicBezTo>
                    <a:cubicBezTo>
                      <a:pt x="108" y="26"/>
                      <a:pt x="104" y="28"/>
                      <a:pt x="101" y="30"/>
                    </a:cubicBezTo>
                    <a:cubicBezTo>
                      <a:pt x="97" y="32"/>
                      <a:pt x="94" y="34"/>
                      <a:pt x="90" y="36"/>
                    </a:cubicBezTo>
                    <a:cubicBezTo>
                      <a:pt x="90" y="36"/>
                      <a:pt x="89" y="36"/>
                      <a:pt x="89" y="37"/>
                    </a:cubicBezTo>
                    <a:cubicBezTo>
                      <a:pt x="86" y="39"/>
                      <a:pt x="83" y="40"/>
                      <a:pt x="80" y="42"/>
                    </a:cubicBezTo>
                    <a:cubicBezTo>
                      <a:pt x="76" y="44"/>
                      <a:pt x="73" y="47"/>
                      <a:pt x="69" y="49"/>
                    </a:cubicBezTo>
                    <a:cubicBezTo>
                      <a:pt x="67" y="51"/>
                      <a:pt x="64" y="52"/>
                      <a:pt x="62" y="54"/>
                    </a:cubicBezTo>
                    <a:cubicBezTo>
                      <a:pt x="61" y="55"/>
                      <a:pt x="60" y="55"/>
                      <a:pt x="59" y="56"/>
                    </a:cubicBezTo>
                    <a:cubicBezTo>
                      <a:pt x="55" y="59"/>
                      <a:pt x="51" y="61"/>
                      <a:pt x="48" y="64"/>
                    </a:cubicBezTo>
                    <a:cubicBezTo>
                      <a:pt x="44" y="67"/>
                      <a:pt x="40" y="69"/>
                      <a:pt x="37" y="72"/>
                    </a:cubicBezTo>
                    <a:cubicBezTo>
                      <a:pt x="37" y="72"/>
                      <a:pt x="37" y="72"/>
                      <a:pt x="36" y="72"/>
                    </a:cubicBezTo>
                    <a:cubicBezTo>
                      <a:pt x="36" y="73"/>
                      <a:pt x="35" y="73"/>
                      <a:pt x="35" y="74"/>
                    </a:cubicBezTo>
                    <a:cubicBezTo>
                      <a:pt x="32" y="76"/>
                      <a:pt x="28" y="79"/>
                      <a:pt x="25" y="82"/>
                    </a:cubicBezTo>
                    <a:cubicBezTo>
                      <a:pt x="22" y="85"/>
                      <a:pt x="18" y="88"/>
                      <a:pt x="14" y="92"/>
                    </a:cubicBezTo>
                    <a:cubicBezTo>
                      <a:pt x="11" y="94"/>
                      <a:pt x="9" y="97"/>
                      <a:pt x="6" y="99"/>
                    </a:cubicBezTo>
                    <a:cubicBezTo>
                      <a:pt x="5" y="101"/>
                      <a:pt x="3" y="102"/>
                      <a:pt x="2" y="103"/>
                    </a:cubicBezTo>
                    <a:cubicBezTo>
                      <a:pt x="2" y="104"/>
                      <a:pt x="1" y="105"/>
                      <a:pt x="0" y="105"/>
                    </a:cubicBezTo>
                    <a:cubicBezTo>
                      <a:pt x="1" y="105"/>
                      <a:pt x="1" y="105"/>
                      <a:pt x="2" y="105"/>
                    </a:cubicBezTo>
                    <a:cubicBezTo>
                      <a:pt x="3" y="106"/>
                      <a:pt x="4" y="106"/>
                      <a:pt x="5" y="106"/>
                    </a:cubicBezTo>
                    <a:cubicBezTo>
                      <a:pt x="6" y="106"/>
                      <a:pt x="7" y="106"/>
                      <a:pt x="8" y="106"/>
                    </a:cubicBezTo>
                    <a:cubicBezTo>
                      <a:pt x="9" y="106"/>
                      <a:pt x="10" y="105"/>
                      <a:pt x="11" y="105"/>
                    </a:cubicBezTo>
                    <a:cubicBezTo>
                      <a:pt x="14" y="105"/>
                      <a:pt x="17" y="104"/>
                      <a:pt x="20" y="103"/>
                    </a:cubicBezTo>
                    <a:cubicBezTo>
                      <a:pt x="21" y="103"/>
                      <a:pt x="21" y="103"/>
                      <a:pt x="22" y="103"/>
                    </a:cubicBezTo>
                    <a:cubicBezTo>
                      <a:pt x="24" y="102"/>
                      <a:pt x="26" y="102"/>
                      <a:pt x="28" y="102"/>
                    </a:cubicBezTo>
                    <a:cubicBezTo>
                      <a:pt x="28" y="102"/>
                      <a:pt x="28" y="102"/>
                      <a:pt x="28" y="102"/>
                    </a:cubicBezTo>
                    <a:cubicBezTo>
                      <a:pt x="29" y="101"/>
                      <a:pt x="29" y="101"/>
                      <a:pt x="30" y="100"/>
                    </a:cubicBezTo>
                    <a:cubicBezTo>
                      <a:pt x="34" y="97"/>
                      <a:pt x="38" y="94"/>
                      <a:pt x="41" y="90"/>
                    </a:cubicBezTo>
                    <a:cubicBezTo>
                      <a:pt x="43" y="89"/>
                      <a:pt x="45" y="87"/>
                      <a:pt x="47" y="86"/>
                    </a:cubicBezTo>
                    <a:cubicBezTo>
                      <a:pt x="49" y="84"/>
                      <a:pt x="51" y="83"/>
                      <a:pt x="53" y="82"/>
                    </a:cubicBezTo>
                    <a:cubicBezTo>
                      <a:pt x="54" y="81"/>
                      <a:pt x="55" y="80"/>
                      <a:pt x="56" y="79"/>
                    </a:cubicBezTo>
                    <a:cubicBezTo>
                      <a:pt x="59" y="77"/>
                      <a:pt x="61" y="75"/>
                      <a:pt x="63" y="74"/>
                    </a:cubicBezTo>
                    <a:cubicBezTo>
                      <a:pt x="67" y="71"/>
                      <a:pt x="71" y="69"/>
                      <a:pt x="74" y="6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10">
                <a:extLst>
                  <a:ext uri="{FF2B5EF4-FFF2-40B4-BE49-F238E27FC236}">
                    <a16:creationId xmlns:a16="http://schemas.microsoft.com/office/drawing/2014/main" id="{558E7795-5140-45D3-84C0-E81AAC754FFF}"/>
                  </a:ext>
                </a:extLst>
              </p:cNvPr>
              <p:cNvSpPr>
                <a:spLocks/>
              </p:cNvSpPr>
              <p:nvPr/>
            </p:nvSpPr>
            <p:spPr bwMode="auto">
              <a:xfrm>
                <a:off x="438150" y="1652588"/>
                <a:ext cx="257175" cy="38100"/>
              </a:xfrm>
              <a:custGeom>
                <a:avLst/>
                <a:gdLst>
                  <a:gd name="T0" fmla="*/ 88 w 101"/>
                  <a:gd name="T1" fmla="*/ 2 h 15"/>
                  <a:gd name="T2" fmla="*/ 86 w 101"/>
                  <a:gd name="T3" fmla="*/ 2 h 15"/>
                  <a:gd name="T4" fmla="*/ 77 w 101"/>
                  <a:gd name="T5" fmla="*/ 1 h 15"/>
                  <a:gd name="T6" fmla="*/ 68 w 101"/>
                  <a:gd name="T7" fmla="*/ 1 h 15"/>
                  <a:gd name="T8" fmla="*/ 66 w 101"/>
                  <a:gd name="T9" fmla="*/ 1 h 15"/>
                  <a:gd name="T10" fmla="*/ 59 w 101"/>
                  <a:gd name="T11" fmla="*/ 1 h 15"/>
                  <a:gd name="T12" fmla="*/ 50 w 101"/>
                  <a:gd name="T13" fmla="*/ 1 h 15"/>
                  <a:gd name="T14" fmla="*/ 43 w 101"/>
                  <a:gd name="T15" fmla="*/ 1 h 15"/>
                  <a:gd name="T16" fmla="*/ 41 w 101"/>
                  <a:gd name="T17" fmla="*/ 1 h 15"/>
                  <a:gd name="T18" fmla="*/ 32 w 101"/>
                  <a:gd name="T19" fmla="*/ 0 h 15"/>
                  <a:gd name="T20" fmla="*/ 31 w 101"/>
                  <a:gd name="T21" fmla="*/ 0 h 15"/>
                  <a:gd name="T22" fmla="*/ 23 w 101"/>
                  <a:gd name="T23" fmla="*/ 0 h 15"/>
                  <a:gd name="T24" fmla="*/ 21 w 101"/>
                  <a:gd name="T25" fmla="*/ 0 h 15"/>
                  <a:gd name="T26" fmla="*/ 14 w 101"/>
                  <a:gd name="T27" fmla="*/ 0 h 15"/>
                  <a:gd name="T28" fmla="*/ 5 w 101"/>
                  <a:gd name="T29" fmla="*/ 0 h 15"/>
                  <a:gd name="T30" fmla="*/ 3 w 101"/>
                  <a:gd name="T31" fmla="*/ 0 h 15"/>
                  <a:gd name="T32" fmla="*/ 0 w 101"/>
                  <a:gd name="T33" fmla="*/ 12 h 15"/>
                  <a:gd name="T34" fmla="*/ 3 w 101"/>
                  <a:gd name="T35" fmla="*/ 12 h 15"/>
                  <a:gd name="T36" fmla="*/ 12 w 101"/>
                  <a:gd name="T37" fmla="*/ 12 h 15"/>
                  <a:gd name="T38" fmla="*/ 18 w 101"/>
                  <a:gd name="T39" fmla="*/ 12 h 15"/>
                  <a:gd name="T40" fmla="*/ 21 w 101"/>
                  <a:gd name="T41" fmla="*/ 12 h 15"/>
                  <a:gd name="T42" fmla="*/ 30 w 101"/>
                  <a:gd name="T43" fmla="*/ 12 h 15"/>
                  <a:gd name="T44" fmla="*/ 31 w 101"/>
                  <a:gd name="T45" fmla="*/ 13 h 15"/>
                  <a:gd name="T46" fmla="*/ 38 w 101"/>
                  <a:gd name="T47" fmla="*/ 13 h 15"/>
                  <a:gd name="T48" fmla="*/ 41 w 101"/>
                  <a:gd name="T49" fmla="*/ 13 h 15"/>
                  <a:gd name="T50" fmla="*/ 47 w 101"/>
                  <a:gd name="T51" fmla="*/ 13 h 15"/>
                  <a:gd name="T52" fmla="*/ 56 w 101"/>
                  <a:gd name="T53" fmla="*/ 13 h 15"/>
                  <a:gd name="T54" fmla="*/ 63 w 101"/>
                  <a:gd name="T55" fmla="*/ 13 h 15"/>
                  <a:gd name="T56" fmla="*/ 65 w 101"/>
                  <a:gd name="T57" fmla="*/ 14 h 15"/>
                  <a:gd name="T58" fmla="*/ 74 w 101"/>
                  <a:gd name="T59" fmla="*/ 14 h 15"/>
                  <a:gd name="T60" fmla="*/ 83 w 101"/>
                  <a:gd name="T61" fmla="*/ 14 h 15"/>
                  <a:gd name="T62" fmla="*/ 86 w 101"/>
                  <a:gd name="T63" fmla="*/ 14 h 15"/>
                  <a:gd name="T64" fmla="*/ 92 w 101"/>
                  <a:gd name="T65" fmla="*/ 14 h 15"/>
                  <a:gd name="T66" fmla="*/ 100 w 101"/>
                  <a:gd name="T67" fmla="*/ 15 h 15"/>
                  <a:gd name="T68" fmla="*/ 101 w 101"/>
                  <a:gd name="T69" fmla="*/ 2 h 15"/>
                  <a:gd name="T70" fmla="*/ 95 w 101"/>
                  <a:gd name="T71" fmla="*/ 2 h 15"/>
                  <a:gd name="T72" fmla="*/ 88 w 101"/>
                  <a:gd name="T7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 h="15">
                    <a:moveTo>
                      <a:pt x="88" y="2"/>
                    </a:moveTo>
                    <a:cubicBezTo>
                      <a:pt x="88" y="2"/>
                      <a:pt x="87" y="2"/>
                      <a:pt x="86" y="2"/>
                    </a:cubicBezTo>
                    <a:cubicBezTo>
                      <a:pt x="83" y="2"/>
                      <a:pt x="80" y="2"/>
                      <a:pt x="77" y="1"/>
                    </a:cubicBezTo>
                    <a:cubicBezTo>
                      <a:pt x="74" y="1"/>
                      <a:pt x="71" y="1"/>
                      <a:pt x="68" y="1"/>
                    </a:cubicBezTo>
                    <a:cubicBezTo>
                      <a:pt x="68" y="1"/>
                      <a:pt x="67" y="1"/>
                      <a:pt x="66" y="1"/>
                    </a:cubicBezTo>
                    <a:cubicBezTo>
                      <a:pt x="64" y="1"/>
                      <a:pt x="62" y="1"/>
                      <a:pt x="59" y="1"/>
                    </a:cubicBezTo>
                    <a:cubicBezTo>
                      <a:pt x="56" y="1"/>
                      <a:pt x="53" y="1"/>
                      <a:pt x="50" y="1"/>
                    </a:cubicBezTo>
                    <a:cubicBezTo>
                      <a:pt x="48" y="1"/>
                      <a:pt x="46" y="1"/>
                      <a:pt x="43" y="1"/>
                    </a:cubicBezTo>
                    <a:cubicBezTo>
                      <a:pt x="43" y="1"/>
                      <a:pt x="42" y="1"/>
                      <a:pt x="41" y="1"/>
                    </a:cubicBezTo>
                    <a:cubicBezTo>
                      <a:pt x="38" y="0"/>
                      <a:pt x="35" y="0"/>
                      <a:pt x="32" y="0"/>
                    </a:cubicBezTo>
                    <a:cubicBezTo>
                      <a:pt x="32" y="0"/>
                      <a:pt x="31" y="0"/>
                      <a:pt x="31" y="0"/>
                    </a:cubicBezTo>
                    <a:cubicBezTo>
                      <a:pt x="28" y="0"/>
                      <a:pt x="26" y="0"/>
                      <a:pt x="23" y="0"/>
                    </a:cubicBezTo>
                    <a:cubicBezTo>
                      <a:pt x="23" y="0"/>
                      <a:pt x="22" y="0"/>
                      <a:pt x="21" y="0"/>
                    </a:cubicBezTo>
                    <a:cubicBezTo>
                      <a:pt x="19" y="0"/>
                      <a:pt x="17" y="0"/>
                      <a:pt x="14" y="0"/>
                    </a:cubicBezTo>
                    <a:cubicBezTo>
                      <a:pt x="11" y="0"/>
                      <a:pt x="8" y="0"/>
                      <a:pt x="5" y="0"/>
                    </a:cubicBezTo>
                    <a:cubicBezTo>
                      <a:pt x="5" y="0"/>
                      <a:pt x="4" y="0"/>
                      <a:pt x="3" y="0"/>
                    </a:cubicBezTo>
                    <a:cubicBezTo>
                      <a:pt x="2" y="4"/>
                      <a:pt x="1" y="8"/>
                      <a:pt x="0" y="12"/>
                    </a:cubicBezTo>
                    <a:cubicBezTo>
                      <a:pt x="1" y="12"/>
                      <a:pt x="2" y="12"/>
                      <a:pt x="3" y="12"/>
                    </a:cubicBezTo>
                    <a:cubicBezTo>
                      <a:pt x="6" y="12"/>
                      <a:pt x="9" y="12"/>
                      <a:pt x="12" y="12"/>
                    </a:cubicBezTo>
                    <a:cubicBezTo>
                      <a:pt x="14" y="12"/>
                      <a:pt x="16" y="12"/>
                      <a:pt x="18" y="12"/>
                    </a:cubicBezTo>
                    <a:cubicBezTo>
                      <a:pt x="19" y="12"/>
                      <a:pt x="20" y="12"/>
                      <a:pt x="21" y="12"/>
                    </a:cubicBezTo>
                    <a:cubicBezTo>
                      <a:pt x="24" y="12"/>
                      <a:pt x="26" y="12"/>
                      <a:pt x="30" y="12"/>
                    </a:cubicBezTo>
                    <a:cubicBezTo>
                      <a:pt x="30" y="12"/>
                      <a:pt x="30" y="12"/>
                      <a:pt x="31" y="13"/>
                    </a:cubicBezTo>
                    <a:cubicBezTo>
                      <a:pt x="33" y="13"/>
                      <a:pt x="36" y="13"/>
                      <a:pt x="38" y="13"/>
                    </a:cubicBezTo>
                    <a:cubicBezTo>
                      <a:pt x="39" y="13"/>
                      <a:pt x="40" y="13"/>
                      <a:pt x="41" y="13"/>
                    </a:cubicBezTo>
                    <a:cubicBezTo>
                      <a:pt x="43" y="13"/>
                      <a:pt x="45" y="13"/>
                      <a:pt x="47" y="13"/>
                    </a:cubicBezTo>
                    <a:cubicBezTo>
                      <a:pt x="50" y="13"/>
                      <a:pt x="53" y="13"/>
                      <a:pt x="56" y="13"/>
                    </a:cubicBezTo>
                    <a:cubicBezTo>
                      <a:pt x="59" y="13"/>
                      <a:pt x="61" y="13"/>
                      <a:pt x="63" y="13"/>
                    </a:cubicBezTo>
                    <a:cubicBezTo>
                      <a:pt x="64" y="13"/>
                      <a:pt x="65" y="13"/>
                      <a:pt x="65" y="14"/>
                    </a:cubicBezTo>
                    <a:cubicBezTo>
                      <a:pt x="68" y="14"/>
                      <a:pt x="71" y="14"/>
                      <a:pt x="74" y="14"/>
                    </a:cubicBezTo>
                    <a:cubicBezTo>
                      <a:pt x="77" y="14"/>
                      <a:pt x="80" y="14"/>
                      <a:pt x="83" y="14"/>
                    </a:cubicBezTo>
                    <a:cubicBezTo>
                      <a:pt x="84" y="14"/>
                      <a:pt x="85" y="14"/>
                      <a:pt x="86" y="14"/>
                    </a:cubicBezTo>
                    <a:cubicBezTo>
                      <a:pt x="88" y="14"/>
                      <a:pt x="90" y="14"/>
                      <a:pt x="92" y="14"/>
                    </a:cubicBezTo>
                    <a:cubicBezTo>
                      <a:pt x="95" y="14"/>
                      <a:pt x="98" y="15"/>
                      <a:pt x="100" y="15"/>
                    </a:cubicBezTo>
                    <a:cubicBezTo>
                      <a:pt x="100" y="10"/>
                      <a:pt x="101" y="6"/>
                      <a:pt x="101" y="2"/>
                    </a:cubicBezTo>
                    <a:cubicBezTo>
                      <a:pt x="99" y="2"/>
                      <a:pt x="97" y="2"/>
                      <a:pt x="95" y="2"/>
                    </a:cubicBezTo>
                    <a:cubicBezTo>
                      <a:pt x="93" y="2"/>
                      <a:pt x="91" y="2"/>
                      <a:pt x="88" y="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11">
                <a:extLst>
                  <a:ext uri="{FF2B5EF4-FFF2-40B4-BE49-F238E27FC236}">
                    <a16:creationId xmlns:a16="http://schemas.microsoft.com/office/drawing/2014/main" id="{342AF466-4644-467F-993A-B28B07B09A50}"/>
                  </a:ext>
                </a:extLst>
              </p:cNvPr>
              <p:cNvSpPr>
                <a:spLocks/>
              </p:cNvSpPr>
              <p:nvPr/>
            </p:nvSpPr>
            <p:spPr bwMode="auto">
              <a:xfrm>
                <a:off x="809625" y="1663700"/>
                <a:ext cx="280988" cy="50800"/>
              </a:xfrm>
              <a:custGeom>
                <a:avLst/>
                <a:gdLst>
                  <a:gd name="T0" fmla="*/ 101 w 111"/>
                  <a:gd name="T1" fmla="*/ 6 h 20"/>
                  <a:gd name="T2" fmla="*/ 99 w 111"/>
                  <a:gd name="T3" fmla="*/ 6 h 20"/>
                  <a:gd name="T4" fmla="*/ 92 w 111"/>
                  <a:gd name="T5" fmla="*/ 6 h 20"/>
                  <a:gd name="T6" fmla="*/ 83 w 111"/>
                  <a:gd name="T7" fmla="*/ 5 h 20"/>
                  <a:gd name="T8" fmla="*/ 77 w 111"/>
                  <a:gd name="T9" fmla="*/ 5 h 20"/>
                  <a:gd name="T10" fmla="*/ 74 w 111"/>
                  <a:gd name="T11" fmla="*/ 5 h 20"/>
                  <a:gd name="T12" fmla="*/ 65 w 111"/>
                  <a:gd name="T13" fmla="*/ 4 h 20"/>
                  <a:gd name="T14" fmla="*/ 56 w 111"/>
                  <a:gd name="T15" fmla="*/ 4 h 20"/>
                  <a:gd name="T16" fmla="*/ 54 w 111"/>
                  <a:gd name="T17" fmla="*/ 3 h 20"/>
                  <a:gd name="T18" fmla="*/ 47 w 111"/>
                  <a:gd name="T19" fmla="*/ 3 h 20"/>
                  <a:gd name="T20" fmla="*/ 39 w 111"/>
                  <a:gd name="T21" fmla="*/ 2 h 20"/>
                  <a:gd name="T22" fmla="*/ 32 w 111"/>
                  <a:gd name="T23" fmla="*/ 2 h 20"/>
                  <a:gd name="T24" fmla="*/ 30 w 111"/>
                  <a:gd name="T25" fmla="*/ 2 h 20"/>
                  <a:gd name="T26" fmla="*/ 21 w 111"/>
                  <a:gd name="T27" fmla="*/ 1 h 20"/>
                  <a:gd name="T28" fmla="*/ 12 w 111"/>
                  <a:gd name="T29" fmla="*/ 1 h 20"/>
                  <a:gd name="T30" fmla="*/ 10 w 111"/>
                  <a:gd name="T31" fmla="*/ 0 h 20"/>
                  <a:gd name="T32" fmla="*/ 3 w 111"/>
                  <a:gd name="T33" fmla="*/ 0 h 20"/>
                  <a:gd name="T34" fmla="*/ 3 w 111"/>
                  <a:gd name="T35" fmla="*/ 0 h 20"/>
                  <a:gd name="T36" fmla="*/ 1 w 111"/>
                  <a:gd name="T37" fmla="*/ 0 h 20"/>
                  <a:gd name="T38" fmla="*/ 0 w 111"/>
                  <a:gd name="T39" fmla="*/ 13 h 20"/>
                  <a:gd name="T40" fmla="*/ 0 w 111"/>
                  <a:gd name="T41" fmla="*/ 13 h 20"/>
                  <a:gd name="T42" fmla="*/ 2 w 111"/>
                  <a:gd name="T43" fmla="*/ 13 h 20"/>
                  <a:gd name="T44" fmla="*/ 7 w 111"/>
                  <a:gd name="T45" fmla="*/ 13 h 20"/>
                  <a:gd name="T46" fmla="*/ 9 w 111"/>
                  <a:gd name="T47" fmla="*/ 13 h 20"/>
                  <a:gd name="T48" fmla="*/ 18 w 111"/>
                  <a:gd name="T49" fmla="*/ 14 h 20"/>
                  <a:gd name="T50" fmla="*/ 27 w 111"/>
                  <a:gd name="T51" fmla="*/ 14 h 20"/>
                  <a:gd name="T52" fmla="*/ 29 w 111"/>
                  <a:gd name="T53" fmla="*/ 15 h 20"/>
                  <a:gd name="T54" fmla="*/ 36 w 111"/>
                  <a:gd name="T55" fmla="*/ 15 h 20"/>
                  <a:gd name="T56" fmla="*/ 44 w 111"/>
                  <a:gd name="T57" fmla="*/ 16 h 20"/>
                  <a:gd name="T58" fmla="*/ 51 w 111"/>
                  <a:gd name="T59" fmla="*/ 16 h 20"/>
                  <a:gd name="T60" fmla="*/ 53 w 111"/>
                  <a:gd name="T61" fmla="*/ 16 h 20"/>
                  <a:gd name="T62" fmla="*/ 62 w 111"/>
                  <a:gd name="T63" fmla="*/ 17 h 20"/>
                  <a:gd name="T64" fmla="*/ 71 w 111"/>
                  <a:gd name="T65" fmla="*/ 17 h 20"/>
                  <a:gd name="T66" fmla="*/ 74 w 111"/>
                  <a:gd name="T67" fmla="*/ 18 h 20"/>
                  <a:gd name="T68" fmla="*/ 80 w 111"/>
                  <a:gd name="T69" fmla="*/ 18 h 20"/>
                  <a:gd name="T70" fmla="*/ 89 w 111"/>
                  <a:gd name="T71" fmla="*/ 19 h 20"/>
                  <a:gd name="T72" fmla="*/ 96 w 111"/>
                  <a:gd name="T73" fmla="*/ 19 h 20"/>
                  <a:gd name="T74" fmla="*/ 98 w 111"/>
                  <a:gd name="T75" fmla="*/ 19 h 20"/>
                  <a:gd name="T76" fmla="*/ 107 w 111"/>
                  <a:gd name="T77" fmla="*/ 20 h 20"/>
                  <a:gd name="T78" fmla="*/ 111 w 111"/>
                  <a:gd name="T79" fmla="*/ 20 h 20"/>
                  <a:gd name="T80" fmla="*/ 111 w 111"/>
                  <a:gd name="T81" fmla="*/ 7 h 20"/>
                  <a:gd name="T82" fmla="*/ 110 w 111"/>
                  <a:gd name="T83" fmla="*/ 7 h 20"/>
                  <a:gd name="T84" fmla="*/ 101 w 111"/>
                  <a:gd name="T85"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20">
                    <a:moveTo>
                      <a:pt x="101" y="6"/>
                    </a:moveTo>
                    <a:cubicBezTo>
                      <a:pt x="100" y="6"/>
                      <a:pt x="100" y="6"/>
                      <a:pt x="99" y="6"/>
                    </a:cubicBezTo>
                    <a:cubicBezTo>
                      <a:pt x="97" y="6"/>
                      <a:pt x="94" y="6"/>
                      <a:pt x="92" y="6"/>
                    </a:cubicBezTo>
                    <a:cubicBezTo>
                      <a:pt x="89" y="6"/>
                      <a:pt x="86" y="5"/>
                      <a:pt x="83" y="5"/>
                    </a:cubicBezTo>
                    <a:cubicBezTo>
                      <a:pt x="81" y="5"/>
                      <a:pt x="79" y="5"/>
                      <a:pt x="77" y="5"/>
                    </a:cubicBezTo>
                    <a:cubicBezTo>
                      <a:pt x="76" y="5"/>
                      <a:pt x="75" y="5"/>
                      <a:pt x="74" y="5"/>
                    </a:cubicBezTo>
                    <a:cubicBezTo>
                      <a:pt x="71" y="5"/>
                      <a:pt x="68" y="4"/>
                      <a:pt x="65" y="4"/>
                    </a:cubicBezTo>
                    <a:cubicBezTo>
                      <a:pt x="62" y="4"/>
                      <a:pt x="59" y="4"/>
                      <a:pt x="56" y="4"/>
                    </a:cubicBezTo>
                    <a:cubicBezTo>
                      <a:pt x="56" y="4"/>
                      <a:pt x="55" y="4"/>
                      <a:pt x="54" y="3"/>
                    </a:cubicBezTo>
                    <a:cubicBezTo>
                      <a:pt x="52" y="3"/>
                      <a:pt x="50" y="3"/>
                      <a:pt x="47" y="3"/>
                    </a:cubicBezTo>
                    <a:cubicBezTo>
                      <a:pt x="44" y="3"/>
                      <a:pt x="42" y="3"/>
                      <a:pt x="39" y="2"/>
                    </a:cubicBezTo>
                    <a:cubicBezTo>
                      <a:pt x="36" y="2"/>
                      <a:pt x="34" y="2"/>
                      <a:pt x="32" y="2"/>
                    </a:cubicBezTo>
                    <a:cubicBezTo>
                      <a:pt x="31" y="2"/>
                      <a:pt x="30" y="2"/>
                      <a:pt x="30" y="2"/>
                    </a:cubicBezTo>
                    <a:cubicBezTo>
                      <a:pt x="27" y="2"/>
                      <a:pt x="24" y="1"/>
                      <a:pt x="21" y="1"/>
                    </a:cubicBezTo>
                    <a:cubicBezTo>
                      <a:pt x="18" y="1"/>
                      <a:pt x="15" y="1"/>
                      <a:pt x="12" y="1"/>
                    </a:cubicBezTo>
                    <a:cubicBezTo>
                      <a:pt x="11" y="1"/>
                      <a:pt x="10" y="1"/>
                      <a:pt x="10" y="0"/>
                    </a:cubicBezTo>
                    <a:cubicBezTo>
                      <a:pt x="8" y="0"/>
                      <a:pt x="5" y="0"/>
                      <a:pt x="3" y="0"/>
                    </a:cubicBezTo>
                    <a:cubicBezTo>
                      <a:pt x="3" y="0"/>
                      <a:pt x="3" y="0"/>
                      <a:pt x="3" y="0"/>
                    </a:cubicBezTo>
                    <a:cubicBezTo>
                      <a:pt x="2" y="0"/>
                      <a:pt x="2" y="0"/>
                      <a:pt x="1" y="0"/>
                    </a:cubicBezTo>
                    <a:cubicBezTo>
                      <a:pt x="1" y="4"/>
                      <a:pt x="0" y="8"/>
                      <a:pt x="0" y="13"/>
                    </a:cubicBezTo>
                    <a:cubicBezTo>
                      <a:pt x="0" y="13"/>
                      <a:pt x="0" y="13"/>
                      <a:pt x="0" y="13"/>
                    </a:cubicBezTo>
                    <a:cubicBezTo>
                      <a:pt x="1" y="13"/>
                      <a:pt x="2" y="13"/>
                      <a:pt x="2" y="13"/>
                    </a:cubicBezTo>
                    <a:cubicBezTo>
                      <a:pt x="4" y="13"/>
                      <a:pt x="5" y="13"/>
                      <a:pt x="7" y="13"/>
                    </a:cubicBezTo>
                    <a:cubicBezTo>
                      <a:pt x="7" y="13"/>
                      <a:pt x="8" y="13"/>
                      <a:pt x="9" y="13"/>
                    </a:cubicBezTo>
                    <a:cubicBezTo>
                      <a:pt x="12" y="13"/>
                      <a:pt x="15" y="14"/>
                      <a:pt x="18" y="14"/>
                    </a:cubicBezTo>
                    <a:cubicBezTo>
                      <a:pt x="21" y="14"/>
                      <a:pt x="24" y="14"/>
                      <a:pt x="27" y="14"/>
                    </a:cubicBezTo>
                    <a:cubicBezTo>
                      <a:pt x="27" y="15"/>
                      <a:pt x="28" y="15"/>
                      <a:pt x="29" y="15"/>
                    </a:cubicBezTo>
                    <a:cubicBezTo>
                      <a:pt x="31" y="15"/>
                      <a:pt x="33" y="15"/>
                      <a:pt x="36" y="15"/>
                    </a:cubicBezTo>
                    <a:cubicBezTo>
                      <a:pt x="39" y="15"/>
                      <a:pt x="42" y="16"/>
                      <a:pt x="44" y="16"/>
                    </a:cubicBezTo>
                    <a:cubicBezTo>
                      <a:pt x="47" y="16"/>
                      <a:pt x="49" y="16"/>
                      <a:pt x="51" y="16"/>
                    </a:cubicBezTo>
                    <a:cubicBezTo>
                      <a:pt x="52" y="16"/>
                      <a:pt x="53" y="16"/>
                      <a:pt x="53" y="16"/>
                    </a:cubicBezTo>
                    <a:cubicBezTo>
                      <a:pt x="56" y="17"/>
                      <a:pt x="59" y="17"/>
                      <a:pt x="62" y="17"/>
                    </a:cubicBezTo>
                    <a:cubicBezTo>
                      <a:pt x="65" y="17"/>
                      <a:pt x="68" y="17"/>
                      <a:pt x="71" y="17"/>
                    </a:cubicBezTo>
                    <a:cubicBezTo>
                      <a:pt x="72" y="18"/>
                      <a:pt x="73" y="18"/>
                      <a:pt x="74" y="18"/>
                    </a:cubicBezTo>
                    <a:cubicBezTo>
                      <a:pt x="76" y="18"/>
                      <a:pt x="78" y="18"/>
                      <a:pt x="80" y="18"/>
                    </a:cubicBezTo>
                    <a:cubicBezTo>
                      <a:pt x="83" y="18"/>
                      <a:pt x="86" y="18"/>
                      <a:pt x="89" y="19"/>
                    </a:cubicBezTo>
                    <a:cubicBezTo>
                      <a:pt x="91" y="19"/>
                      <a:pt x="94" y="19"/>
                      <a:pt x="96" y="19"/>
                    </a:cubicBezTo>
                    <a:cubicBezTo>
                      <a:pt x="97" y="19"/>
                      <a:pt x="97" y="19"/>
                      <a:pt x="98" y="19"/>
                    </a:cubicBezTo>
                    <a:cubicBezTo>
                      <a:pt x="101" y="19"/>
                      <a:pt x="104" y="20"/>
                      <a:pt x="107" y="20"/>
                    </a:cubicBezTo>
                    <a:cubicBezTo>
                      <a:pt x="108" y="20"/>
                      <a:pt x="109" y="20"/>
                      <a:pt x="111" y="20"/>
                    </a:cubicBezTo>
                    <a:cubicBezTo>
                      <a:pt x="111" y="16"/>
                      <a:pt x="111" y="11"/>
                      <a:pt x="111" y="7"/>
                    </a:cubicBezTo>
                    <a:cubicBezTo>
                      <a:pt x="110" y="7"/>
                      <a:pt x="110" y="7"/>
                      <a:pt x="110" y="7"/>
                    </a:cubicBezTo>
                    <a:cubicBezTo>
                      <a:pt x="107" y="7"/>
                      <a:pt x="104" y="6"/>
                      <a:pt x="101" y="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12">
                <a:extLst>
                  <a:ext uri="{FF2B5EF4-FFF2-40B4-BE49-F238E27FC236}">
                    <a16:creationId xmlns:a16="http://schemas.microsoft.com/office/drawing/2014/main" id="{C915235C-2C9F-49EC-AE4C-AA9ED1E0AEC6}"/>
                  </a:ext>
                </a:extLst>
              </p:cNvPr>
              <p:cNvSpPr>
                <a:spLocks/>
              </p:cNvSpPr>
              <p:nvPr/>
            </p:nvSpPr>
            <p:spPr bwMode="auto">
              <a:xfrm>
                <a:off x="1827213" y="3049588"/>
                <a:ext cx="449263" cy="177800"/>
              </a:xfrm>
              <a:custGeom>
                <a:avLst/>
                <a:gdLst>
                  <a:gd name="T0" fmla="*/ 5 w 177"/>
                  <a:gd name="T1" fmla="*/ 70 h 70"/>
                  <a:gd name="T2" fmla="*/ 7 w 177"/>
                  <a:gd name="T3" fmla="*/ 69 h 70"/>
                  <a:gd name="T4" fmla="*/ 8 w 177"/>
                  <a:gd name="T5" fmla="*/ 69 h 70"/>
                  <a:gd name="T6" fmla="*/ 18 w 177"/>
                  <a:gd name="T7" fmla="*/ 66 h 70"/>
                  <a:gd name="T8" fmla="*/ 28 w 177"/>
                  <a:gd name="T9" fmla="*/ 63 h 70"/>
                  <a:gd name="T10" fmla="*/ 31 w 177"/>
                  <a:gd name="T11" fmla="*/ 61 h 70"/>
                  <a:gd name="T12" fmla="*/ 37 w 177"/>
                  <a:gd name="T13" fmla="*/ 59 h 70"/>
                  <a:gd name="T14" fmla="*/ 47 w 177"/>
                  <a:gd name="T15" fmla="*/ 56 h 70"/>
                  <a:gd name="T16" fmla="*/ 56 w 177"/>
                  <a:gd name="T17" fmla="*/ 53 h 70"/>
                  <a:gd name="T18" fmla="*/ 57 w 177"/>
                  <a:gd name="T19" fmla="*/ 53 h 70"/>
                  <a:gd name="T20" fmla="*/ 67 w 177"/>
                  <a:gd name="T21" fmla="*/ 50 h 70"/>
                  <a:gd name="T22" fmla="*/ 76 w 177"/>
                  <a:gd name="T23" fmla="*/ 47 h 70"/>
                  <a:gd name="T24" fmla="*/ 80 w 177"/>
                  <a:gd name="T25" fmla="*/ 46 h 70"/>
                  <a:gd name="T26" fmla="*/ 86 w 177"/>
                  <a:gd name="T27" fmla="*/ 44 h 70"/>
                  <a:gd name="T28" fmla="*/ 96 w 177"/>
                  <a:gd name="T29" fmla="*/ 41 h 70"/>
                  <a:gd name="T30" fmla="*/ 105 w 177"/>
                  <a:gd name="T31" fmla="*/ 38 h 70"/>
                  <a:gd name="T32" fmla="*/ 106 w 177"/>
                  <a:gd name="T33" fmla="*/ 38 h 70"/>
                  <a:gd name="T34" fmla="*/ 116 w 177"/>
                  <a:gd name="T35" fmla="*/ 35 h 70"/>
                  <a:gd name="T36" fmla="*/ 125 w 177"/>
                  <a:gd name="T37" fmla="*/ 32 h 70"/>
                  <a:gd name="T38" fmla="*/ 129 w 177"/>
                  <a:gd name="T39" fmla="*/ 30 h 70"/>
                  <a:gd name="T40" fmla="*/ 130 w 177"/>
                  <a:gd name="T41" fmla="*/ 30 h 70"/>
                  <a:gd name="T42" fmla="*/ 135 w 177"/>
                  <a:gd name="T43" fmla="*/ 29 h 70"/>
                  <a:gd name="T44" fmla="*/ 145 w 177"/>
                  <a:gd name="T45" fmla="*/ 25 h 70"/>
                  <a:gd name="T46" fmla="*/ 154 w 177"/>
                  <a:gd name="T47" fmla="*/ 23 h 70"/>
                  <a:gd name="T48" fmla="*/ 155 w 177"/>
                  <a:gd name="T49" fmla="*/ 22 h 70"/>
                  <a:gd name="T50" fmla="*/ 164 w 177"/>
                  <a:gd name="T51" fmla="*/ 19 h 70"/>
                  <a:gd name="T52" fmla="*/ 174 w 177"/>
                  <a:gd name="T53" fmla="*/ 16 h 70"/>
                  <a:gd name="T54" fmla="*/ 177 w 177"/>
                  <a:gd name="T55" fmla="*/ 15 h 70"/>
                  <a:gd name="T56" fmla="*/ 175 w 177"/>
                  <a:gd name="T57" fmla="*/ 11 h 70"/>
                  <a:gd name="T58" fmla="*/ 170 w 177"/>
                  <a:gd name="T59" fmla="*/ 0 h 70"/>
                  <a:gd name="T60" fmla="*/ 169 w 177"/>
                  <a:gd name="T61" fmla="*/ 0 h 70"/>
                  <a:gd name="T62" fmla="*/ 159 w 177"/>
                  <a:gd name="T63" fmla="*/ 3 h 70"/>
                  <a:gd name="T64" fmla="*/ 158 w 177"/>
                  <a:gd name="T65" fmla="*/ 3 h 70"/>
                  <a:gd name="T66" fmla="*/ 149 w 177"/>
                  <a:gd name="T67" fmla="*/ 6 h 70"/>
                  <a:gd name="T68" fmla="*/ 140 w 177"/>
                  <a:gd name="T69" fmla="*/ 9 h 70"/>
                  <a:gd name="T70" fmla="*/ 134 w 177"/>
                  <a:gd name="T71" fmla="*/ 11 h 70"/>
                  <a:gd name="T72" fmla="*/ 130 w 177"/>
                  <a:gd name="T73" fmla="*/ 12 h 70"/>
                  <a:gd name="T74" fmla="*/ 125 w 177"/>
                  <a:gd name="T75" fmla="*/ 14 h 70"/>
                  <a:gd name="T76" fmla="*/ 120 w 177"/>
                  <a:gd name="T77" fmla="*/ 15 h 70"/>
                  <a:gd name="T78" fmla="*/ 110 w 177"/>
                  <a:gd name="T79" fmla="*/ 18 h 70"/>
                  <a:gd name="T80" fmla="*/ 109 w 177"/>
                  <a:gd name="T81" fmla="*/ 19 h 70"/>
                  <a:gd name="T82" fmla="*/ 101 w 177"/>
                  <a:gd name="T83" fmla="*/ 21 h 70"/>
                  <a:gd name="T84" fmla="*/ 91 w 177"/>
                  <a:gd name="T85" fmla="*/ 24 h 70"/>
                  <a:gd name="T86" fmla="*/ 85 w 177"/>
                  <a:gd name="T87" fmla="*/ 26 h 70"/>
                  <a:gd name="T88" fmla="*/ 81 w 177"/>
                  <a:gd name="T89" fmla="*/ 28 h 70"/>
                  <a:gd name="T90" fmla="*/ 71 w 177"/>
                  <a:gd name="T91" fmla="*/ 31 h 70"/>
                  <a:gd name="T92" fmla="*/ 62 w 177"/>
                  <a:gd name="T93" fmla="*/ 34 h 70"/>
                  <a:gd name="T94" fmla="*/ 60 w 177"/>
                  <a:gd name="T95" fmla="*/ 34 h 70"/>
                  <a:gd name="T96" fmla="*/ 52 w 177"/>
                  <a:gd name="T97" fmla="*/ 37 h 70"/>
                  <a:gd name="T98" fmla="*/ 42 w 177"/>
                  <a:gd name="T99" fmla="*/ 40 h 70"/>
                  <a:gd name="T100" fmla="*/ 36 w 177"/>
                  <a:gd name="T101" fmla="*/ 42 h 70"/>
                  <a:gd name="T102" fmla="*/ 32 w 177"/>
                  <a:gd name="T103" fmla="*/ 43 h 70"/>
                  <a:gd name="T104" fmla="*/ 22 w 177"/>
                  <a:gd name="T105" fmla="*/ 46 h 70"/>
                  <a:gd name="T106" fmla="*/ 13 w 177"/>
                  <a:gd name="T107" fmla="*/ 50 h 70"/>
                  <a:gd name="T108" fmla="*/ 11 w 177"/>
                  <a:gd name="T109" fmla="*/ 50 h 70"/>
                  <a:gd name="T110" fmla="*/ 3 w 177"/>
                  <a:gd name="T111" fmla="*/ 53 h 70"/>
                  <a:gd name="T112" fmla="*/ 0 w 177"/>
                  <a:gd name="T113" fmla="*/ 54 h 70"/>
                  <a:gd name="T114" fmla="*/ 2 w 177"/>
                  <a:gd name="T115" fmla="*/ 58 h 70"/>
                  <a:gd name="T116" fmla="*/ 5 w 177"/>
                  <a:gd name="T1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7" h="70">
                    <a:moveTo>
                      <a:pt x="5" y="70"/>
                    </a:moveTo>
                    <a:cubicBezTo>
                      <a:pt x="6" y="70"/>
                      <a:pt x="6" y="70"/>
                      <a:pt x="7" y="69"/>
                    </a:cubicBezTo>
                    <a:cubicBezTo>
                      <a:pt x="7" y="69"/>
                      <a:pt x="8" y="69"/>
                      <a:pt x="8" y="69"/>
                    </a:cubicBezTo>
                    <a:cubicBezTo>
                      <a:pt x="11" y="68"/>
                      <a:pt x="15" y="67"/>
                      <a:pt x="18" y="66"/>
                    </a:cubicBezTo>
                    <a:cubicBezTo>
                      <a:pt x="21" y="65"/>
                      <a:pt x="24" y="64"/>
                      <a:pt x="28" y="63"/>
                    </a:cubicBezTo>
                    <a:cubicBezTo>
                      <a:pt x="29" y="62"/>
                      <a:pt x="30" y="62"/>
                      <a:pt x="31" y="61"/>
                    </a:cubicBezTo>
                    <a:cubicBezTo>
                      <a:pt x="33" y="61"/>
                      <a:pt x="35" y="60"/>
                      <a:pt x="37" y="59"/>
                    </a:cubicBezTo>
                    <a:cubicBezTo>
                      <a:pt x="41" y="58"/>
                      <a:pt x="44" y="57"/>
                      <a:pt x="47" y="56"/>
                    </a:cubicBezTo>
                    <a:cubicBezTo>
                      <a:pt x="50" y="55"/>
                      <a:pt x="53" y="54"/>
                      <a:pt x="56" y="53"/>
                    </a:cubicBezTo>
                    <a:cubicBezTo>
                      <a:pt x="56" y="53"/>
                      <a:pt x="57" y="53"/>
                      <a:pt x="57" y="53"/>
                    </a:cubicBezTo>
                    <a:cubicBezTo>
                      <a:pt x="60" y="52"/>
                      <a:pt x="63" y="51"/>
                      <a:pt x="67" y="50"/>
                    </a:cubicBezTo>
                    <a:cubicBezTo>
                      <a:pt x="70" y="49"/>
                      <a:pt x="73" y="48"/>
                      <a:pt x="76" y="47"/>
                    </a:cubicBezTo>
                    <a:cubicBezTo>
                      <a:pt x="78" y="46"/>
                      <a:pt x="79" y="46"/>
                      <a:pt x="80" y="46"/>
                    </a:cubicBezTo>
                    <a:cubicBezTo>
                      <a:pt x="82" y="45"/>
                      <a:pt x="84" y="44"/>
                      <a:pt x="86" y="44"/>
                    </a:cubicBezTo>
                    <a:cubicBezTo>
                      <a:pt x="89" y="43"/>
                      <a:pt x="93" y="42"/>
                      <a:pt x="96" y="41"/>
                    </a:cubicBezTo>
                    <a:cubicBezTo>
                      <a:pt x="99" y="40"/>
                      <a:pt x="102" y="39"/>
                      <a:pt x="105" y="38"/>
                    </a:cubicBezTo>
                    <a:cubicBezTo>
                      <a:pt x="105" y="38"/>
                      <a:pt x="105" y="38"/>
                      <a:pt x="106" y="38"/>
                    </a:cubicBezTo>
                    <a:cubicBezTo>
                      <a:pt x="109" y="37"/>
                      <a:pt x="112" y="36"/>
                      <a:pt x="116" y="35"/>
                    </a:cubicBezTo>
                    <a:cubicBezTo>
                      <a:pt x="119" y="34"/>
                      <a:pt x="122" y="33"/>
                      <a:pt x="125" y="32"/>
                    </a:cubicBezTo>
                    <a:cubicBezTo>
                      <a:pt x="127" y="31"/>
                      <a:pt x="128" y="31"/>
                      <a:pt x="129" y="30"/>
                    </a:cubicBezTo>
                    <a:cubicBezTo>
                      <a:pt x="129" y="30"/>
                      <a:pt x="130" y="30"/>
                      <a:pt x="130" y="30"/>
                    </a:cubicBezTo>
                    <a:cubicBezTo>
                      <a:pt x="131" y="30"/>
                      <a:pt x="133" y="29"/>
                      <a:pt x="135" y="29"/>
                    </a:cubicBezTo>
                    <a:cubicBezTo>
                      <a:pt x="138" y="28"/>
                      <a:pt x="142" y="26"/>
                      <a:pt x="145" y="25"/>
                    </a:cubicBezTo>
                    <a:cubicBezTo>
                      <a:pt x="148" y="25"/>
                      <a:pt x="151" y="24"/>
                      <a:pt x="154" y="23"/>
                    </a:cubicBezTo>
                    <a:cubicBezTo>
                      <a:pt x="154" y="23"/>
                      <a:pt x="154" y="22"/>
                      <a:pt x="155" y="22"/>
                    </a:cubicBezTo>
                    <a:cubicBezTo>
                      <a:pt x="158" y="21"/>
                      <a:pt x="161" y="20"/>
                      <a:pt x="164" y="19"/>
                    </a:cubicBezTo>
                    <a:cubicBezTo>
                      <a:pt x="168" y="18"/>
                      <a:pt x="171" y="17"/>
                      <a:pt x="174" y="16"/>
                    </a:cubicBezTo>
                    <a:cubicBezTo>
                      <a:pt x="175" y="16"/>
                      <a:pt x="176" y="15"/>
                      <a:pt x="177" y="15"/>
                    </a:cubicBezTo>
                    <a:cubicBezTo>
                      <a:pt x="177" y="14"/>
                      <a:pt x="176" y="12"/>
                      <a:pt x="175" y="11"/>
                    </a:cubicBezTo>
                    <a:cubicBezTo>
                      <a:pt x="174" y="7"/>
                      <a:pt x="172" y="3"/>
                      <a:pt x="170" y="0"/>
                    </a:cubicBezTo>
                    <a:cubicBezTo>
                      <a:pt x="170" y="0"/>
                      <a:pt x="169" y="0"/>
                      <a:pt x="169" y="0"/>
                    </a:cubicBezTo>
                    <a:cubicBezTo>
                      <a:pt x="166" y="1"/>
                      <a:pt x="162" y="2"/>
                      <a:pt x="159" y="3"/>
                    </a:cubicBezTo>
                    <a:cubicBezTo>
                      <a:pt x="159" y="3"/>
                      <a:pt x="158" y="3"/>
                      <a:pt x="158" y="3"/>
                    </a:cubicBezTo>
                    <a:cubicBezTo>
                      <a:pt x="155" y="4"/>
                      <a:pt x="152" y="5"/>
                      <a:pt x="149" y="6"/>
                    </a:cubicBezTo>
                    <a:cubicBezTo>
                      <a:pt x="146" y="7"/>
                      <a:pt x="143" y="8"/>
                      <a:pt x="140" y="9"/>
                    </a:cubicBezTo>
                    <a:cubicBezTo>
                      <a:pt x="138" y="10"/>
                      <a:pt x="136" y="11"/>
                      <a:pt x="134" y="11"/>
                    </a:cubicBezTo>
                    <a:cubicBezTo>
                      <a:pt x="132" y="12"/>
                      <a:pt x="131" y="12"/>
                      <a:pt x="130" y="12"/>
                    </a:cubicBezTo>
                    <a:cubicBezTo>
                      <a:pt x="128" y="13"/>
                      <a:pt x="126" y="13"/>
                      <a:pt x="125" y="14"/>
                    </a:cubicBezTo>
                    <a:cubicBezTo>
                      <a:pt x="123" y="14"/>
                      <a:pt x="122" y="15"/>
                      <a:pt x="120" y="15"/>
                    </a:cubicBezTo>
                    <a:cubicBezTo>
                      <a:pt x="117" y="16"/>
                      <a:pt x="114" y="17"/>
                      <a:pt x="110" y="18"/>
                    </a:cubicBezTo>
                    <a:cubicBezTo>
                      <a:pt x="110" y="19"/>
                      <a:pt x="110" y="19"/>
                      <a:pt x="109" y="19"/>
                    </a:cubicBezTo>
                    <a:cubicBezTo>
                      <a:pt x="106" y="20"/>
                      <a:pt x="103" y="21"/>
                      <a:pt x="101" y="21"/>
                    </a:cubicBezTo>
                    <a:cubicBezTo>
                      <a:pt x="97" y="22"/>
                      <a:pt x="94" y="23"/>
                      <a:pt x="91" y="24"/>
                    </a:cubicBezTo>
                    <a:cubicBezTo>
                      <a:pt x="89" y="25"/>
                      <a:pt x="87" y="26"/>
                      <a:pt x="85" y="26"/>
                    </a:cubicBezTo>
                    <a:cubicBezTo>
                      <a:pt x="84" y="27"/>
                      <a:pt x="82" y="27"/>
                      <a:pt x="81" y="28"/>
                    </a:cubicBezTo>
                    <a:cubicBezTo>
                      <a:pt x="78" y="29"/>
                      <a:pt x="75" y="30"/>
                      <a:pt x="71" y="31"/>
                    </a:cubicBezTo>
                    <a:cubicBezTo>
                      <a:pt x="68" y="32"/>
                      <a:pt x="65" y="33"/>
                      <a:pt x="62" y="34"/>
                    </a:cubicBezTo>
                    <a:cubicBezTo>
                      <a:pt x="61" y="34"/>
                      <a:pt x="61" y="34"/>
                      <a:pt x="60" y="34"/>
                    </a:cubicBezTo>
                    <a:cubicBezTo>
                      <a:pt x="58" y="35"/>
                      <a:pt x="55" y="36"/>
                      <a:pt x="52" y="37"/>
                    </a:cubicBezTo>
                    <a:cubicBezTo>
                      <a:pt x="48" y="38"/>
                      <a:pt x="45" y="39"/>
                      <a:pt x="42" y="40"/>
                    </a:cubicBezTo>
                    <a:cubicBezTo>
                      <a:pt x="40" y="41"/>
                      <a:pt x="38" y="41"/>
                      <a:pt x="36" y="42"/>
                    </a:cubicBezTo>
                    <a:cubicBezTo>
                      <a:pt x="35" y="42"/>
                      <a:pt x="33" y="43"/>
                      <a:pt x="32" y="43"/>
                    </a:cubicBezTo>
                    <a:cubicBezTo>
                      <a:pt x="29" y="44"/>
                      <a:pt x="26" y="45"/>
                      <a:pt x="22" y="46"/>
                    </a:cubicBezTo>
                    <a:cubicBezTo>
                      <a:pt x="19" y="47"/>
                      <a:pt x="16" y="48"/>
                      <a:pt x="13" y="50"/>
                    </a:cubicBezTo>
                    <a:cubicBezTo>
                      <a:pt x="12" y="50"/>
                      <a:pt x="12" y="50"/>
                      <a:pt x="11" y="50"/>
                    </a:cubicBezTo>
                    <a:cubicBezTo>
                      <a:pt x="9" y="51"/>
                      <a:pt x="6" y="52"/>
                      <a:pt x="3" y="53"/>
                    </a:cubicBezTo>
                    <a:cubicBezTo>
                      <a:pt x="2" y="53"/>
                      <a:pt x="1" y="53"/>
                      <a:pt x="0" y="54"/>
                    </a:cubicBezTo>
                    <a:cubicBezTo>
                      <a:pt x="0" y="55"/>
                      <a:pt x="1" y="57"/>
                      <a:pt x="2" y="58"/>
                    </a:cubicBezTo>
                    <a:cubicBezTo>
                      <a:pt x="3" y="62"/>
                      <a:pt x="4" y="66"/>
                      <a:pt x="5" y="7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13">
                <a:extLst>
                  <a:ext uri="{FF2B5EF4-FFF2-40B4-BE49-F238E27FC236}">
                    <a16:creationId xmlns:a16="http://schemas.microsoft.com/office/drawing/2014/main" id="{D8B916F5-8C66-4F3B-B506-07D3AB624DBC}"/>
                  </a:ext>
                </a:extLst>
              </p:cNvPr>
              <p:cNvSpPr>
                <a:spLocks/>
              </p:cNvSpPr>
              <p:nvPr/>
            </p:nvSpPr>
            <p:spPr bwMode="auto">
              <a:xfrm>
                <a:off x="1277938" y="4346575"/>
                <a:ext cx="503238" cy="238125"/>
              </a:xfrm>
              <a:custGeom>
                <a:avLst/>
                <a:gdLst>
                  <a:gd name="T0" fmla="*/ 189 w 198"/>
                  <a:gd name="T1" fmla="*/ 75 h 94"/>
                  <a:gd name="T2" fmla="*/ 175 w 198"/>
                  <a:gd name="T3" fmla="*/ 70 h 94"/>
                  <a:gd name="T4" fmla="*/ 167 w 198"/>
                  <a:gd name="T5" fmla="*/ 67 h 94"/>
                  <a:gd name="T6" fmla="*/ 159 w 198"/>
                  <a:gd name="T7" fmla="*/ 64 h 94"/>
                  <a:gd name="T8" fmla="*/ 149 w 198"/>
                  <a:gd name="T9" fmla="*/ 61 h 94"/>
                  <a:gd name="T10" fmla="*/ 134 w 198"/>
                  <a:gd name="T11" fmla="*/ 55 h 94"/>
                  <a:gd name="T12" fmla="*/ 125 w 198"/>
                  <a:gd name="T13" fmla="*/ 52 h 94"/>
                  <a:gd name="T14" fmla="*/ 109 w 198"/>
                  <a:gd name="T15" fmla="*/ 45 h 94"/>
                  <a:gd name="T16" fmla="*/ 101 w 198"/>
                  <a:gd name="T17" fmla="*/ 42 h 94"/>
                  <a:gd name="T18" fmla="*/ 87 w 198"/>
                  <a:gd name="T19" fmla="*/ 37 h 94"/>
                  <a:gd name="T20" fmla="*/ 76 w 198"/>
                  <a:gd name="T21" fmla="*/ 32 h 94"/>
                  <a:gd name="T22" fmla="*/ 68 w 198"/>
                  <a:gd name="T23" fmla="*/ 29 h 94"/>
                  <a:gd name="T24" fmla="*/ 59 w 198"/>
                  <a:gd name="T25" fmla="*/ 25 h 94"/>
                  <a:gd name="T26" fmla="*/ 46 w 198"/>
                  <a:gd name="T27" fmla="*/ 19 h 94"/>
                  <a:gd name="T28" fmla="*/ 35 w 198"/>
                  <a:gd name="T29" fmla="*/ 13 h 94"/>
                  <a:gd name="T30" fmla="*/ 26 w 198"/>
                  <a:gd name="T31" fmla="*/ 9 h 94"/>
                  <a:gd name="T32" fmla="*/ 11 w 198"/>
                  <a:gd name="T33" fmla="*/ 1 h 94"/>
                  <a:gd name="T34" fmla="*/ 3 w 198"/>
                  <a:gd name="T35" fmla="*/ 10 h 94"/>
                  <a:gd name="T36" fmla="*/ 2 w 198"/>
                  <a:gd name="T37" fmla="*/ 14 h 94"/>
                  <a:gd name="T38" fmla="*/ 15 w 198"/>
                  <a:gd name="T39" fmla="*/ 21 h 94"/>
                  <a:gd name="T40" fmla="*/ 23 w 198"/>
                  <a:gd name="T41" fmla="*/ 26 h 94"/>
                  <a:gd name="T42" fmla="*/ 39 w 198"/>
                  <a:gd name="T43" fmla="*/ 34 h 94"/>
                  <a:gd name="T44" fmla="*/ 47 w 198"/>
                  <a:gd name="T45" fmla="*/ 37 h 94"/>
                  <a:gd name="T46" fmla="*/ 62 w 198"/>
                  <a:gd name="T47" fmla="*/ 44 h 94"/>
                  <a:gd name="T48" fmla="*/ 64 w 198"/>
                  <a:gd name="T49" fmla="*/ 45 h 94"/>
                  <a:gd name="T50" fmla="*/ 80 w 198"/>
                  <a:gd name="T51" fmla="*/ 51 h 94"/>
                  <a:gd name="T52" fmla="*/ 89 w 198"/>
                  <a:gd name="T53" fmla="*/ 55 h 94"/>
                  <a:gd name="T54" fmla="*/ 104 w 198"/>
                  <a:gd name="T55" fmla="*/ 61 h 94"/>
                  <a:gd name="T56" fmla="*/ 113 w 198"/>
                  <a:gd name="T57" fmla="*/ 64 h 94"/>
                  <a:gd name="T58" fmla="*/ 125 w 198"/>
                  <a:gd name="T59" fmla="*/ 69 h 94"/>
                  <a:gd name="T60" fmla="*/ 138 w 198"/>
                  <a:gd name="T61" fmla="*/ 74 h 94"/>
                  <a:gd name="T62" fmla="*/ 147 w 198"/>
                  <a:gd name="T63" fmla="*/ 77 h 94"/>
                  <a:gd name="T64" fmla="*/ 158 w 198"/>
                  <a:gd name="T65" fmla="*/ 81 h 94"/>
                  <a:gd name="T66" fmla="*/ 167 w 198"/>
                  <a:gd name="T67" fmla="*/ 84 h 94"/>
                  <a:gd name="T68" fmla="*/ 180 w 198"/>
                  <a:gd name="T69" fmla="*/ 89 h 94"/>
                  <a:gd name="T70" fmla="*/ 187 w 198"/>
                  <a:gd name="T71" fmla="*/ 92 h 94"/>
                  <a:gd name="T72" fmla="*/ 192 w 198"/>
                  <a:gd name="T73" fmla="*/ 94 h 94"/>
                  <a:gd name="T74" fmla="*/ 192 w 198"/>
                  <a:gd name="T75" fmla="*/ 7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8" h="94">
                    <a:moveTo>
                      <a:pt x="191" y="76"/>
                    </a:moveTo>
                    <a:cubicBezTo>
                      <a:pt x="190" y="76"/>
                      <a:pt x="190" y="76"/>
                      <a:pt x="189" y="75"/>
                    </a:cubicBezTo>
                    <a:cubicBezTo>
                      <a:pt x="188" y="75"/>
                      <a:pt x="186" y="74"/>
                      <a:pt x="184" y="73"/>
                    </a:cubicBezTo>
                    <a:cubicBezTo>
                      <a:pt x="181" y="72"/>
                      <a:pt x="178" y="71"/>
                      <a:pt x="175" y="70"/>
                    </a:cubicBezTo>
                    <a:cubicBezTo>
                      <a:pt x="174" y="70"/>
                      <a:pt x="172" y="69"/>
                      <a:pt x="170" y="68"/>
                    </a:cubicBezTo>
                    <a:cubicBezTo>
                      <a:pt x="169" y="68"/>
                      <a:pt x="168" y="67"/>
                      <a:pt x="167" y="67"/>
                    </a:cubicBezTo>
                    <a:cubicBezTo>
                      <a:pt x="166" y="67"/>
                      <a:pt x="165" y="66"/>
                      <a:pt x="164" y="66"/>
                    </a:cubicBezTo>
                    <a:cubicBezTo>
                      <a:pt x="162" y="65"/>
                      <a:pt x="160" y="65"/>
                      <a:pt x="159" y="64"/>
                    </a:cubicBezTo>
                    <a:cubicBezTo>
                      <a:pt x="156" y="63"/>
                      <a:pt x="153" y="62"/>
                      <a:pt x="150" y="61"/>
                    </a:cubicBezTo>
                    <a:cubicBezTo>
                      <a:pt x="150" y="61"/>
                      <a:pt x="150" y="61"/>
                      <a:pt x="149" y="61"/>
                    </a:cubicBezTo>
                    <a:cubicBezTo>
                      <a:pt x="147" y="60"/>
                      <a:pt x="145" y="59"/>
                      <a:pt x="142" y="58"/>
                    </a:cubicBezTo>
                    <a:cubicBezTo>
                      <a:pt x="139" y="57"/>
                      <a:pt x="137" y="56"/>
                      <a:pt x="134" y="55"/>
                    </a:cubicBezTo>
                    <a:cubicBezTo>
                      <a:pt x="132" y="54"/>
                      <a:pt x="130" y="53"/>
                      <a:pt x="129" y="53"/>
                    </a:cubicBezTo>
                    <a:cubicBezTo>
                      <a:pt x="128" y="52"/>
                      <a:pt x="127" y="52"/>
                      <a:pt x="125" y="52"/>
                    </a:cubicBezTo>
                    <a:cubicBezTo>
                      <a:pt x="123" y="51"/>
                      <a:pt x="120" y="50"/>
                      <a:pt x="117" y="49"/>
                    </a:cubicBezTo>
                    <a:cubicBezTo>
                      <a:pt x="114" y="47"/>
                      <a:pt x="112" y="46"/>
                      <a:pt x="109" y="45"/>
                    </a:cubicBezTo>
                    <a:cubicBezTo>
                      <a:pt x="109" y="45"/>
                      <a:pt x="108" y="45"/>
                      <a:pt x="108" y="45"/>
                    </a:cubicBezTo>
                    <a:cubicBezTo>
                      <a:pt x="105" y="44"/>
                      <a:pt x="103" y="43"/>
                      <a:pt x="101" y="42"/>
                    </a:cubicBezTo>
                    <a:cubicBezTo>
                      <a:pt x="98" y="41"/>
                      <a:pt x="95" y="40"/>
                      <a:pt x="92" y="39"/>
                    </a:cubicBezTo>
                    <a:cubicBezTo>
                      <a:pt x="91" y="38"/>
                      <a:pt x="89" y="37"/>
                      <a:pt x="87" y="37"/>
                    </a:cubicBezTo>
                    <a:cubicBezTo>
                      <a:pt x="86" y="36"/>
                      <a:pt x="85" y="36"/>
                      <a:pt x="84" y="35"/>
                    </a:cubicBezTo>
                    <a:cubicBezTo>
                      <a:pt x="81" y="34"/>
                      <a:pt x="79" y="33"/>
                      <a:pt x="76" y="32"/>
                    </a:cubicBezTo>
                    <a:cubicBezTo>
                      <a:pt x="73" y="31"/>
                      <a:pt x="71" y="30"/>
                      <a:pt x="69" y="29"/>
                    </a:cubicBezTo>
                    <a:cubicBezTo>
                      <a:pt x="68" y="29"/>
                      <a:pt x="68" y="29"/>
                      <a:pt x="68" y="29"/>
                    </a:cubicBezTo>
                    <a:cubicBezTo>
                      <a:pt x="67" y="28"/>
                      <a:pt x="67" y="28"/>
                      <a:pt x="67" y="28"/>
                    </a:cubicBezTo>
                    <a:cubicBezTo>
                      <a:pt x="64" y="27"/>
                      <a:pt x="62" y="26"/>
                      <a:pt x="59" y="25"/>
                    </a:cubicBezTo>
                    <a:cubicBezTo>
                      <a:pt x="57" y="24"/>
                      <a:pt x="54" y="22"/>
                      <a:pt x="51" y="21"/>
                    </a:cubicBezTo>
                    <a:cubicBezTo>
                      <a:pt x="50" y="20"/>
                      <a:pt x="48" y="20"/>
                      <a:pt x="46" y="19"/>
                    </a:cubicBezTo>
                    <a:cubicBezTo>
                      <a:pt x="45" y="18"/>
                      <a:pt x="44" y="18"/>
                      <a:pt x="43" y="17"/>
                    </a:cubicBezTo>
                    <a:cubicBezTo>
                      <a:pt x="41" y="16"/>
                      <a:pt x="38" y="15"/>
                      <a:pt x="35" y="13"/>
                    </a:cubicBezTo>
                    <a:cubicBezTo>
                      <a:pt x="32" y="12"/>
                      <a:pt x="30" y="11"/>
                      <a:pt x="27" y="9"/>
                    </a:cubicBezTo>
                    <a:cubicBezTo>
                      <a:pt x="27" y="9"/>
                      <a:pt x="26" y="9"/>
                      <a:pt x="26" y="9"/>
                    </a:cubicBezTo>
                    <a:cubicBezTo>
                      <a:pt x="24" y="8"/>
                      <a:pt x="21" y="6"/>
                      <a:pt x="19" y="5"/>
                    </a:cubicBezTo>
                    <a:cubicBezTo>
                      <a:pt x="16" y="4"/>
                      <a:pt x="14" y="2"/>
                      <a:pt x="11" y="1"/>
                    </a:cubicBezTo>
                    <a:cubicBezTo>
                      <a:pt x="11" y="0"/>
                      <a:pt x="10" y="0"/>
                      <a:pt x="10" y="0"/>
                    </a:cubicBezTo>
                    <a:cubicBezTo>
                      <a:pt x="8" y="3"/>
                      <a:pt x="5" y="6"/>
                      <a:pt x="3" y="10"/>
                    </a:cubicBezTo>
                    <a:cubicBezTo>
                      <a:pt x="2" y="11"/>
                      <a:pt x="1" y="12"/>
                      <a:pt x="0" y="13"/>
                    </a:cubicBezTo>
                    <a:cubicBezTo>
                      <a:pt x="1" y="14"/>
                      <a:pt x="1" y="14"/>
                      <a:pt x="2" y="14"/>
                    </a:cubicBezTo>
                    <a:cubicBezTo>
                      <a:pt x="4" y="15"/>
                      <a:pt x="5" y="16"/>
                      <a:pt x="7" y="17"/>
                    </a:cubicBezTo>
                    <a:cubicBezTo>
                      <a:pt x="10" y="19"/>
                      <a:pt x="12" y="20"/>
                      <a:pt x="15" y="21"/>
                    </a:cubicBezTo>
                    <a:cubicBezTo>
                      <a:pt x="17" y="23"/>
                      <a:pt x="20" y="24"/>
                      <a:pt x="22" y="25"/>
                    </a:cubicBezTo>
                    <a:cubicBezTo>
                      <a:pt x="22" y="25"/>
                      <a:pt x="23" y="25"/>
                      <a:pt x="23" y="26"/>
                    </a:cubicBezTo>
                    <a:cubicBezTo>
                      <a:pt x="26" y="27"/>
                      <a:pt x="29" y="28"/>
                      <a:pt x="31" y="30"/>
                    </a:cubicBezTo>
                    <a:cubicBezTo>
                      <a:pt x="34" y="31"/>
                      <a:pt x="37" y="32"/>
                      <a:pt x="39" y="34"/>
                    </a:cubicBezTo>
                    <a:cubicBezTo>
                      <a:pt x="40" y="34"/>
                      <a:pt x="41" y="35"/>
                      <a:pt x="42" y="35"/>
                    </a:cubicBezTo>
                    <a:cubicBezTo>
                      <a:pt x="44" y="36"/>
                      <a:pt x="46" y="37"/>
                      <a:pt x="47" y="37"/>
                    </a:cubicBezTo>
                    <a:cubicBezTo>
                      <a:pt x="50" y="39"/>
                      <a:pt x="53" y="40"/>
                      <a:pt x="56" y="41"/>
                    </a:cubicBezTo>
                    <a:cubicBezTo>
                      <a:pt x="58" y="42"/>
                      <a:pt x="60" y="43"/>
                      <a:pt x="62" y="44"/>
                    </a:cubicBezTo>
                    <a:cubicBezTo>
                      <a:pt x="62" y="44"/>
                      <a:pt x="63" y="44"/>
                      <a:pt x="63" y="44"/>
                    </a:cubicBezTo>
                    <a:cubicBezTo>
                      <a:pt x="63" y="44"/>
                      <a:pt x="63" y="44"/>
                      <a:pt x="64" y="45"/>
                    </a:cubicBezTo>
                    <a:cubicBezTo>
                      <a:pt x="67" y="46"/>
                      <a:pt x="69" y="47"/>
                      <a:pt x="72" y="48"/>
                    </a:cubicBezTo>
                    <a:cubicBezTo>
                      <a:pt x="75" y="49"/>
                      <a:pt x="78" y="50"/>
                      <a:pt x="80" y="51"/>
                    </a:cubicBezTo>
                    <a:cubicBezTo>
                      <a:pt x="81" y="52"/>
                      <a:pt x="82" y="52"/>
                      <a:pt x="83" y="53"/>
                    </a:cubicBezTo>
                    <a:cubicBezTo>
                      <a:pt x="85" y="53"/>
                      <a:pt x="87" y="54"/>
                      <a:pt x="89" y="55"/>
                    </a:cubicBezTo>
                    <a:cubicBezTo>
                      <a:pt x="91" y="56"/>
                      <a:pt x="94" y="57"/>
                      <a:pt x="97" y="58"/>
                    </a:cubicBezTo>
                    <a:cubicBezTo>
                      <a:pt x="99" y="59"/>
                      <a:pt x="102" y="60"/>
                      <a:pt x="104" y="61"/>
                    </a:cubicBezTo>
                    <a:cubicBezTo>
                      <a:pt x="104" y="61"/>
                      <a:pt x="105" y="61"/>
                      <a:pt x="105" y="61"/>
                    </a:cubicBezTo>
                    <a:cubicBezTo>
                      <a:pt x="108" y="62"/>
                      <a:pt x="111" y="63"/>
                      <a:pt x="113" y="64"/>
                    </a:cubicBezTo>
                    <a:cubicBezTo>
                      <a:pt x="116" y="65"/>
                      <a:pt x="119" y="66"/>
                      <a:pt x="122" y="67"/>
                    </a:cubicBezTo>
                    <a:cubicBezTo>
                      <a:pt x="123" y="68"/>
                      <a:pt x="124" y="68"/>
                      <a:pt x="125" y="69"/>
                    </a:cubicBezTo>
                    <a:cubicBezTo>
                      <a:pt x="127" y="69"/>
                      <a:pt x="128" y="70"/>
                      <a:pt x="130" y="71"/>
                    </a:cubicBezTo>
                    <a:cubicBezTo>
                      <a:pt x="133" y="72"/>
                      <a:pt x="136" y="73"/>
                      <a:pt x="138" y="74"/>
                    </a:cubicBezTo>
                    <a:cubicBezTo>
                      <a:pt x="141" y="75"/>
                      <a:pt x="143" y="75"/>
                      <a:pt x="146" y="76"/>
                    </a:cubicBezTo>
                    <a:cubicBezTo>
                      <a:pt x="146" y="76"/>
                      <a:pt x="146" y="77"/>
                      <a:pt x="147" y="77"/>
                    </a:cubicBezTo>
                    <a:cubicBezTo>
                      <a:pt x="150" y="78"/>
                      <a:pt x="152" y="79"/>
                      <a:pt x="155" y="80"/>
                    </a:cubicBezTo>
                    <a:cubicBezTo>
                      <a:pt x="156" y="80"/>
                      <a:pt x="157" y="80"/>
                      <a:pt x="158" y="81"/>
                    </a:cubicBezTo>
                    <a:cubicBezTo>
                      <a:pt x="160" y="82"/>
                      <a:pt x="162" y="82"/>
                      <a:pt x="163" y="83"/>
                    </a:cubicBezTo>
                    <a:cubicBezTo>
                      <a:pt x="164" y="83"/>
                      <a:pt x="165" y="84"/>
                      <a:pt x="167" y="84"/>
                    </a:cubicBezTo>
                    <a:cubicBezTo>
                      <a:pt x="168" y="85"/>
                      <a:pt x="170" y="85"/>
                      <a:pt x="172" y="86"/>
                    </a:cubicBezTo>
                    <a:cubicBezTo>
                      <a:pt x="175" y="87"/>
                      <a:pt x="177" y="88"/>
                      <a:pt x="180" y="89"/>
                    </a:cubicBezTo>
                    <a:cubicBezTo>
                      <a:pt x="181" y="89"/>
                      <a:pt x="182" y="90"/>
                      <a:pt x="183" y="90"/>
                    </a:cubicBezTo>
                    <a:cubicBezTo>
                      <a:pt x="185" y="91"/>
                      <a:pt x="186" y="91"/>
                      <a:pt x="187" y="92"/>
                    </a:cubicBezTo>
                    <a:cubicBezTo>
                      <a:pt x="188" y="92"/>
                      <a:pt x="188" y="92"/>
                      <a:pt x="188" y="92"/>
                    </a:cubicBezTo>
                    <a:cubicBezTo>
                      <a:pt x="191" y="93"/>
                      <a:pt x="192" y="94"/>
                      <a:pt x="192" y="94"/>
                    </a:cubicBezTo>
                    <a:cubicBezTo>
                      <a:pt x="198" y="79"/>
                      <a:pt x="198" y="79"/>
                      <a:pt x="198" y="79"/>
                    </a:cubicBezTo>
                    <a:cubicBezTo>
                      <a:pt x="198" y="79"/>
                      <a:pt x="196" y="78"/>
                      <a:pt x="192" y="76"/>
                    </a:cubicBezTo>
                    <a:cubicBezTo>
                      <a:pt x="192" y="76"/>
                      <a:pt x="191" y="76"/>
                      <a:pt x="191" y="7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14">
                <a:extLst>
                  <a:ext uri="{FF2B5EF4-FFF2-40B4-BE49-F238E27FC236}">
                    <a16:creationId xmlns:a16="http://schemas.microsoft.com/office/drawing/2014/main" id="{11C4A97E-3460-4887-8397-590D2D85C56E}"/>
                  </a:ext>
                </a:extLst>
              </p:cNvPr>
              <p:cNvSpPr>
                <a:spLocks/>
              </p:cNvSpPr>
              <p:nvPr/>
            </p:nvSpPr>
            <p:spPr bwMode="auto">
              <a:xfrm>
                <a:off x="1735138" y="1722438"/>
                <a:ext cx="373063" cy="80963"/>
              </a:xfrm>
              <a:custGeom>
                <a:avLst/>
                <a:gdLst>
                  <a:gd name="T0" fmla="*/ 135 w 147"/>
                  <a:gd name="T1" fmla="*/ 16 h 32"/>
                  <a:gd name="T2" fmla="*/ 134 w 147"/>
                  <a:gd name="T3" fmla="*/ 15 h 32"/>
                  <a:gd name="T4" fmla="*/ 126 w 147"/>
                  <a:gd name="T5" fmla="*/ 14 h 32"/>
                  <a:gd name="T6" fmla="*/ 117 w 147"/>
                  <a:gd name="T7" fmla="*/ 13 h 32"/>
                  <a:gd name="T8" fmla="*/ 112 w 147"/>
                  <a:gd name="T9" fmla="*/ 12 h 32"/>
                  <a:gd name="T10" fmla="*/ 109 w 147"/>
                  <a:gd name="T11" fmla="*/ 12 h 32"/>
                  <a:gd name="T12" fmla="*/ 100 w 147"/>
                  <a:gd name="T13" fmla="*/ 11 h 32"/>
                  <a:gd name="T14" fmla="*/ 91 w 147"/>
                  <a:gd name="T15" fmla="*/ 10 h 32"/>
                  <a:gd name="T16" fmla="*/ 90 w 147"/>
                  <a:gd name="T17" fmla="*/ 9 h 32"/>
                  <a:gd name="T18" fmla="*/ 82 w 147"/>
                  <a:gd name="T19" fmla="*/ 9 h 32"/>
                  <a:gd name="T20" fmla="*/ 74 w 147"/>
                  <a:gd name="T21" fmla="*/ 8 h 32"/>
                  <a:gd name="T22" fmla="*/ 68 w 147"/>
                  <a:gd name="T23" fmla="*/ 7 h 32"/>
                  <a:gd name="T24" fmla="*/ 65 w 147"/>
                  <a:gd name="T25" fmla="*/ 6 h 32"/>
                  <a:gd name="T26" fmla="*/ 56 w 147"/>
                  <a:gd name="T27" fmla="*/ 6 h 32"/>
                  <a:gd name="T28" fmla="*/ 47 w 147"/>
                  <a:gd name="T29" fmla="*/ 5 h 32"/>
                  <a:gd name="T30" fmla="*/ 46 w 147"/>
                  <a:gd name="T31" fmla="*/ 4 h 32"/>
                  <a:gd name="T32" fmla="*/ 38 w 147"/>
                  <a:gd name="T33" fmla="*/ 4 h 32"/>
                  <a:gd name="T34" fmla="*/ 37 w 147"/>
                  <a:gd name="T35" fmla="*/ 3 h 32"/>
                  <a:gd name="T36" fmla="*/ 30 w 147"/>
                  <a:gd name="T37" fmla="*/ 3 h 32"/>
                  <a:gd name="T38" fmla="*/ 24 w 147"/>
                  <a:gd name="T39" fmla="*/ 2 h 32"/>
                  <a:gd name="T40" fmla="*/ 21 w 147"/>
                  <a:gd name="T41" fmla="*/ 2 h 32"/>
                  <a:gd name="T42" fmla="*/ 12 w 147"/>
                  <a:gd name="T43" fmla="*/ 1 h 32"/>
                  <a:gd name="T44" fmla="*/ 3 w 147"/>
                  <a:gd name="T45" fmla="*/ 0 h 32"/>
                  <a:gd name="T46" fmla="*/ 2 w 147"/>
                  <a:gd name="T47" fmla="*/ 0 h 32"/>
                  <a:gd name="T48" fmla="*/ 0 w 147"/>
                  <a:gd name="T49" fmla="*/ 0 h 32"/>
                  <a:gd name="T50" fmla="*/ 0 w 147"/>
                  <a:gd name="T51" fmla="*/ 8 h 32"/>
                  <a:gd name="T52" fmla="*/ 0 w 147"/>
                  <a:gd name="T53" fmla="*/ 14 h 32"/>
                  <a:gd name="T54" fmla="*/ 0 w 147"/>
                  <a:gd name="T55" fmla="*/ 14 h 32"/>
                  <a:gd name="T56" fmla="*/ 9 w 147"/>
                  <a:gd name="T57" fmla="*/ 15 h 32"/>
                  <a:gd name="T58" fmla="*/ 17 w 147"/>
                  <a:gd name="T59" fmla="*/ 16 h 32"/>
                  <a:gd name="T60" fmla="*/ 20 w 147"/>
                  <a:gd name="T61" fmla="*/ 16 h 32"/>
                  <a:gd name="T62" fmla="*/ 26 w 147"/>
                  <a:gd name="T63" fmla="*/ 17 h 32"/>
                  <a:gd name="T64" fmla="*/ 35 w 147"/>
                  <a:gd name="T65" fmla="*/ 18 h 32"/>
                  <a:gd name="T66" fmla="*/ 35 w 147"/>
                  <a:gd name="T67" fmla="*/ 18 h 32"/>
                  <a:gd name="T68" fmla="*/ 43 w 147"/>
                  <a:gd name="T69" fmla="*/ 18 h 32"/>
                  <a:gd name="T70" fmla="*/ 44 w 147"/>
                  <a:gd name="T71" fmla="*/ 18 h 32"/>
                  <a:gd name="T72" fmla="*/ 53 w 147"/>
                  <a:gd name="T73" fmla="*/ 19 h 32"/>
                  <a:gd name="T74" fmla="*/ 61 w 147"/>
                  <a:gd name="T75" fmla="*/ 20 h 32"/>
                  <a:gd name="T76" fmla="*/ 65 w 147"/>
                  <a:gd name="T77" fmla="*/ 21 h 32"/>
                  <a:gd name="T78" fmla="*/ 70 w 147"/>
                  <a:gd name="T79" fmla="*/ 21 h 32"/>
                  <a:gd name="T80" fmla="*/ 79 w 147"/>
                  <a:gd name="T81" fmla="*/ 23 h 32"/>
                  <a:gd name="T82" fmla="*/ 87 w 147"/>
                  <a:gd name="T83" fmla="*/ 24 h 32"/>
                  <a:gd name="T84" fmla="*/ 88 w 147"/>
                  <a:gd name="T85" fmla="*/ 24 h 32"/>
                  <a:gd name="T86" fmla="*/ 97 w 147"/>
                  <a:gd name="T87" fmla="*/ 25 h 32"/>
                  <a:gd name="T88" fmla="*/ 105 w 147"/>
                  <a:gd name="T89" fmla="*/ 26 h 32"/>
                  <a:gd name="T90" fmla="*/ 109 w 147"/>
                  <a:gd name="T91" fmla="*/ 26 h 32"/>
                  <a:gd name="T92" fmla="*/ 114 w 147"/>
                  <a:gd name="T93" fmla="*/ 27 h 32"/>
                  <a:gd name="T94" fmla="*/ 123 w 147"/>
                  <a:gd name="T95" fmla="*/ 28 h 32"/>
                  <a:gd name="T96" fmla="*/ 130 w 147"/>
                  <a:gd name="T97" fmla="*/ 30 h 32"/>
                  <a:gd name="T98" fmla="*/ 132 w 147"/>
                  <a:gd name="T99" fmla="*/ 30 h 32"/>
                  <a:gd name="T100" fmla="*/ 140 w 147"/>
                  <a:gd name="T101" fmla="*/ 31 h 32"/>
                  <a:gd name="T102" fmla="*/ 144 w 147"/>
                  <a:gd name="T103" fmla="*/ 32 h 32"/>
                  <a:gd name="T104" fmla="*/ 147 w 147"/>
                  <a:gd name="T105" fmla="*/ 17 h 32"/>
                  <a:gd name="T106" fmla="*/ 144 w 147"/>
                  <a:gd name="T107" fmla="*/ 17 h 32"/>
                  <a:gd name="T108" fmla="*/ 135 w 147"/>
                  <a:gd name="T10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7" h="32">
                    <a:moveTo>
                      <a:pt x="135" y="16"/>
                    </a:moveTo>
                    <a:cubicBezTo>
                      <a:pt x="135" y="16"/>
                      <a:pt x="134" y="15"/>
                      <a:pt x="134" y="15"/>
                    </a:cubicBezTo>
                    <a:cubicBezTo>
                      <a:pt x="131" y="15"/>
                      <a:pt x="129" y="15"/>
                      <a:pt x="126" y="14"/>
                    </a:cubicBezTo>
                    <a:cubicBezTo>
                      <a:pt x="123" y="14"/>
                      <a:pt x="120" y="13"/>
                      <a:pt x="117" y="13"/>
                    </a:cubicBezTo>
                    <a:cubicBezTo>
                      <a:pt x="116" y="13"/>
                      <a:pt x="114" y="13"/>
                      <a:pt x="112" y="12"/>
                    </a:cubicBezTo>
                    <a:cubicBezTo>
                      <a:pt x="111" y="12"/>
                      <a:pt x="110" y="12"/>
                      <a:pt x="109" y="12"/>
                    </a:cubicBezTo>
                    <a:cubicBezTo>
                      <a:pt x="106" y="12"/>
                      <a:pt x="103" y="11"/>
                      <a:pt x="100" y="11"/>
                    </a:cubicBezTo>
                    <a:cubicBezTo>
                      <a:pt x="97" y="10"/>
                      <a:pt x="94" y="10"/>
                      <a:pt x="91" y="10"/>
                    </a:cubicBezTo>
                    <a:cubicBezTo>
                      <a:pt x="91" y="10"/>
                      <a:pt x="90" y="10"/>
                      <a:pt x="90" y="9"/>
                    </a:cubicBezTo>
                    <a:cubicBezTo>
                      <a:pt x="87" y="9"/>
                      <a:pt x="85" y="9"/>
                      <a:pt x="82" y="9"/>
                    </a:cubicBezTo>
                    <a:cubicBezTo>
                      <a:pt x="79" y="8"/>
                      <a:pt x="77" y="8"/>
                      <a:pt x="74" y="8"/>
                    </a:cubicBezTo>
                    <a:cubicBezTo>
                      <a:pt x="72" y="7"/>
                      <a:pt x="70" y="7"/>
                      <a:pt x="68" y="7"/>
                    </a:cubicBezTo>
                    <a:cubicBezTo>
                      <a:pt x="67" y="7"/>
                      <a:pt x="66" y="7"/>
                      <a:pt x="65" y="6"/>
                    </a:cubicBezTo>
                    <a:cubicBezTo>
                      <a:pt x="62" y="6"/>
                      <a:pt x="59" y="6"/>
                      <a:pt x="56" y="6"/>
                    </a:cubicBezTo>
                    <a:cubicBezTo>
                      <a:pt x="53" y="5"/>
                      <a:pt x="50" y="5"/>
                      <a:pt x="47" y="5"/>
                    </a:cubicBezTo>
                    <a:cubicBezTo>
                      <a:pt x="47" y="5"/>
                      <a:pt x="46" y="4"/>
                      <a:pt x="46" y="4"/>
                    </a:cubicBezTo>
                    <a:cubicBezTo>
                      <a:pt x="43" y="4"/>
                      <a:pt x="41" y="4"/>
                      <a:pt x="38" y="4"/>
                    </a:cubicBezTo>
                    <a:cubicBezTo>
                      <a:pt x="38" y="4"/>
                      <a:pt x="37" y="3"/>
                      <a:pt x="37" y="3"/>
                    </a:cubicBezTo>
                    <a:cubicBezTo>
                      <a:pt x="34" y="3"/>
                      <a:pt x="32" y="3"/>
                      <a:pt x="30" y="3"/>
                    </a:cubicBezTo>
                    <a:cubicBezTo>
                      <a:pt x="28" y="3"/>
                      <a:pt x="26" y="2"/>
                      <a:pt x="24" y="2"/>
                    </a:cubicBezTo>
                    <a:cubicBezTo>
                      <a:pt x="23" y="2"/>
                      <a:pt x="22" y="2"/>
                      <a:pt x="21" y="2"/>
                    </a:cubicBezTo>
                    <a:cubicBezTo>
                      <a:pt x="18" y="2"/>
                      <a:pt x="15" y="1"/>
                      <a:pt x="12" y="1"/>
                    </a:cubicBezTo>
                    <a:cubicBezTo>
                      <a:pt x="9" y="1"/>
                      <a:pt x="6" y="1"/>
                      <a:pt x="3" y="0"/>
                    </a:cubicBezTo>
                    <a:cubicBezTo>
                      <a:pt x="3" y="0"/>
                      <a:pt x="2" y="0"/>
                      <a:pt x="2" y="0"/>
                    </a:cubicBezTo>
                    <a:cubicBezTo>
                      <a:pt x="1" y="0"/>
                      <a:pt x="0" y="0"/>
                      <a:pt x="0" y="0"/>
                    </a:cubicBezTo>
                    <a:cubicBezTo>
                      <a:pt x="0" y="3"/>
                      <a:pt x="0" y="5"/>
                      <a:pt x="0" y="8"/>
                    </a:cubicBezTo>
                    <a:cubicBezTo>
                      <a:pt x="0" y="10"/>
                      <a:pt x="0" y="12"/>
                      <a:pt x="0" y="14"/>
                    </a:cubicBezTo>
                    <a:cubicBezTo>
                      <a:pt x="0" y="14"/>
                      <a:pt x="0" y="14"/>
                      <a:pt x="0" y="14"/>
                    </a:cubicBezTo>
                    <a:cubicBezTo>
                      <a:pt x="3" y="14"/>
                      <a:pt x="6" y="15"/>
                      <a:pt x="9" y="15"/>
                    </a:cubicBezTo>
                    <a:cubicBezTo>
                      <a:pt x="12" y="15"/>
                      <a:pt x="14" y="16"/>
                      <a:pt x="17" y="16"/>
                    </a:cubicBezTo>
                    <a:cubicBezTo>
                      <a:pt x="18" y="16"/>
                      <a:pt x="19" y="16"/>
                      <a:pt x="20" y="16"/>
                    </a:cubicBezTo>
                    <a:cubicBezTo>
                      <a:pt x="22" y="16"/>
                      <a:pt x="24" y="16"/>
                      <a:pt x="26" y="17"/>
                    </a:cubicBezTo>
                    <a:cubicBezTo>
                      <a:pt x="29" y="17"/>
                      <a:pt x="32" y="17"/>
                      <a:pt x="35" y="18"/>
                    </a:cubicBezTo>
                    <a:cubicBezTo>
                      <a:pt x="35" y="18"/>
                      <a:pt x="35" y="18"/>
                      <a:pt x="35" y="18"/>
                    </a:cubicBezTo>
                    <a:cubicBezTo>
                      <a:pt x="38" y="18"/>
                      <a:pt x="40" y="18"/>
                      <a:pt x="43" y="18"/>
                    </a:cubicBezTo>
                    <a:cubicBezTo>
                      <a:pt x="43" y="18"/>
                      <a:pt x="43" y="18"/>
                      <a:pt x="44" y="18"/>
                    </a:cubicBezTo>
                    <a:cubicBezTo>
                      <a:pt x="47" y="19"/>
                      <a:pt x="50" y="19"/>
                      <a:pt x="53" y="19"/>
                    </a:cubicBezTo>
                    <a:cubicBezTo>
                      <a:pt x="56" y="20"/>
                      <a:pt x="59" y="20"/>
                      <a:pt x="61" y="20"/>
                    </a:cubicBezTo>
                    <a:cubicBezTo>
                      <a:pt x="63" y="21"/>
                      <a:pt x="64" y="21"/>
                      <a:pt x="65" y="21"/>
                    </a:cubicBezTo>
                    <a:cubicBezTo>
                      <a:pt x="66" y="21"/>
                      <a:pt x="68" y="21"/>
                      <a:pt x="70" y="21"/>
                    </a:cubicBezTo>
                    <a:cubicBezTo>
                      <a:pt x="73" y="22"/>
                      <a:pt x="76" y="22"/>
                      <a:pt x="79" y="23"/>
                    </a:cubicBezTo>
                    <a:cubicBezTo>
                      <a:pt x="82" y="23"/>
                      <a:pt x="84" y="23"/>
                      <a:pt x="87" y="24"/>
                    </a:cubicBezTo>
                    <a:cubicBezTo>
                      <a:pt x="87" y="24"/>
                      <a:pt x="87" y="24"/>
                      <a:pt x="88" y="24"/>
                    </a:cubicBezTo>
                    <a:cubicBezTo>
                      <a:pt x="91" y="24"/>
                      <a:pt x="94" y="24"/>
                      <a:pt x="97" y="25"/>
                    </a:cubicBezTo>
                    <a:cubicBezTo>
                      <a:pt x="100" y="25"/>
                      <a:pt x="102" y="26"/>
                      <a:pt x="105" y="26"/>
                    </a:cubicBezTo>
                    <a:cubicBezTo>
                      <a:pt x="106" y="26"/>
                      <a:pt x="107" y="26"/>
                      <a:pt x="109" y="26"/>
                    </a:cubicBezTo>
                    <a:cubicBezTo>
                      <a:pt x="110" y="27"/>
                      <a:pt x="112" y="27"/>
                      <a:pt x="114" y="27"/>
                    </a:cubicBezTo>
                    <a:cubicBezTo>
                      <a:pt x="117" y="28"/>
                      <a:pt x="120" y="28"/>
                      <a:pt x="123" y="28"/>
                    </a:cubicBezTo>
                    <a:cubicBezTo>
                      <a:pt x="125" y="29"/>
                      <a:pt x="128" y="29"/>
                      <a:pt x="130" y="30"/>
                    </a:cubicBezTo>
                    <a:cubicBezTo>
                      <a:pt x="131" y="30"/>
                      <a:pt x="131" y="30"/>
                      <a:pt x="132" y="30"/>
                    </a:cubicBezTo>
                    <a:cubicBezTo>
                      <a:pt x="134" y="30"/>
                      <a:pt x="137" y="31"/>
                      <a:pt x="140" y="31"/>
                    </a:cubicBezTo>
                    <a:cubicBezTo>
                      <a:pt x="142" y="31"/>
                      <a:pt x="143" y="31"/>
                      <a:pt x="144" y="32"/>
                    </a:cubicBezTo>
                    <a:cubicBezTo>
                      <a:pt x="145" y="27"/>
                      <a:pt x="146" y="22"/>
                      <a:pt x="147" y="17"/>
                    </a:cubicBezTo>
                    <a:cubicBezTo>
                      <a:pt x="146" y="17"/>
                      <a:pt x="145" y="17"/>
                      <a:pt x="144" y="17"/>
                    </a:cubicBezTo>
                    <a:cubicBezTo>
                      <a:pt x="141" y="16"/>
                      <a:pt x="138" y="16"/>
                      <a:pt x="135" y="1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Freeform 15">
                <a:extLst>
                  <a:ext uri="{FF2B5EF4-FFF2-40B4-BE49-F238E27FC236}">
                    <a16:creationId xmlns:a16="http://schemas.microsoft.com/office/drawing/2014/main" id="{245CD453-EA29-429C-90EC-A1717514F3BF}"/>
                  </a:ext>
                </a:extLst>
              </p:cNvPr>
              <p:cNvSpPr>
                <a:spLocks/>
              </p:cNvSpPr>
              <p:nvPr/>
            </p:nvSpPr>
            <p:spPr bwMode="auto">
              <a:xfrm>
                <a:off x="1208088" y="1685925"/>
                <a:ext cx="411163" cy="61913"/>
              </a:xfrm>
              <a:custGeom>
                <a:avLst/>
                <a:gdLst>
                  <a:gd name="T0" fmla="*/ 149 w 162"/>
                  <a:gd name="T1" fmla="*/ 9 h 24"/>
                  <a:gd name="T2" fmla="*/ 143 w 162"/>
                  <a:gd name="T3" fmla="*/ 9 h 24"/>
                  <a:gd name="T4" fmla="*/ 140 w 162"/>
                  <a:gd name="T5" fmla="*/ 9 h 24"/>
                  <a:gd name="T6" fmla="*/ 131 w 162"/>
                  <a:gd name="T7" fmla="*/ 8 h 24"/>
                  <a:gd name="T8" fmla="*/ 122 w 162"/>
                  <a:gd name="T9" fmla="*/ 8 h 24"/>
                  <a:gd name="T10" fmla="*/ 121 w 162"/>
                  <a:gd name="T11" fmla="*/ 7 h 24"/>
                  <a:gd name="T12" fmla="*/ 113 w 162"/>
                  <a:gd name="T13" fmla="*/ 7 h 24"/>
                  <a:gd name="T14" fmla="*/ 104 w 162"/>
                  <a:gd name="T15" fmla="*/ 6 h 24"/>
                  <a:gd name="T16" fmla="*/ 98 w 162"/>
                  <a:gd name="T17" fmla="*/ 6 h 24"/>
                  <a:gd name="T18" fmla="*/ 96 w 162"/>
                  <a:gd name="T19" fmla="*/ 6 h 24"/>
                  <a:gd name="T20" fmla="*/ 87 w 162"/>
                  <a:gd name="T21" fmla="*/ 5 h 24"/>
                  <a:gd name="T22" fmla="*/ 78 w 162"/>
                  <a:gd name="T23" fmla="*/ 5 h 24"/>
                  <a:gd name="T24" fmla="*/ 76 w 162"/>
                  <a:gd name="T25" fmla="*/ 5 h 24"/>
                  <a:gd name="T26" fmla="*/ 69 w 162"/>
                  <a:gd name="T27" fmla="*/ 4 h 24"/>
                  <a:gd name="T28" fmla="*/ 60 w 162"/>
                  <a:gd name="T29" fmla="*/ 4 h 24"/>
                  <a:gd name="T30" fmla="*/ 54 w 162"/>
                  <a:gd name="T31" fmla="*/ 3 h 24"/>
                  <a:gd name="T32" fmla="*/ 51 w 162"/>
                  <a:gd name="T33" fmla="*/ 3 h 24"/>
                  <a:gd name="T34" fmla="*/ 42 w 162"/>
                  <a:gd name="T35" fmla="*/ 3 h 24"/>
                  <a:gd name="T36" fmla="*/ 33 w 162"/>
                  <a:gd name="T37" fmla="*/ 2 h 24"/>
                  <a:gd name="T38" fmla="*/ 31 w 162"/>
                  <a:gd name="T39" fmla="*/ 2 h 24"/>
                  <a:gd name="T40" fmla="*/ 24 w 162"/>
                  <a:gd name="T41" fmla="*/ 2 h 24"/>
                  <a:gd name="T42" fmla="*/ 15 w 162"/>
                  <a:gd name="T43" fmla="*/ 1 h 24"/>
                  <a:gd name="T44" fmla="*/ 9 w 162"/>
                  <a:gd name="T45" fmla="*/ 1 h 24"/>
                  <a:gd name="T46" fmla="*/ 6 w 162"/>
                  <a:gd name="T47" fmla="*/ 1 h 24"/>
                  <a:gd name="T48" fmla="*/ 0 w 162"/>
                  <a:gd name="T49" fmla="*/ 0 h 24"/>
                  <a:gd name="T50" fmla="*/ 0 w 162"/>
                  <a:gd name="T51" fmla="*/ 14 h 24"/>
                  <a:gd name="T52" fmla="*/ 3 w 162"/>
                  <a:gd name="T53" fmla="*/ 14 h 24"/>
                  <a:gd name="T54" fmla="*/ 6 w 162"/>
                  <a:gd name="T55" fmla="*/ 14 h 24"/>
                  <a:gd name="T56" fmla="*/ 12 w 162"/>
                  <a:gd name="T57" fmla="*/ 14 h 24"/>
                  <a:gd name="T58" fmla="*/ 21 w 162"/>
                  <a:gd name="T59" fmla="*/ 15 h 24"/>
                  <a:gd name="T60" fmla="*/ 28 w 162"/>
                  <a:gd name="T61" fmla="*/ 15 h 24"/>
                  <a:gd name="T62" fmla="*/ 30 w 162"/>
                  <a:gd name="T63" fmla="*/ 15 h 24"/>
                  <a:gd name="T64" fmla="*/ 39 w 162"/>
                  <a:gd name="T65" fmla="*/ 16 h 24"/>
                  <a:gd name="T66" fmla="*/ 48 w 162"/>
                  <a:gd name="T67" fmla="*/ 17 h 24"/>
                  <a:gd name="T68" fmla="*/ 51 w 162"/>
                  <a:gd name="T69" fmla="*/ 17 h 24"/>
                  <a:gd name="T70" fmla="*/ 57 w 162"/>
                  <a:gd name="T71" fmla="*/ 17 h 24"/>
                  <a:gd name="T72" fmla="*/ 66 w 162"/>
                  <a:gd name="T73" fmla="*/ 18 h 24"/>
                  <a:gd name="T74" fmla="*/ 73 w 162"/>
                  <a:gd name="T75" fmla="*/ 18 h 24"/>
                  <a:gd name="T76" fmla="*/ 75 w 162"/>
                  <a:gd name="T77" fmla="*/ 18 h 24"/>
                  <a:gd name="T78" fmla="*/ 83 w 162"/>
                  <a:gd name="T79" fmla="*/ 19 h 24"/>
                  <a:gd name="T80" fmla="*/ 92 w 162"/>
                  <a:gd name="T81" fmla="*/ 19 h 24"/>
                  <a:gd name="T82" fmla="*/ 95 w 162"/>
                  <a:gd name="T83" fmla="*/ 19 h 24"/>
                  <a:gd name="T84" fmla="*/ 101 w 162"/>
                  <a:gd name="T85" fmla="*/ 20 h 24"/>
                  <a:gd name="T86" fmla="*/ 110 w 162"/>
                  <a:gd name="T87" fmla="*/ 20 h 24"/>
                  <a:gd name="T88" fmla="*/ 117 w 162"/>
                  <a:gd name="T89" fmla="*/ 21 h 24"/>
                  <a:gd name="T90" fmla="*/ 119 w 162"/>
                  <a:gd name="T91" fmla="*/ 21 h 24"/>
                  <a:gd name="T92" fmla="*/ 128 w 162"/>
                  <a:gd name="T93" fmla="*/ 22 h 24"/>
                  <a:gd name="T94" fmla="*/ 137 w 162"/>
                  <a:gd name="T95" fmla="*/ 22 h 24"/>
                  <a:gd name="T96" fmla="*/ 140 w 162"/>
                  <a:gd name="T97" fmla="*/ 23 h 24"/>
                  <a:gd name="T98" fmla="*/ 146 w 162"/>
                  <a:gd name="T99" fmla="*/ 23 h 24"/>
                  <a:gd name="T100" fmla="*/ 155 w 162"/>
                  <a:gd name="T101" fmla="*/ 24 h 24"/>
                  <a:gd name="T102" fmla="*/ 162 w 162"/>
                  <a:gd name="T103" fmla="*/ 24 h 24"/>
                  <a:gd name="T104" fmla="*/ 162 w 162"/>
                  <a:gd name="T105" fmla="*/ 10 h 24"/>
                  <a:gd name="T106" fmla="*/ 158 w 162"/>
                  <a:gd name="T107" fmla="*/ 10 h 24"/>
                  <a:gd name="T108" fmla="*/ 149 w 162"/>
                  <a:gd name="T109"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2" h="24">
                    <a:moveTo>
                      <a:pt x="149" y="9"/>
                    </a:moveTo>
                    <a:cubicBezTo>
                      <a:pt x="147" y="9"/>
                      <a:pt x="145" y="9"/>
                      <a:pt x="143" y="9"/>
                    </a:cubicBezTo>
                    <a:cubicBezTo>
                      <a:pt x="142" y="9"/>
                      <a:pt x="141" y="9"/>
                      <a:pt x="140" y="9"/>
                    </a:cubicBezTo>
                    <a:cubicBezTo>
                      <a:pt x="137" y="9"/>
                      <a:pt x="134" y="8"/>
                      <a:pt x="131" y="8"/>
                    </a:cubicBezTo>
                    <a:cubicBezTo>
                      <a:pt x="128" y="8"/>
                      <a:pt x="125" y="8"/>
                      <a:pt x="122" y="8"/>
                    </a:cubicBezTo>
                    <a:cubicBezTo>
                      <a:pt x="122" y="8"/>
                      <a:pt x="121" y="7"/>
                      <a:pt x="121" y="7"/>
                    </a:cubicBezTo>
                    <a:cubicBezTo>
                      <a:pt x="118" y="7"/>
                      <a:pt x="116" y="7"/>
                      <a:pt x="113" y="7"/>
                    </a:cubicBezTo>
                    <a:cubicBezTo>
                      <a:pt x="110" y="7"/>
                      <a:pt x="107" y="7"/>
                      <a:pt x="104" y="6"/>
                    </a:cubicBezTo>
                    <a:cubicBezTo>
                      <a:pt x="102" y="6"/>
                      <a:pt x="100" y="6"/>
                      <a:pt x="98" y="6"/>
                    </a:cubicBezTo>
                    <a:cubicBezTo>
                      <a:pt x="97" y="6"/>
                      <a:pt x="96" y="6"/>
                      <a:pt x="96" y="6"/>
                    </a:cubicBezTo>
                    <a:cubicBezTo>
                      <a:pt x="93" y="6"/>
                      <a:pt x="90" y="5"/>
                      <a:pt x="87" y="5"/>
                    </a:cubicBezTo>
                    <a:cubicBezTo>
                      <a:pt x="84" y="5"/>
                      <a:pt x="81" y="5"/>
                      <a:pt x="78" y="5"/>
                    </a:cubicBezTo>
                    <a:cubicBezTo>
                      <a:pt x="77" y="5"/>
                      <a:pt x="77" y="5"/>
                      <a:pt x="76" y="5"/>
                    </a:cubicBezTo>
                    <a:cubicBezTo>
                      <a:pt x="74" y="5"/>
                      <a:pt x="71" y="4"/>
                      <a:pt x="69" y="4"/>
                    </a:cubicBezTo>
                    <a:cubicBezTo>
                      <a:pt x="66" y="4"/>
                      <a:pt x="63" y="4"/>
                      <a:pt x="60" y="4"/>
                    </a:cubicBezTo>
                    <a:cubicBezTo>
                      <a:pt x="58" y="4"/>
                      <a:pt x="56" y="4"/>
                      <a:pt x="54" y="3"/>
                    </a:cubicBezTo>
                    <a:cubicBezTo>
                      <a:pt x="53" y="3"/>
                      <a:pt x="52" y="3"/>
                      <a:pt x="51" y="3"/>
                    </a:cubicBezTo>
                    <a:cubicBezTo>
                      <a:pt x="48" y="3"/>
                      <a:pt x="45" y="3"/>
                      <a:pt x="42" y="3"/>
                    </a:cubicBezTo>
                    <a:cubicBezTo>
                      <a:pt x="39" y="3"/>
                      <a:pt x="36" y="2"/>
                      <a:pt x="33" y="2"/>
                    </a:cubicBezTo>
                    <a:cubicBezTo>
                      <a:pt x="33" y="2"/>
                      <a:pt x="32" y="2"/>
                      <a:pt x="31" y="2"/>
                    </a:cubicBezTo>
                    <a:cubicBezTo>
                      <a:pt x="29" y="2"/>
                      <a:pt x="27" y="2"/>
                      <a:pt x="24" y="2"/>
                    </a:cubicBezTo>
                    <a:cubicBezTo>
                      <a:pt x="21" y="2"/>
                      <a:pt x="18" y="1"/>
                      <a:pt x="15" y="1"/>
                    </a:cubicBezTo>
                    <a:cubicBezTo>
                      <a:pt x="13" y="1"/>
                      <a:pt x="11" y="1"/>
                      <a:pt x="9" y="1"/>
                    </a:cubicBezTo>
                    <a:cubicBezTo>
                      <a:pt x="8" y="1"/>
                      <a:pt x="7" y="1"/>
                      <a:pt x="6" y="1"/>
                    </a:cubicBezTo>
                    <a:cubicBezTo>
                      <a:pt x="4" y="1"/>
                      <a:pt x="2" y="1"/>
                      <a:pt x="0" y="0"/>
                    </a:cubicBezTo>
                    <a:cubicBezTo>
                      <a:pt x="0" y="5"/>
                      <a:pt x="0" y="9"/>
                      <a:pt x="0" y="14"/>
                    </a:cubicBezTo>
                    <a:cubicBezTo>
                      <a:pt x="1" y="14"/>
                      <a:pt x="2" y="14"/>
                      <a:pt x="3" y="14"/>
                    </a:cubicBezTo>
                    <a:cubicBezTo>
                      <a:pt x="4" y="14"/>
                      <a:pt x="5" y="14"/>
                      <a:pt x="6" y="14"/>
                    </a:cubicBezTo>
                    <a:cubicBezTo>
                      <a:pt x="8" y="14"/>
                      <a:pt x="10" y="14"/>
                      <a:pt x="12" y="14"/>
                    </a:cubicBezTo>
                    <a:cubicBezTo>
                      <a:pt x="15" y="15"/>
                      <a:pt x="18" y="15"/>
                      <a:pt x="21" y="15"/>
                    </a:cubicBezTo>
                    <a:cubicBezTo>
                      <a:pt x="23" y="15"/>
                      <a:pt x="26" y="15"/>
                      <a:pt x="28" y="15"/>
                    </a:cubicBezTo>
                    <a:cubicBezTo>
                      <a:pt x="29" y="15"/>
                      <a:pt x="29" y="15"/>
                      <a:pt x="30" y="15"/>
                    </a:cubicBezTo>
                    <a:cubicBezTo>
                      <a:pt x="33" y="16"/>
                      <a:pt x="36" y="16"/>
                      <a:pt x="39" y="16"/>
                    </a:cubicBezTo>
                    <a:cubicBezTo>
                      <a:pt x="42" y="16"/>
                      <a:pt x="45" y="16"/>
                      <a:pt x="48" y="17"/>
                    </a:cubicBezTo>
                    <a:cubicBezTo>
                      <a:pt x="49" y="17"/>
                      <a:pt x="50" y="17"/>
                      <a:pt x="51" y="17"/>
                    </a:cubicBezTo>
                    <a:cubicBezTo>
                      <a:pt x="53" y="17"/>
                      <a:pt x="55" y="17"/>
                      <a:pt x="57" y="17"/>
                    </a:cubicBezTo>
                    <a:cubicBezTo>
                      <a:pt x="60" y="17"/>
                      <a:pt x="63" y="17"/>
                      <a:pt x="66" y="18"/>
                    </a:cubicBezTo>
                    <a:cubicBezTo>
                      <a:pt x="68" y="18"/>
                      <a:pt x="70" y="18"/>
                      <a:pt x="73" y="18"/>
                    </a:cubicBezTo>
                    <a:cubicBezTo>
                      <a:pt x="73" y="18"/>
                      <a:pt x="74" y="18"/>
                      <a:pt x="75" y="18"/>
                    </a:cubicBezTo>
                    <a:cubicBezTo>
                      <a:pt x="78" y="18"/>
                      <a:pt x="80" y="19"/>
                      <a:pt x="83" y="19"/>
                    </a:cubicBezTo>
                    <a:cubicBezTo>
                      <a:pt x="86" y="19"/>
                      <a:pt x="89" y="19"/>
                      <a:pt x="92" y="19"/>
                    </a:cubicBezTo>
                    <a:cubicBezTo>
                      <a:pt x="93" y="19"/>
                      <a:pt x="94" y="19"/>
                      <a:pt x="95" y="19"/>
                    </a:cubicBezTo>
                    <a:cubicBezTo>
                      <a:pt x="97" y="20"/>
                      <a:pt x="99" y="20"/>
                      <a:pt x="101" y="20"/>
                    </a:cubicBezTo>
                    <a:cubicBezTo>
                      <a:pt x="104" y="20"/>
                      <a:pt x="107" y="20"/>
                      <a:pt x="110" y="20"/>
                    </a:cubicBezTo>
                    <a:cubicBezTo>
                      <a:pt x="113" y="21"/>
                      <a:pt x="115" y="21"/>
                      <a:pt x="117" y="21"/>
                    </a:cubicBezTo>
                    <a:cubicBezTo>
                      <a:pt x="118" y="21"/>
                      <a:pt x="118" y="21"/>
                      <a:pt x="119" y="21"/>
                    </a:cubicBezTo>
                    <a:cubicBezTo>
                      <a:pt x="122" y="21"/>
                      <a:pt x="125" y="21"/>
                      <a:pt x="128" y="22"/>
                    </a:cubicBezTo>
                    <a:cubicBezTo>
                      <a:pt x="131" y="22"/>
                      <a:pt x="134" y="22"/>
                      <a:pt x="137" y="22"/>
                    </a:cubicBezTo>
                    <a:cubicBezTo>
                      <a:pt x="138" y="22"/>
                      <a:pt x="139" y="22"/>
                      <a:pt x="140" y="23"/>
                    </a:cubicBezTo>
                    <a:cubicBezTo>
                      <a:pt x="142" y="23"/>
                      <a:pt x="144" y="23"/>
                      <a:pt x="146" y="23"/>
                    </a:cubicBezTo>
                    <a:cubicBezTo>
                      <a:pt x="149" y="23"/>
                      <a:pt x="152" y="23"/>
                      <a:pt x="155" y="24"/>
                    </a:cubicBezTo>
                    <a:cubicBezTo>
                      <a:pt x="157" y="24"/>
                      <a:pt x="159" y="24"/>
                      <a:pt x="162" y="24"/>
                    </a:cubicBezTo>
                    <a:cubicBezTo>
                      <a:pt x="162" y="20"/>
                      <a:pt x="162" y="15"/>
                      <a:pt x="162" y="10"/>
                    </a:cubicBezTo>
                    <a:cubicBezTo>
                      <a:pt x="160" y="10"/>
                      <a:pt x="159" y="10"/>
                      <a:pt x="158" y="10"/>
                    </a:cubicBezTo>
                    <a:cubicBezTo>
                      <a:pt x="155" y="10"/>
                      <a:pt x="152" y="10"/>
                      <a:pt x="149" y="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Freeform 16">
                <a:extLst>
                  <a:ext uri="{FF2B5EF4-FFF2-40B4-BE49-F238E27FC236}">
                    <a16:creationId xmlns:a16="http://schemas.microsoft.com/office/drawing/2014/main" id="{B16AE533-5875-4AFB-AF97-4038435E6C26}"/>
                  </a:ext>
                </a:extLst>
              </p:cNvPr>
              <p:cNvSpPr>
                <a:spLocks/>
              </p:cNvSpPr>
              <p:nvPr/>
            </p:nvSpPr>
            <p:spPr bwMode="auto">
              <a:xfrm>
                <a:off x="2217738" y="1785938"/>
                <a:ext cx="438150" cy="136525"/>
              </a:xfrm>
              <a:custGeom>
                <a:avLst/>
                <a:gdLst>
                  <a:gd name="T0" fmla="*/ 160 w 173"/>
                  <a:gd name="T1" fmla="*/ 35 h 54"/>
                  <a:gd name="T2" fmla="*/ 160 w 173"/>
                  <a:gd name="T3" fmla="*/ 35 h 54"/>
                  <a:gd name="T4" fmla="*/ 152 w 173"/>
                  <a:gd name="T5" fmla="*/ 33 h 54"/>
                  <a:gd name="T6" fmla="*/ 143 w 173"/>
                  <a:gd name="T7" fmla="*/ 31 h 54"/>
                  <a:gd name="T8" fmla="*/ 138 w 173"/>
                  <a:gd name="T9" fmla="*/ 29 h 54"/>
                  <a:gd name="T10" fmla="*/ 135 w 173"/>
                  <a:gd name="T11" fmla="*/ 28 h 54"/>
                  <a:gd name="T12" fmla="*/ 135 w 173"/>
                  <a:gd name="T13" fmla="*/ 28 h 54"/>
                  <a:gd name="T14" fmla="*/ 126 w 173"/>
                  <a:gd name="T15" fmla="*/ 26 h 54"/>
                  <a:gd name="T16" fmla="*/ 118 w 173"/>
                  <a:gd name="T17" fmla="*/ 24 h 54"/>
                  <a:gd name="T18" fmla="*/ 117 w 173"/>
                  <a:gd name="T19" fmla="*/ 24 h 54"/>
                  <a:gd name="T20" fmla="*/ 109 w 173"/>
                  <a:gd name="T21" fmla="*/ 22 h 54"/>
                  <a:gd name="T22" fmla="*/ 101 w 173"/>
                  <a:gd name="T23" fmla="*/ 20 h 54"/>
                  <a:gd name="T24" fmla="*/ 96 w 173"/>
                  <a:gd name="T25" fmla="*/ 18 h 54"/>
                  <a:gd name="T26" fmla="*/ 92 w 173"/>
                  <a:gd name="T27" fmla="*/ 18 h 54"/>
                  <a:gd name="T28" fmla="*/ 84 w 173"/>
                  <a:gd name="T29" fmla="*/ 16 h 54"/>
                  <a:gd name="T30" fmla="*/ 75 w 173"/>
                  <a:gd name="T31" fmla="*/ 14 h 54"/>
                  <a:gd name="T32" fmla="*/ 74 w 173"/>
                  <a:gd name="T33" fmla="*/ 14 h 54"/>
                  <a:gd name="T34" fmla="*/ 66 w 173"/>
                  <a:gd name="T35" fmla="*/ 12 h 54"/>
                  <a:gd name="T36" fmla="*/ 58 w 173"/>
                  <a:gd name="T37" fmla="*/ 10 h 54"/>
                  <a:gd name="T38" fmla="*/ 53 w 173"/>
                  <a:gd name="T39" fmla="*/ 9 h 54"/>
                  <a:gd name="T40" fmla="*/ 49 w 173"/>
                  <a:gd name="T41" fmla="*/ 8 h 54"/>
                  <a:gd name="T42" fmla="*/ 41 w 173"/>
                  <a:gd name="T43" fmla="*/ 7 h 54"/>
                  <a:gd name="T44" fmla="*/ 32 w 173"/>
                  <a:gd name="T45" fmla="*/ 5 h 54"/>
                  <a:gd name="T46" fmla="*/ 31 w 173"/>
                  <a:gd name="T47" fmla="*/ 5 h 54"/>
                  <a:gd name="T48" fmla="*/ 23 w 173"/>
                  <a:gd name="T49" fmla="*/ 3 h 54"/>
                  <a:gd name="T50" fmla="*/ 15 w 173"/>
                  <a:gd name="T51" fmla="*/ 2 h 54"/>
                  <a:gd name="T52" fmla="*/ 9 w 173"/>
                  <a:gd name="T53" fmla="*/ 1 h 54"/>
                  <a:gd name="T54" fmla="*/ 6 w 173"/>
                  <a:gd name="T55" fmla="*/ 0 h 54"/>
                  <a:gd name="T56" fmla="*/ 2 w 173"/>
                  <a:gd name="T57" fmla="*/ 0 h 54"/>
                  <a:gd name="T58" fmla="*/ 0 w 173"/>
                  <a:gd name="T59" fmla="*/ 14 h 54"/>
                  <a:gd name="T60" fmla="*/ 3 w 173"/>
                  <a:gd name="T61" fmla="*/ 15 h 54"/>
                  <a:gd name="T62" fmla="*/ 6 w 173"/>
                  <a:gd name="T63" fmla="*/ 15 h 54"/>
                  <a:gd name="T64" fmla="*/ 11 w 173"/>
                  <a:gd name="T65" fmla="*/ 16 h 54"/>
                  <a:gd name="T66" fmla="*/ 20 w 173"/>
                  <a:gd name="T67" fmla="*/ 18 h 54"/>
                  <a:gd name="T68" fmla="*/ 27 w 173"/>
                  <a:gd name="T69" fmla="*/ 19 h 54"/>
                  <a:gd name="T70" fmla="*/ 28 w 173"/>
                  <a:gd name="T71" fmla="*/ 19 h 54"/>
                  <a:gd name="T72" fmla="*/ 37 w 173"/>
                  <a:gd name="T73" fmla="*/ 21 h 54"/>
                  <a:gd name="T74" fmla="*/ 46 w 173"/>
                  <a:gd name="T75" fmla="*/ 23 h 54"/>
                  <a:gd name="T76" fmla="*/ 49 w 173"/>
                  <a:gd name="T77" fmla="*/ 24 h 54"/>
                  <a:gd name="T78" fmla="*/ 54 w 173"/>
                  <a:gd name="T79" fmla="*/ 25 h 54"/>
                  <a:gd name="T80" fmla="*/ 63 w 173"/>
                  <a:gd name="T81" fmla="*/ 26 h 54"/>
                  <a:gd name="T82" fmla="*/ 71 w 173"/>
                  <a:gd name="T83" fmla="*/ 28 h 54"/>
                  <a:gd name="T84" fmla="*/ 72 w 173"/>
                  <a:gd name="T85" fmla="*/ 28 h 54"/>
                  <a:gd name="T86" fmla="*/ 80 w 173"/>
                  <a:gd name="T87" fmla="*/ 30 h 54"/>
                  <a:gd name="T88" fmla="*/ 89 w 173"/>
                  <a:gd name="T89" fmla="*/ 32 h 54"/>
                  <a:gd name="T90" fmla="*/ 92 w 173"/>
                  <a:gd name="T91" fmla="*/ 33 h 54"/>
                  <a:gd name="T92" fmla="*/ 97 w 173"/>
                  <a:gd name="T93" fmla="*/ 34 h 54"/>
                  <a:gd name="T94" fmla="*/ 106 w 173"/>
                  <a:gd name="T95" fmla="*/ 36 h 54"/>
                  <a:gd name="T96" fmla="*/ 114 w 173"/>
                  <a:gd name="T97" fmla="*/ 38 h 54"/>
                  <a:gd name="T98" fmla="*/ 114 w 173"/>
                  <a:gd name="T99" fmla="*/ 39 h 54"/>
                  <a:gd name="T100" fmla="*/ 123 w 173"/>
                  <a:gd name="T101" fmla="*/ 41 h 54"/>
                  <a:gd name="T102" fmla="*/ 131 w 173"/>
                  <a:gd name="T103" fmla="*/ 43 h 54"/>
                  <a:gd name="T104" fmla="*/ 131 w 173"/>
                  <a:gd name="T105" fmla="*/ 43 h 54"/>
                  <a:gd name="T106" fmla="*/ 135 w 173"/>
                  <a:gd name="T107" fmla="*/ 44 h 54"/>
                  <a:gd name="T108" fmla="*/ 140 w 173"/>
                  <a:gd name="T109" fmla="*/ 45 h 54"/>
                  <a:gd name="T110" fmla="*/ 148 w 173"/>
                  <a:gd name="T111" fmla="*/ 48 h 54"/>
                  <a:gd name="T112" fmla="*/ 156 w 173"/>
                  <a:gd name="T113" fmla="*/ 50 h 54"/>
                  <a:gd name="T114" fmla="*/ 157 w 173"/>
                  <a:gd name="T115" fmla="*/ 50 h 54"/>
                  <a:gd name="T116" fmla="*/ 165 w 173"/>
                  <a:gd name="T117" fmla="*/ 53 h 54"/>
                  <a:gd name="T118" fmla="*/ 170 w 173"/>
                  <a:gd name="T119" fmla="*/ 54 h 54"/>
                  <a:gd name="T120" fmla="*/ 173 w 173"/>
                  <a:gd name="T121" fmla="*/ 39 h 54"/>
                  <a:gd name="T122" fmla="*/ 169 w 173"/>
                  <a:gd name="T123" fmla="*/ 38 h 54"/>
                  <a:gd name="T124" fmla="*/ 160 w 173"/>
                  <a:gd name="T125"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3" h="54">
                    <a:moveTo>
                      <a:pt x="160" y="35"/>
                    </a:moveTo>
                    <a:cubicBezTo>
                      <a:pt x="160" y="35"/>
                      <a:pt x="160" y="35"/>
                      <a:pt x="160" y="35"/>
                    </a:cubicBezTo>
                    <a:cubicBezTo>
                      <a:pt x="157" y="34"/>
                      <a:pt x="154" y="34"/>
                      <a:pt x="152" y="33"/>
                    </a:cubicBezTo>
                    <a:cubicBezTo>
                      <a:pt x="149" y="32"/>
                      <a:pt x="146" y="31"/>
                      <a:pt x="143" y="31"/>
                    </a:cubicBezTo>
                    <a:cubicBezTo>
                      <a:pt x="142" y="30"/>
                      <a:pt x="140" y="30"/>
                      <a:pt x="138" y="29"/>
                    </a:cubicBezTo>
                    <a:cubicBezTo>
                      <a:pt x="137" y="29"/>
                      <a:pt x="136" y="28"/>
                      <a:pt x="135" y="28"/>
                    </a:cubicBezTo>
                    <a:cubicBezTo>
                      <a:pt x="135" y="28"/>
                      <a:pt x="135" y="28"/>
                      <a:pt x="135" y="28"/>
                    </a:cubicBezTo>
                    <a:cubicBezTo>
                      <a:pt x="132" y="27"/>
                      <a:pt x="129" y="27"/>
                      <a:pt x="126" y="26"/>
                    </a:cubicBezTo>
                    <a:cubicBezTo>
                      <a:pt x="124" y="25"/>
                      <a:pt x="121" y="24"/>
                      <a:pt x="118" y="24"/>
                    </a:cubicBezTo>
                    <a:cubicBezTo>
                      <a:pt x="118" y="24"/>
                      <a:pt x="117" y="24"/>
                      <a:pt x="117" y="24"/>
                    </a:cubicBezTo>
                    <a:cubicBezTo>
                      <a:pt x="114" y="23"/>
                      <a:pt x="112" y="22"/>
                      <a:pt x="109" y="22"/>
                    </a:cubicBezTo>
                    <a:cubicBezTo>
                      <a:pt x="106" y="21"/>
                      <a:pt x="104" y="20"/>
                      <a:pt x="101" y="20"/>
                    </a:cubicBezTo>
                    <a:cubicBezTo>
                      <a:pt x="99" y="19"/>
                      <a:pt x="97" y="19"/>
                      <a:pt x="96" y="18"/>
                    </a:cubicBezTo>
                    <a:cubicBezTo>
                      <a:pt x="94" y="18"/>
                      <a:pt x="93" y="18"/>
                      <a:pt x="92" y="18"/>
                    </a:cubicBezTo>
                    <a:cubicBezTo>
                      <a:pt x="89" y="17"/>
                      <a:pt x="86" y="16"/>
                      <a:pt x="84" y="16"/>
                    </a:cubicBezTo>
                    <a:cubicBezTo>
                      <a:pt x="81" y="15"/>
                      <a:pt x="78" y="14"/>
                      <a:pt x="75" y="14"/>
                    </a:cubicBezTo>
                    <a:cubicBezTo>
                      <a:pt x="75" y="14"/>
                      <a:pt x="74" y="14"/>
                      <a:pt x="74" y="14"/>
                    </a:cubicBezTo>
                    <a:cubicBezTo>
                      <a:pt x="72" y="13"/>
                      <a:pt x="69" y="12"/>
                      <a:pt x="66" y="12"/>
                    </a:cubicBezTo>
                    <a:cubicBezTo>
                      <a:pt x="64" y="11"/>
                      <a:pt x="61" y="11"/>
                      <a:pt x="58" y="10"/>
                    </a:cubicBezTo>
                    <a:cubicBezTo>
                      <a:pt x="56" y="10"/>
                      <a:pt x="54" y="9"/>
                      <a:pt x="53" y="9"/>
                    </a:cubicBezTo>
                    <a:cubicBezTo>
                      <a:pt x="51" y="9"/>
                      <a:pt x="50" y="9"/>
                      <a:pt x="49" y="8"/>
                    </a:cubicBezTo>
                    <a:cubicBezTo>
                      <a:pt x="46" y="8"/>
                      <a:pt x="43" y="7"/>
                      <a:pt x="41" y="7"/>
                    </a:cubicBezTo>
                    <a:cubicBezTo>
                      <a:pt x="38" y="6"/>
                      <a:pt x="35" y="6"/>
                      <a:pt x="32" y="5"/>
                    </a:cubicBezTo>
                    <a:cubicBezTo>
                      <a:pt x="32" y="5"/>
                      <a:pt x="31" y="5"/>
                      <a:pt x="31" y="5"/>
                    </a:cubicBezTo>
                    <a:cubicBezTo>
                      <a:pt x="28" y="4"/>
                      <a:pt x="26" y="4"/>
                      <a:pt x="23" y="3"/>
                    </a:cubicBezTo>
                    <a:cubicBezTo>
                      <a:pt x="20" y="3"/>
                      <a:pt x="17" y="2"/>
                      <a:pt x="15" y="2"/>
                    </a:cubicBezTo>
                    <a:cubicBezTo>
                      <a:pt x="13" y="1"/>
                      <a:pt x="11" y="1"/>
                      <a:pt x="9" y="1"/>
                    </a:cubicBezTo>
                    <a:cubicBezTo>
                      <a:pt x="8" y="1"/>
                      <a:pt x="7" y="0"/>
                      <a:pt x="6" y="0"/>
                    </a:cubicBezTo>
                    <a:cubicBezTo>
                      <a:pt x="5" y="0"/>
                      <a:pt x="4" y="0"/>
                      <a:pt x="2" y="0"/>
                    </a:cubicBezTo>
                    <a:cubicBezTo>
                      <a:pt x="2" y="4"/>
                      <a:pt x="1" y="9"/>
                      <a:pt x="0" y="14"/>
                    </a:cubicBezTo>
                    <a:cubicBezTo>
                      <a:pt x="1" y="14"/>
                      <a:pt x="2" y="14"/>
                      <a:pt x="3" y="15"/>
                    </a:cubicBezTo>
                    <a:cubicBezTo>
                      <a:pt x="4" y="15"/>
                      <a:pt x="5" y="15"/>
                      <a:pt x="6" y="15"/>
                    </a:cubicBezTo>
                    <a:cubicBezTo>
                      <a:pt x="8" y="16"/>
                      <a:pt x="9" y="16"/>
                      <a:pt x="11" y="16"/>
                    </a:cubicBezTo>
                    <a:cubicBezTo>
                      <a:pt x="14" y="17"/>
                      <a:pt x="17" y="17"/>
                      <a:pt x="20" y="18"/>
                    </a:cubicBezTo>
                    <a:cubicBezTo>
                      <a:pt x="22" y="18"/>
                      <a:pt x="25" y="19"/>
                      <a:pt x="27" y="19"/>
                    </a:cubicBezTo>
                    <a:cubicBezTo>
                      <a:pt x="28" y="19"/>
                      <a:pt x="28" y="19"/>
                      <a:pt x="28" y="19"/>
                    </a:cubicBezTo>
                    <a:cubicBezTo>
                      <a:pt x="31" y="20"/>
                      <a:pt x="34" y="21"/>
                      <a:pt x="37" y="21"/>
                    </a:cubicBezTo>
                    <a:cubicBezTo>
                      <a:pt x="40" y="22"/>
                      <a:pt x="43" y="22"/>
                      <a:pt x="46" y="23"/>
                    </a:cubicBezTo>
                    <a:cubicBezTo>
                      <a:pt x="47" y="23"/>
                      <a:pt x="48" y="23"/>
                      <a:pt x="49" y="24"/>
                    </a:cubicBezTo>
                    <a:cubicBezTo>
                      <a:pt x="51" y="24"/>
                      <a:pt x="53" y="24"/>
                      <a:pt x="54" y="25"/>
                    </a:cubicBezTo>
                    <a:cubicBezTo>
                      <a:pt x="57" y="25"/>
                      <a:pt x="60" y="26"/>
                      <a:pt x="63" y="26"/>
                    </a:cubicBezTo>
                    <a:cubicBezTo>
                      <a:pt x="66" y="27"/>
                      <a:pt x="68" y="28"/>
                      <a:pt x="71" y="28"/>
                    </a:cubicBezTo>
                    <a:cubicBezTo>
                      <a:pt x="71" y="28"/>
                      <a:pt x="71" y="28"/>
                      <a:pt x="72" y="28"/>
                    </a:cubicBezTo>
                    <a:cubicBezTo>
                      <a:pt x="74" y="29"/>
                      <a:pt x="77" y="30"/>
                      <a:pt x="80" y="30"/>
                    </a:cubicBezTo>
                    <a:cubicBezTo>
                      <a:pt x="83" y="31"/>
                      <a:pt x="86" y="32"/>
                      <a:pt x="89" y="32"/>
                    </a:cubicBezTo>
                    <a:cubicBezTo>
                      <a:pt x="90" y="33"/>
                      <a:pt x="91" y="33"/>
                      <a:pt x="92" y="33"/>
                    </a:cubicBezTo>
                    <a:cubicBezTo>
                      <a:pt x="94" y="33"/>
                      <a:pt x="96" y="34"/>
                      <a:pt x="97" y="34"/>
                    </a:cubicBezTo>
                    <a:cubicBezTo>
                      <a:pt x="100" y="35"/>
                      <a:pt x="103" y="36"/>
                      <a:pt x="106" y="36"/>
                    </a:cubicBezTo>
                    <a:cubicBezTo>
                      <a:pt x="108" y="37"/>
                      <a:pt x="111" y="38"/>
                      <a:pt x="114" y="38"/>
                    </a:cubicBezTo>
                    <a:cubicBezTo>
                      <a:pt x="114" y="38"/>
                      <a:pt x="114" y="38"/>
                      <a:pt x="114" y="39"/>
                    </a:cubicBezTo>
                    <a:cubicBezTo>
                      <a:pt x="117" y="39"/>
                      <a:pt x="120" y="40"/>
                      <a:pt x="123" y="41"/>
                    </a:cubicBezTo>
                    <a:cubicBezTo>
                      <a:pt x="126" y="41"/>
                      <a:pt x="128" y="42"/>
                      <a:pt x="131" y="43"/>
                    </a:cubicBezTo>
                    <a:cubicBezTo>
                      <a:pt x="131" y="43"/>
                      <a:pt x="131" y="43"/>
                      <a:pt x="131" y="43"/>
                    </a:cubicBezTo>
                    <a:cubicBezTo>
                      <a:pt x="133" y="43"/>
                      <a:pt x="134" y="44"/>
                      <a:pt x="135" y="44"/>
                    </a:cubicBezTo>
                    <a:cubicBezTo>
                      <a:pt x="137" y="44"/>
                      <a:pt x="138" y="45"/>
                      <a:pt x="140" y="45"/>
                    </a:cubicBezTo>
                    <a:cubicBezTo>
                      <a:pt x="143" y="46"/>
                      <a:pt x="145" y="47"/>
                      <a:pt x="148" y="48"/>
                    </a:cubicBezTo>
                    <a:cubicBezTo>
                      <a:pt x="151" y="49"/>
                      <a:pt x="153" y="49"/>
                      <a:pt x="156" y="50"/>
                    </a:cubicBezTo>
                    <a:cubicBezTo>
                      <a:pt x="156" y="50"/>
                      <a:pt x="157" y="50"/>
                      <a:pt x="157" y="50"/>
                    </a:cubicBezTo>
                    <a:cubicBezTo>
                      <a:pt x="160" y="51"/>
                      <a:pt x="162" y="52"/>
                      <a:pt x="165" y="53"/>
                    </a:cubicBezTo>
                    <a:cubicBezTo>
                      <a:pt x="167" y="53"/>
                      <a:pt x="168" y="54"/>
                      <a:pt x="170" y="54"/>
                    </a:cubicBezTo>
                    <a:cubicBezTo>
                      <a:pt x="171" y="49"/>
                      <a:pt x="172" y="44"/>
                      <a:pt x="173" y="39"/>
                    </a:cubicBezTo>
                    <a:cubicBezTo>
                      <a:pt x="172" y="39"/>
                      <a:pt x="170" y="38"/>
                      <a:pt x="169" y="38"/>
                    </a:cubicBezTo>
                    <a:cubicBezTo>
                      <a:pt x="166" y="37"/>
                      <a:pt x="163" y="36"/>
                      <a:pt x="160" y="3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Freeform 17">
                <a:extLst>
                  <a:ext uri="{FF2B5EF4-FFF2-40B4-BE49-F238E27FC236}">
                    <a16:creationId xmlns:a16="http://schemas.microsoft.com/office/drawing/2014/main" id="{54D291A2-FC66-484D-B6A4-EDFAF03F291E}"/>
                  </a:ext>
                </a:extLst>
              </p:cNvPr>
              <p:cNvSpPr>
                <a:spLocks/>
              </p:cNvSpPr>
              <p:nvPr/>
            </p:nvSpPr>
            <p:spPr bwMode="auto">
              <a:xfrm>
                <a:off x="2473325" y="2813050"/>
                <a:ext cx="403225" cy="200025"/>
              </a:xfrm>
              <a:custGeom>
                <a:avLst/>
                <a:gdLst>
                  <a:gd name="T0" fmla="*/ 2 w 159"/>
                  <a:gd name="T1" fmla="*/ 66 h 79"/>
                  <a:gd name="T2" fmla="*/ 8 w 159"/>
                  <a:gd name="T3" fmla="*/ 78 h 79"/>
                  <a:gd name="T4" fmla="*/ 8 w 159"/>
                  <a:gd name="T5" fmla="*/ 79 h 79"/>
                  <a:gd name="T6" fmla="*/ 12 w 159"/>
                  <a:gd name="T7" fmla="*/ 77 h 79"/>
                  <a:gd name="T8" fmla="*/ 17 w 159"/>
                  <a:gd name="T9" fmla="*/ 75 h 79"/>
                  <a:gd name="T10" fmla="*/ 22 w 159"/>
                  <a:gd name="T11" fmla="*/ 74 h 79"/>
                  <a:gd name="T12" fmla="*/ 27 w 159"/>
                  <a:gd name="T13" fmla="*/ 71 h 79"/>
                  <a:gd name="T14" fmla="*/ 37 w 159"/>
                  <a:gd name="T15" fmla="*/ 67 h 79"/>
                  <a:gd name="T16" fmla="*/ 47 w 159"/>
                  <a:gd name="T17" fmla="*/ 64 h 79"/>
                  <a:gd name="T18" fmla="*/ 47 w 159"/>
                  <a:gd name="T19" fmla="*/ 63 h 79"/>
                  <a:gd name="T20" fmla="*/ 57 w 159"/>
                  <a:gd name="T21" fmla="*/ 59 h 79"/>
                  <a:gd name="T22" fmla="*/ 67 w 159"/>
                  <a:gd name="T23" fmla="*/ 55 h 79"/>
                  <a:gd name="T24" fmla="*/ 72 w 159"/>
                  <a:gd name="T25" fmla="*/ 53 h 79"/>
                  <a:gd name="T26" fmla="*/ 78 w 159"/>
                  <a:gd name="T27" fmla="*/ 50 h 79"/>
                  <a:gd name="T28" fmla="*/ 88 w 159"/>
                  <a:gd name="T29" fmla="*/ 46 h 79"/>
                  <a:gd name="T30" fmla="*/ 97 w 159"/>
                  <a:gd name="T31" fmla="*/ 41 h 79"/>
                  <a:gd name="T32" fmla="*/ 98 w 159"/>
                  <a:gd name="T33" fmla="*/ 41 h 79"/>
                  <a:gd name="T34" fmla="*/ 108 w 159"/>
                  <a:gd name="T35" fmla="*/ 36 h 79"/>
                  <a:gd name="T36" fmla="*/ 118 w 159"/>
                  <a:gd name="T37" fmla="*/ 31 h 79"/>
                  <a:gd name="T38" fmla="*/ 123 w 159"/>
                  <a:gd name="T39" fmla="*/ 29 h 79"/>
                  <a:gd name="T40" fmla="*/ 129 w 159"/>
                  <a:gd name="T41" fmla="*/ 26 h 79"/>
                  <a:gd name="T42" fmla="*/ 139 w 159"/>
                  <a:gd name="T43" fmla="*/ 20 h 79"/>
                  <a:gd name="T44" fmla="*/ 147 w 159"/>
                  <a:gd name="T45" fmla="*/ 16 h 79"/>
                  <a:gd name="T46" fmla="*/ 149 w 159"/>
                  <a:gd name="T47" fmla="*/ 15 h 79"/>
                  <a:gd name="T48" fmla="*/ 149 w 159"/>
                  <a:gd name="T49" fmla="*/ 14 h 79"/>
                  <a:gd name="T50" fmla="*/ 159 w 159"/>
                  <a:gd name="T51" fmla="*/ 9 h 79"/>
                  <a:gd name="T52" fmla="*/ 152 w 159"/>
                  <a:gd name="T53" fmla="*/ 5 h 79"/>
                  <a:gd name="T54" fmla="*/ 151 w 159"/>
                  <a:gd name="T55" fmla="*/ 5 h 79"/>
                  <a:gd name="T56" fmla="*/ 144 w 159"/>
                  <a:gd name="T57" fmla="*/ 1 h 79"/>
                  <a:gd name="T58" fmla="*/ 142 w 159"/>
                  <a:gd name="T59" fmla="*/ 0 h 79"/>
                  <a:gd name="T60" fmla="*/ 139 w 159"/>
                  <a:gd name="T61" fmla="*/ 1 h 79"/>
                  <a:gd name="T62" fmla="*/ 134 w 159"/>
                  <a:gd name="T63" fmla="*/ 4 h 79"/>
                  <a:gd name="T64" fmla="*/ 128 w 159"/>
                  <a:gd name="T65" fmla="*/ 7 h 79"/>
                  <a:gd name="T66" fmla="*/ 123 w 159"/>
                  <a:gd name="T67" fmla="*/ 10 h 79"/>
                  <a:gd name="T68" fmla="*/ 113 w 159"/>
                  <a:gd name="T69" fmla="*/ 15 h 79"/>
                  <a:gd name="T70" fmla="*/ 103 w 159"/>
                  <a:gd name="T71" fmla="*/ 20 h 79"/>
                  <a:gd name="T72" fmla="*/ 102 w 159"/>
                  <a:gd name="T73" fmla="*/ 20 h 79"/>
                  <a:gd name="T74" fmla="*/ 93 w 159"/>
                  <a:gd name="T75" fmla="*/ 25 h 79"/>
                  <a:gd name="T76" fmla="*/ 82 w 159"/>
                  <a:gd name="T77" fmla="*/ 30 h 79"/>
                  <a:gd name="T78" fmla="*/ 77 w 159"/>
                  <a:gd name="T79" fmla="*/ 32 h 79"/>
                  <a:gd name="T80" fmla="*/ 72 w 159"/>
                  <a:gd name="T81" fmla="*/ 34 h 79"/>
                  <a:gd name="T82" fmla="*/ 62 w 159"/>
                  <a:gd name="T83" fmla="*/ 39 h 79"/>
                  <a:gd name="T84" fmla="*/ 52 w 159"/>
                  <a:gd name="T85" fmla="*/ 43 h 79"/>
                  <a:gd name="T86" fmla="*/ 51 w 159"/>
                  <a:gd name="T87" fmla="*/ 43 h 79"/>
                  <a:gd name="T88" fmla="*/ 42 w 159"/>
                  <a:gd name="T89" fmla="*/ 47 h 79"/>
                  <a:gd name="T90" fmla="*/ 32 w 159"/>
                  <a:gd name="T91" fmla="*/ 51 h 79"/>
                  <a:gd name="T92" fmla="*/ 26 w 159"/>
                  <a:gd name="T93" fmla="*/ 54 h 79"/>
                  <a:gd name="T94" fmla="*/ 22 w 159"/>
                  <a:gd name="T95" fmla="*/ 55 h 79"/>
                  <a:gd name="T96" fmla="*/ 12 w 159"/>
                  <a:gd name="T97" fmla="*/ 59 h 79"/>
                  <a:gd name="T98" fmla="*/ 6 w 159"/>
                  <a:gd name="T99" fmla="*/ 62 h 79"/>
                  <a:gd name="T100" fmla="*/ 2 w 159"/>
                  <a:gd name="T101" fmla="*/ 63 h 79"/>
                  <a:gd name="T102" fmla="*/ 2 w 159"/>
                  <a:gd name="T103" fmla="*/ 63 h 79"/>
                  <a:gd name="T104" fmla="*/ 0 w 159"/>
                  <a:gd name="T105" fmla="*/ 64 h 79"/>
                  <a:gd name="T106" fmla="*/ 1 w 159"/>
                  <a:gd name="T107" fmla="*/ 65 h 79"/>
                  <a:gd name="T108" fmla="*/ 2 w 159"/>
                  <a:gd name="T109" fmla="*/ 6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9" h="79">
                    <a:moveTo>
                      <a:pt x="2" y="66"/>
                    </a:moveTo>
                    <a:cubicBezTo>
                      <a:pt x="4" y="70"/>
                      <a:pt x="6" y="74"/>
                      <a:pt x="8" y="78"/>
                    </a:cubicBezTo>
                    <a:cubicBezTo>
                      <a:pt x="8" y="78"/>
                      <a:pt x="8" y="78"/>
                      <a:pt x="8" y="79"/>
                    </a:cubicBezTo>
                    <a:cubicBezTo>
                      <a:pt x="10" y="78"/>
                      <a:pt x="11" y="78"/>
                      <a:pt x="12" y="77"/>
                    </a:cubicBezTo>
                    <a:cubicBezTo>
                      <a:pt x="14" y="77"/>
                      <a:pt x="16" y="76"/>
                      <a:pt x="17" y="75"/>
                    </a:cubicBezTo>
                    <a:cubicBezTo>
                      <a:pt x="19" y="75"/>
                      <a:pt x="20" y="74"/>
                      <a:pt x="22" y="74"/>
                    </a:cubicBezTo>
                    <a:cubicBezTo>
                      <a:pt x="24" y="73"/>
                      <a:pt x="26" y="72"/>
                      <a:pt x="27" y="71"/>
                    </a:cubicBezTo>
                    <a:cubicBezTo>
                      <a:pt x="31" y="70"/>
                      <a:pt x="34" y="69"/>
                      <a:pt x="37" y="67"/>
                    </a:cubicBezTo>
                    <a:cubicBezTo>
                      <a:pt x="41" y="66"/>
                      <a:pt x="44" y="65"/>
                      <a:pt x="47" y="64"/>
                    </a:cubicBezTo>
                    <a:cubicBezTo>
                      <a:pt x="47" y="64"/>
                      <a:pt x="47" y="63"/>
                      <a:pt x="47" y="63"/>
                    </a:cubicBezTo>
                    <a:cubicBezTo>
                      <a:pt x="51" y="62"/>
                      <a:pt x="54" y="61"/>
                      <a:pt x="57" y="59"/>
                    </a:cubicBezTo>
                    <a:cubicBezTo>
                      <a:pt x="61" y="58"/>
                      <a:pt x="64" y="56"/>
                      <a:pt x="67" y="55"/>
                    </a:cubicBezTo>
                    <a:cubicBezTo>
                      <a:pt x="69" y="54"/>
                      <a:pt x="70" y="53"/>
                      <a:pt x="72" y="53"/>
                    </a:cubicBezTo>
                    <a:cubicBezTo>
                      <a:pt x="74" y="52"/>
                      <a:pt x="76" y="51"/>
                      <a:pt x="78" y="50"/>
                    </a:cubicBezTo>
                    <a:cubicBezTo>
                      <a:pt x="81" y="49"/>
                      <a:pt x="84" y="47"/>
                      <a:pt x="88" y="46"/>
                    </a:cubicBezTo>
                    <a:cubicBezTo>
                      <a:pt x="91" y="44"/>
                      <a:pt x="94" y="43"/>
                      <a:pt x="97" y="41"/>
                    </a:cubicBezTo>
                    <a:cubicBezTo>
                      <a:pt x="97" y="41"/>
                      <a:pt x="98" y="41"/>
                      <a:pt x="98" y="41"/>
                    </a:cubicBezTo>
                    <a:cubicBezTo>
                      <a:pt x="101" y="39"/>
                      <a:pt x="105" y="38"/>
                      <a:pt x="108" y="36"/>
                    </a:cubicBezTo>
                    <a:cubicBezTo>
                      <a:pt x="111" y="34"/>
                      <a:pt x="115" y="33"/>
                      <a:pt x="118" y="31"/>
                    </a:cubicBezTo>
                    <a:cubicBezTo>
                      <a:pt x="120" y="30"/>
                      <a:pt x="121" y="29"/>
                      <a:pt x="123" y="29"/>
                    </a:cubicBezTo>
                    <a:cubicBezTo>
                      <a:pt x="125" y="28"/>
                      <a:pt x="127" y="27"/>
                      <a:pt x="129" y="26"/>
                    </a:cubicBezTo>
                    <a:cubicBezTo>
                      <a:pt x="132" y="24"/>
                      <a:pt x="135" y="22"/>
                      <a:pt x="139" y="20"/>
                    </a:cubicBezTo>
                    <a:cubicBezTo>
                      <a:pt x="142" y="19"/>
                      <a:pt x="144" y="17"/>
                      <a:pt x="147" y="16"/>
                    </a:cubicBezTo>
                    <a:cubicBezTo>
                      <a:pt x="148" y="15"/>
                      <a:pt x="148" y="15"/>
                      <a:pt x="149" y="15"/>
                    </a:cubicBezTo>
                    <a:cubicBezTo>
                      <a:pt x="149" y="15"/>
                      <a:pt x="149" y="14"/>
                      <a:pt x="149" y="14"/>
                    </a:cubicBezTo>
                    <a:cubicBezTo>
                      <a:pt x="152" y="13"/>
                      <a:pt x="156" y="11"/>
                      <a:pt x="159" y="9"/>
                    </a:cubicBezTo>
                    <a:cubicBezTo>
                      <a:pt x="156" y="8"/>
                      <a:pt x="154" y="6"/>
                      <a:pt x="152" y="5"/>
                    </a:cubicBezTo>
                    <a:cubicBezTo>
                      <a:pt x="151" y="5"/>
                      <a:pt x="151" y="5"/>
                      <a:pt x="151" y="5"/>
                    </a:cubicBezTo>
                    <a:cubicBezTo>
                      <a:pt x="149" y="4"/>
                      <a:pt x="146" y="2"/>
                      <a:pt x="144" y="1"/>
                    </a:cubicBezTo>
                    <a:cubicBezTo>
                      <a:pt x="143" y="0"/>
                      <a:pt x="142" y="0"/>
                      <a:pt x="142" y="0"/>
                    </a:cubicBezTo>
                    <a:cubicBezTo>
                      <a:pt x="141" y="0"/>
                      <a:pt x="140" y="1"/>
                      <a:pt x="139" y="1"/>
                    </a:cubicBezTo>
                    <a:cubicBezTo>
                      <a:pt x="137" y="2"/>
                      <a:pt x="135" y="3"/>
                      <a:pt x="134" y="4"/>
                    </a:cubicBezTo>
                    <a:cubicBezTo>
                      <a:pt x="132" y="5"/>
                      <a:pt x="130" y="6"/>
                      <a:pt x="128" y="7"/>
                    </a:cubicBezTo>
                    <a:cubicBezTo>
                      <a:pt x="126" y="8"/>
                      <a:pt x="125" y="9"/>
                      <a:pt x="123" y="10"/>
                    </a:cubicBezTo>
                    <a:cubicBezTo>
                      <a:pt x="120" y="11"/>
                      <a:pt x="116" y="13"/>
                      <a:pt x="113" y="15"/>
                    </a:cubicBezTo>
                    <a:cubicBezTo>
                      <a:pt x="110" y="17"/>
                      <a:pt x="106" y="18"/>
                      <a:pt x="103" y="20"/>
                    </a:cubicBezTo>
                    <a:cubicBezTo>
                      <a:pt x="103" y="20"/>
                      <a:pt x="102" y="20"/>
                      <a:pt x="102" y="20"/>
                    </a:cubicBezTo>
                    <a:cubicBezTo>
                      <a:pt x="99" y="22"/>
                      <a:pt x="96" y="24"/>
                      <a:pt x="93" y="25"/>
                    </a:cubicBezTo>
                    <a:cubicBezTo>
                      <a:pt x="89" y="27"/>
                      <a:pt x="86" y="28"/>
                      <a:pt x="82" y="30"/>
                    </a:cubicBezTo>
                    <a:cubicBezTo>
                      <a:pt x="81" y="31"/>
                      <a:pt x="79" y="32"/>
                      <a:pt x="77" y="32"/>
                    </a:cubicBezTo>
                    <a:cubicBezTo>
                      <a:pt x="75" y="33"/>
                      <a:pt x="74" y="34"/>
                      <a:pt x="72" y="34"/>
                    </a:cubicBezTo>
                    <a:cubicBezTo>
                      <a:pt x="69" y="36"/>
                      <a:pt x="66" y="37"/>
                      <a:pt x="62" y="39"/>
                    </a:cubicBezTo>
                    <a:cubicBezTo>
                      <a:pt x="59" y="40"/>
                      <a:pt x="55" y="42"/>
                      <a:pt x="52" y="43"/>
                    </a:cubicBezTo>
                    <a:cubicBezTo>
                      <a:pt x="52" y="43"/>
                      <a:pt x="52" y="43"/>
                      <a:pt x="51" y="43"/>
                    </a:cubicBezTo>
                    <a:cubicBezTo>
                      <a:pt x="48" y="45"/>
                      <a:pt x="45" y="46"/>
                      <a:pt x="42" y="47"/>
                    </a:cubicBezTo>
                    <a:cubicBezTo>
                      <a:pt x="39" y="49"/>
                      <a:pt x="35" y="50"/>
                      <a:pt x="32" y="51"/>
                    </a:cubicBezTo>
                    <a:cubicBezTo>
                      <a:pt x="30" y="52"/>
                      <a:pt x="28" y="53"/>
                      <a:pt x="26" y="54"/>
                    </a:cubicBezTo>
                    <a:cubicBezTo>
                      <a:pt x="25" y="54"/>
                      <a:pt x="24" y="55"/>
                      <a:pt x="22" y="55"/>
                    </a:cubicBezTo>
                    <a:cubicBezTo>
                      <a:pt x="19" y="57"/>
                      <a:pt x="16" y="58"/>
                      <a:pt x="12" y="59"/>
                    </a:cubicBezTo>
                    <a:cubicBezTo>
                      <a:pt x="10" y="60"/>
                      <a:pt x="8" y="61"/>
                      <a:pt x="6" y="62"/>
                    </a:cubicBezTo>
                    <a:cubicBezTo>
                      <a:pt x="5" y="62"/>
                      <a:pt x="4" y="63"/>
                      <a:pt x="2" y="63"/>
                    </a:cubicBezTo>
                    <a:cubicBezTo>
                      <a:pt x="2" y="63"/>
                      <a:pt x="2" y="63"/>
                      <a:pt x="2" y="63"/>
                    </a:cubicBezTo>
                    <a:cubicBezTo>
                      <a:pt x="1" y="63"/>
                      <a:pt x="1" y="64"/>
                      <a:pt x="0" y="64"/>
                    </a:cubicBezTo>
                    <a:cubicBezTo>
                      <a:pt x="0" y="64"/>
                      <a:pt x="1" y="65"/>
                      <a:pt x="1" y="65"/>
                    </a:cubicBezTo>
                    <a:cubicBezTo>
                      <a:pt x="1" y="66"/>
                      <a:pt x="1" y="66"/>
                      <a:pt x="2" y="6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4" name="Freeform 18">
                <a:extLst>
                  <a:ext uri="{FF2B5EF4-FFF2-40B4-BE49-F238E27FC236}">
                    <a16:creationId xmlns:a16="http://schemas.microsoft.com/office/drawing/2014/main" id="{6FDB3C9D-C03D-4CF5-B59F-49A6C137F090}"/>
                  </a:ext>
                </a:extLst>
              </p:cNvPr>
              <p:cNvSpPr>
                <a:spLocks/>
              </p:cNvSpPr>
              <p:nvPr/>
            </p:nvSpPr>
            <p:spPr bwMode="auto">
              <a:xfrm>
                <a:off x="2989263" y="2419350"/>
                <a:ext cx="255588" cy="315913"/>
              </a:xfrm>
              <a:custGeom>
                <a:avLst/>
                <a:gdLst>
                  <a:gd name="T0" fmla="*/ 65 w 101"/>
                  <a:gd name="T1" fmla="*/ 51 h 124"/>
                  <a:gd name="T2" fmla="*/ 64 w 101"/>
                  <a:gd name="T3" fmla="*/ 52 h 124"/>
                  <a:gd name="T4" fmla="*/ 53 w 101"/>
                  <a:gd name="T5" fmla="*/ 69 h 124"/>
                  <a:gd name="T6" fmla="*/ 51 w 101"/>
                  <a:gd name="T7" fmla="*/ 71 h 124"/>
                  <a:gd name="T8" fmla="*/ 39 w 101"/>
                  <a:gd name="T9" fmla="*/ 84 h 124"/>
                  <a:gd name="T10" fmla="*/ 32 w 101"/>
                  <a:gd name="T11" fmla="*/ 90 h 124"/>
                  <a:gd name="T12" fmla="*/ 27 w 101"/>
                  <a:gd name="T13" fmla="*/ 95 h 124"/>
                  <a:gd name="T14" fmla="*/ 16 w 101"/>
                  <a:gd name="T15" fmla="*/ 105 h 124"/>
                  <a:gd name="T16" fmla="*/ 5 w 101"/>
                  <a:gd name="T17" fmla="*/ 113 h 124"/>
                  <a:gd name="T18" fmla="*/ 4 w 101"/>
                  <a:gd name="T19" fmla="*/ 113 h 124"/>
                  <a:gd name="T20" fmla="*/ 0 w 101"/>
                  <a:gd name="T21" fmla="*/ 117 h 124"/>
                  <a:gd name="T22" fmla="*/ 3 w 101"/>
                  <a:gd name="T23" fmla="*/ 118 h 124"/>
                  <a:gd name="T24" fmla="*/ 4 w 101"/>
                  <a:gd name="T25" fmla="*/ 118 h 124"/>
                  <a:gd name="T26" fmla="*/ 12 w 101"/>
                  <a:gd name="T27" fmla="*/ 121 h 124"/>
                  <a:gd name="T28" fmla="*/ 17 w 101"/>
                  <a:gd name="T29" fmla="*/ 123 h 124"/>
                  <a:gd name="T30" fmla="*/ 18 w 101"/>
                  <a:gd name="T31" fmla="*/ 124 h 124"/>
                  <a:gd name="T32" fmla="*/ 21 w 101"/>
                  <a:gd name="T33" fmla="*/ 122 h 124"/>
                  <a:gd name="T34" fmla="*/ 26 w 101"/>
                  <a:gd name="T35" fmla="*/ 118 h 124"/>
                  <a:gd name="T36" fmla="*/ 32 w 101"/>
                  <a:gd name="T37" fmla="*/ 113 h 124"/>
                  <a:gd name="T38" fmla="*/ 43 w 101"/>
                  <a:gd name="T39" fmla="*/ 103 h 124"/>
                  <a:gd name="T40" fmla="*/ 55 w 101"/>
                  <a:gd name="T41" fmla="*/ 91 h 124"/>
                  <a:gd name="T42" fmla="*/ 55 w 101"/>
                  <a:gd name="T43" fmla="*/ 91 h 124"/>
                  <a:gd name="T44" fmla="*/ 66 w 101"/>
                  <a:gd name="T45" fmla="*/ 79 h 124"/>
                  <a:gd name="T46" fmla="*/ 68 w 101"/>
                  <a:gd name="T47" fmla="*/ 76 h 124"/>
                  <a:gd name="T48" fmla="*/ 82 w 101"/>
                  <a:gd name="T49" fmla="*/ 53 h 124"/>
                  <a:gd name="T50" fmla="*/ 86 w 101"/>
                  <a:gd name="T51" fmla="*/ 45 h 124"/>
                  <a:gd name="T52" fmla="*/ 91 w 101"/>
                  <a:gd name="T53" fmla="*/ 35 h 124"/>
                  <a:gd name="T54" fmla="*/ 99 w 101"/>
                  <a:gd name="T55" fmla="*/ 8 h 124"/>
                  <a:gd name="T56" fmla="*/ 101 w 101"/>
                  <a:gd name="T57" fmla="*/ 0 h 124"/>
                  <a:gd name="T58" fmla="*/ 99 w 101"/>
                  <a:gd name="T59" fmla="*/ 0 h 124"/>
                  <a:gd name="T60" fmla="*/ 99 w 101"/>
                  <a:gd name="T61" fmla="*/ 0 h 124"/>
                  <a:gd name="T62" fmla="*/ 95 w 101"/>
                  <a:gd name="T63" fmla="*/ 0 h 124"/>
                  <a:gd name="T64" fmla="*/ 86 w 101"/>
                  <a:gd name="T65" fmla="*/ 0 h 124"/>
                  <a:gd name="T66" fmla="*/ 84 w 101"/>
                  <a:gd name="T67" fmla="*/ 0 h 124"/>
                  <a:gd name="T68" fmla="*/ 84 w 101"/>
                  <a:gd name="T69" fmla="*/ 4 h 124"/>
                  <a:gd name="T70" fmla="*/ 72 w 101"/>
                  <a:gd name="T71" fmla="*/ 38 h 124"/>
                  <a:gd name="T72" fmla="*/ 65 w 101"/>
                  <a:gd name="T73" fmla="*/ 5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 h="124">
                    <a:moveTo>
                      <a:pt x="65" y="51"/>
                    </a:moveTo>
                    <a:cubicBezTo>
                      <a:pt x="64" y="51"/>
                      <a:pt x="64" y="52"/>
                      <a:pt x="64" y="52"/>
                    </a:cubicBezTo>
                    <a:cubicBezTo>
                      <a:pt x="61" y="58"/>
                      <a:pt x="57" y="63"/>
                      <a:pt x="53" y="69"/>
                    </a:cubicBezTo>
                    <a:cubicBezTo>
                      <a:pt x="52" y="69"/>
                      <a:pt x="52" y="70"/>
                      <a:pt x="51" y="71"/>
                    </a:cubicBezTo>
                    <a:cubicBezTo>
                      <a:pt x="47" y="75"/>
                      <a:pt x="43" y="80"/>
                      <a:pt x="39" y="84"/>
                    </a:cubicBezTo>
                    <a:cubicBezTo>
                      <a:pt x="37" y="86"/>
                      <a:pt x="35" y="88"/>
                      <a:pt x="32" y="90"/>
                    </a:cubicBezTo>
                    <a:cubicBezTo>
                      <a:pt x="31" y="92"/>
                      <a:pt x="29" y="94"/>
                      <a:pt x="27" y="95"/>
                    </a:cubicBezTo>
                    <a:cubicBezTo>
                      <a:pt x="23" y="98"/>
                      <a:pt x="20" y="102"/>
                      <a:pt x="16" y="105"/>
                    </a:cubicBezTo>
                    <a:cubicBezTo>
                      <a:pt x="12" y="107"/>
                      <a:pt x="9" y="110"/>
                      <a:pt x="5" y="113"/>
                    </a:cubicBezTo>
                    <a:cubicBezTo>
                      <a:pt x="5" y="113"/>
                      <a:pt x="5" y="113"/>
                      <a:pt x="4" y="113"/>
                    </a:cubicBezTo>
                    <a:cubicBezTo>
                      <a:pt x="3" y="114"/>
                      <a:pt x="1" y="116"/>
                      <a:pt x="0" y="117"/>
                    </a:cubicBezTo>
                    <a:cubicBezTo>
                      <a:pt x="1" y="117"/>
                      <a:pt x="2" y="118"/>
                      <a:pt x="3" y="118"/>
                    </a:cubicBezTo>
                    <a:cubicBezTo>
                      <a:pt x="3" y="118"/>
                      <a:pt x="4" y="118"/>
                      <a:pt x="4" y="118"/>
                    </a:cubicBezTo>
                    <a:cubicBezTo>
                      <a:pt x="6" y="119"/>
                      <a:pt x="9" y="120"/>
                      <a:pt x="12" y="121"/>
                    </a:cubicBezTo>
                    <a:cubicBezTo>
                      <a:pt x="14" y="122"/>
                      <a:pt x="15" y="122"/>
                      <a:pt x="17" y="123"/>
                    </a:cubicBezTo>
                    <a:cubicBezTo>
                      <a:pt x="17" y="123"/>
                      <a:pt x="18" y="123"/>
                      <a:pt x="18" y="124"/>
                    </a:cubicBezTo>
                    <a:cubicBezTo>
                      <a:pt x="19" y="123"/>
                      <a:pt x="20" y="122"/>
                      <a:pt x="21" y="122"/>
                    </a:cubicBezTo>
                    <a:cubicBezTo>
                      <a:pt x="23" y="120"/>
                      <a:pt x="24" y="119"/>
                      <a:pt x="26" y="118"/>
                    </a:cubicBezTo>
                    <a:cubicBezTo>
                      <a:pt x="28" y="116"/>
                      <a:pt x="30" y="114"/>
                      <a:pt x="32" y="113"/>
                    </a:cubicBezTo>
                    <a:cubicBezTo>
                      <a:pt x="36" y="109"/>
                      <a:pt x="40" y="106"/>
                      <a:pt x="43" y="103"/>
                    </a:cubicBezTo>
                    <a:cubicBezTo>
                      <a:pt x="47" y="99"/>
                      <a:pt x="51" y="95"/>
                      <a:pt x="55" y="91"/>
                    </a:cubicBezTo>
                    <a:cubicBezTo>
                      <a:pt x="55" y="91"/>
                      <a:pt x="55" y="91"/>
                      <a:pt x="55" y="91"/>
                    </a:cubicBezTo>
                    <a:cubicBezTo>
                      <a:pt x="59" y="87"/>
                      <a:pt x="62" y="83"/>
                      <a:pt x="66" y="79"/>
                    </a:cubicBezTo>
                    <a:cubicBezTo>
                      <a:pt x="66" y="78"/>
                      <a:pt x="67" y="77"/>
                      <a:pt x="68" y="76"/>
                    </a:cubicBezTo>
                    <a:cubicBezTo>
                      <a:pt x="73" y="69"/>
                      <a:pt x="78" y="61"/>
                      <a:pt x="82" y="53"/>
                    </a:cubicBezTo>
                    <a:cubicBezTo>
                      <a:pt x="84" y="51"/>
                      <a:pt x="85" y="48"/>
                      <a:pt x="86" y="45"/>
                    </a:cubicBezTo>
                    <a:cubicBezTo>
                      <a:pt x="88" y="42"/>
                      <a:pt x="89" y="39"/>
                      <a:pt x="91" y="35"/>
                    </a:cubicBezTo>
                    <a:cubicBezTo>
                      <a:pt x="94" y="27"/>
                      <a:pt x="97" y="17"/>
                      <a:pt x="99" y="8"/>
                    </a:cubicBezTo>
                    <a:cubicBezTo>
                      <a:pt x="100" y="5"/>
                      <a:pt x="101" y="3"/>
                      <a:pt x="101" y="0"/>
                    </a:cubicBezTo>
                    <a:cubicBezTo>
                      <a:pt x="100" y="0"/>
                      <a:pt x="100" y="0"/>
                      <a:pt x="99" y="0"/>
                    </a:cubicBezTo>
                    <a:cubicBezTo>
                      <a:pt x="99" y="0"/>
                      <a:pt x="99" y="0"/>
                      <a:pt x="99" y="0"/>
                    </a:cubicBezTo>
                    <a:cubicBezTo>
                      <a:pt x="97" y="0"/>
                      <a:pt x="96" y="0"/>
                      <a:pt x="95" y="0"/>
                    </a:cubicBezTo>
                    <a:cubicBezTo>
                      <a:pt x="92" y="0"/>
                      <a:pt x="89" y="0"/>
                      <a:pt x="86" y="0"/>
                    </a:cubicBezTo>
                    <a:cubicBezTo>
                      <a:pt x="85" y="0"/>
                      <a:pt x="85" y="0"/>
                      <a:pt x="84" y="0"/>
                    </a:cubicBezTo>
                    <a:cubicBezTo>
                      <a:pt x="84" y="2"/>
                      <a:pt x="84" y="3"/>
                      <a:pt x="84" y="4"/>
                    </a:cubicBezTo>
                    <a:cubicBezTo>
                      <a:pt x="81" y="16"/>
                      <a:pt x="77" y="27"/>
                      <a:pt x="72" y="38"/>
                    </a:cubicBezTo>
                    <a:cubicBezTo>
                      <a:pt x="69" y="43"/>
                      <a:pt x="67" y="47"/>
                      <a:pt x="65" y="5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5" name="Freeform 19">
                <a:extLst>
                  <a:ext uri="{FF2B5EF4-FFF2-40B4-BE49-F238E27FC236}">
                    <a16:creationId xmlns:a16="http://schemas.microsoft.com/office/drawing/2014/main" id="{CEFCCC90-BB60-46DB-B214-774A7DCFC1CD}"/>
                  </a:ext>
                </a:extLst>
              </p:cNvPr>
              <p:cNvSpPr>
                <a:spLocks/>
              </p:cNvSpPr>
              <p:nvPr/>
            </p:nvSpPr>
            <p:spPr bwMode="auto">
              <a:xfrm>
                <a:off x="2819400" y="1943100"/>
                <a:ext cx="374650" cy="260350"/>
              </a:xfrm>
              <a:custGeom>
                <a:avLst/>
                <a:gdLst>
                  <a:gd name="T0" fmla="*/ 3 w 148"/>
                  <a:gd name="T1" fmla="*/ 18 h 103"/>
                  <a:gd name="T2" fmla="*/ 11 w 148"/>
                  <a:gd name="T3" fmla="*/ 21 h 103"/>
                  <a:gd name="T4" fmla="*/ 20 w 148"/>
                  <a:gd name="T5" fmla="*/ 25 h 103"/>
                  <a:gd name="T6" fmla="*/ 23 w 148"/>
                  <a:gd name="T7" fmla="*/ 26 h 103"/>
                  <a:gd name="T8" fmla="*/ 28 w 148"/>
                  <a:gd name="T9" fmla="*/ 28 h 103"/>
                  <a:gd name="T10" fmla="*/ 34 w 148"/>
                  <a:gd name="T11" fmla="*/ 31 h 103"/>
                  <a:gd name="T12" fmla="*/ 36 w 148"/>
                  <a:gd name="T13" fmla="*/ 32 h 103"/>
                  <a:gd name="T14" fmla="*/ 43 w 148"/>
                  <a:gd name="T15" fmla="*/ 36 h 103"/>
                  <a:gd name="T16" fmla="*/ 44 w 148"/>
                  <a:gd name="T17" fmla="*/ 36 h 103"/>
                  <a:gd name="T18" fmla="*/ 52 w 148"/>
                  <a:gd name="T19" fmla="*/ 41 h 103"/>
                  <a:gd name="T20" fmla="*/ 60 w 148"/>
                  <a:gd name="T21" fmla="*/ 45 h 103"/>
                  <a:gd name="T22" fmla="*/ 63 w 148"/>
                  <a:gd name="T23" fmla="*/ 47 h 103"/>
                  <a:gd name="T24" fmla="*/ 68 w 148"/>
                  <a:gd name="T25" fmla="*/ 50 h 103"/>
                  <a:gd name="T26" fmla="*/ 76 w 148"/>
                  <a:gd name="T27" fmla="*/ 55 h 103"/>
                  <a:gd name="T28" fmla="*/ 83 w 148"/>
                  <a:gd name="T29" fmla="*/ 60 h 103"/>
                  <a:gd name="T30" fmla="*/ 83 w 148"/>
                  <a:gd name="T31" fmla="*/ 60 h 103"/>
                  <a:gd name="T32" fmla="*/ 91 w 148"/>
                  <a:gd name="T33" fmla="*/ 66 h 103"/>
                  <a:gd name="T34" fmla="*/ 96 w 148"/>
                  <a:gd name="T35" fmla="*/ 70 h 103"/>
                  <a:gd name="T36" fmla="*/ 99 w 148"/>
                  <a:gd name="T37" fmla="*/ 72 h 103"/>
                  <a:gd name="T38" fmla="*/ 102 w 148"/>
                  <a:gd name="T39" fmla="*/ 75 h 103"/>
                  <a:gd name="T40" fmla="*/ 106 w 148"/>
                  <a:gd name="T41" fmla="*/ 78 h 103"/>
                  <a:gd name="T42" fmla="*/ 114 w 148"/>
                  <a:gd name="T43" fmla="*/ 85 h 103"/>
                  <a:gd name="T44" fmla="*/ 121 w 148"/>
                  <a:gd name="T45" fmla="*/ 92 h 103"/>
                  <a:gd name="T46" fmla="*/ 121 w 148"/>
                  <a:gd name="T47" fmla="*/ 93 h 103"/>
                  <a:gd name="T48" fmla="*/ 128 w 148"/>
                  <a:gd name="T49" fmla="*/ 101 h 103"/>
                  <a:gd name="T50" fmla="*/ 129 w 148"/>
                  <a:gd name="T51" fmla="*/ 103 h 103"/>
                  <a:gd name="T52" fmla="*/ 137 w 148"/>
                  <a:gd name="T53" fmla="*/ 102 h 103"/>
                  <a:gd name="T54" fmla="*/ 141 w 148"/>
                  <a:gd name="T55" fmla="*/ 102 h 103"/>
                  <a:gd name="T56" fmla="*/ 146 w 148"/>
                  <a:gd name="T57" fmla="*/ 101 h 103"/>
                  <a:gd name="T58" fmla="*/ 148 w 148"/>
                  <a:gd name="T59" fmla="*/ 101 h 103"/>
                  <a:gd name="T60" fmla="*/ 147 w 148"/>
                  <a:gd name="T61" fmla="*/ 99 h 103"/>
                  <a:gd name="T62" fmla="*/ 143 w 148"/>
                  <a:gd name="T63" fmla="*/ 94 h 103"/>
                  <a:gd name="T64" fmla="*/ 140 w 148"/>
                  <a:gd name="T65" fmla="*/ 90 h 103"/>
                  <a:gd name="T66" fmla="*/ 133 w 148"/>
                  <a:gd name="T67" fmla="*/ 81 h 103"/>
                  <a:gd name="T68" fmla="*/ 125 w 148"/>
                  <a:gd name="T69" fmla="*/ 74 h 103"/>
                  <a:gd name="T70" fmla="*/ 125 w 148"/>
                  <a:gd name="T71" fmla="*/ 74 h 103"/>
                  <a:gd name="T72" fmla="*/ 118 w 148"/>
                  <a:gd name="T73" fmla="*/ 67 h 103"/>
                  <a:gd name="T74" fmla="*/ 111 w 148"/>
                  <a:gd name="T75" fmla="*/ 61 h 103"/>
                  <a:gd name="T76" fmla="*/ 106 w 148"/>
                  <a:gd name="T77" fmla="*/ 57 h 103"/>
                  <a:gd name="T78" fmla="*/ 106 w 148"/>
                  <a:gd name="T79" fmla="*/ 57 h 103"/>
                  <a:gd name="T80" fmla="*/ 103 w 148"/>
                  <a:gd name="T81" fmla="*/ 55 h 103"/>
                  <a:gd name="T82" fmla="*/ 95 w 148"/>
                  <a:gd name="T83" fmla="*/ 49 h 103"/>
                  <a:gd name="T84" fmla="*/ 87 w 148"/>
                  <a:gd name="T85" fmla="*/ 44 h 103"/>
                  <a:gd name="T86" fmla="*/ 87 w 148"/>
                  <a:gd name="T87" fmla="*/ 43 h 103"/>
                  <a:gd name="T88" fmla="*/ 80 w 148"/>
                  <a:gd name="T89" fmla="*/ 38 h 103"/>
                  <a:gd name="T90" fmla="*/ 72 w 148"/>
                  <a:gd name="T91" fmla="*/ 34 h 103"/>
                  <a:gd name="T92" fmla="*/ 67 w 148"/>
                  <a:gd name="T93" fmla="*/ 31 h 103"/>
                  <a:gd name="T94" fmla="*/ 64 w 148"/>
                  <a:gd name="T95" fmla="*/ 29 h 103"/>
                  <a:gd name="T96" fmla="*/ 56 w 148"/>
                  <a:gd name="T97" fmla="*/ 25 h 103"/>
                  <a:gd name="T98" fmla="*/ 48 w 148"/>
                  <a:gd name="T99" fmla="*/ 21 h 103"/>
                  <a:gd name="T100" fmla="*/ 47 w 148"/>
                  <a:gd name="T101" fmla="*/ 20 h 103"/>
                  <a:gd name="T102" fmla="*/ 40 w 148"/>
                  <a:gd name="T103" fmla="*/ 17 h 103"/>
                  <a:gd name="T104" fmla="*/ 40 w 148"/>
                  <a:gd name="T105" fmla="*/ 17 h 103"/>
                  <a:gd name="T106" fmla="*/ 31 w 148"/>
                  <a:gd name="T107" fmla="*/ 13 h 103"/>
                  <a:gd name="T108" fmla="*/ 27 w 148"/>
                  <a:gd name="T109" fmla="*/ 11 h 103"/>
                  <a:gd name="T110" fmla="*/ 23 w 148"/>
                  <a:gd name="T111" fmla="*/ 9 h 103"/>
                  <a:gd name="T112" fmla="*/ 15 w 148"/>
                  <a:gd name="T113" fmla="*/ 6 h 103"/>
                  <a:gd name="T114" fmla="*/ 7 w 148"/>
                  <a:gd name="T115" fmla="*/ 2 h 103"/>
                  <a:gd name="T116" fmla="*/ 6 w 148"/>
                  <a:gd name="T117" fmla="*/ 2 h 103"/>
                  <a:gd name="T118" fmla="*/ 2 w 148"/>
                  <a:gd name="T119" fmla="*/ 0 h 103"/>
                  <a:gd name="T120" fmla="*/ 0 w 148"/>
                  <a:gd name="T121" fmla="*/ 16 h 103"/>
                  <a:gd name="T122" fmla="*/ 3 w 148"/>
                  <a:gd name="T123" fmla="*/ 17 h 103"/>
                  <a:gd name="T124" fmla="*/ 3 w 148"/>
                  <a:gd name="T125" fmla="*/ 1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8" h="103">
                    <a:moveTo>
                      <a:pt x="3" y="18"/>
                    </a:moveTo>
                    <a:cubicBezTo>
                      <a:pt x="6" y="19"/>
                      <a:pt x="9" y="20"/>
                      <a:pt x="11" y="21"/>
                    </a:cubicBezTo>
                    <a:cubicBezTo>
                      <a:pt x="14" y="22"/>
                      <a:pt x="17" y="23"/>
                      <a:pt x="20" y="25"/>
                    </a:cubicBezTo>
                    <a:cubicBezTo>
                      <a:pt x="21" y="25"/>
                      <a:pt x="22" y="26"/>
                      <a:pt x="23" y="26"/>
                    </a:cubicBezTo>
                    <a:cubicBezTo>
                      <a:pt x="25" y="27"/>
                      <a:pt x="26" y="28"/>
                      <a:pt x="28" y="28"/>
                    </a:cubicBezTo>
                    <a:cubicBezTo>
                      <a:pt x="30" y="29"/>
                      <a:pt x="32" y="30"/>
                      <a:pt x="34" y="31"/>
                    </a:cubicBezTo>
                    <a:cubicBezTo>
                      <a:pt x="34" y="32"/>
                      <a:pt x="35" y="32"/>
                      <a:pt x="36" y="32"/>
                    </a:cubicBezTo>
                    <a:cubicBezTo>
                      <a:pt x="38" y="34"/>
                      <a:pt x="41" y="35"/>
                      <a:pt x="43" y="36"/>
                    </a:cubicBezTo>
                    <a:cubicBezTo>
                      <a:pt x="44" y="36"/>
                      <a:pt x="44" y="36"/>
                      <a:pt x="44" y="36"/>
                    </a:cubicBezTo>
                    <a:cubicBezTo>
                      <a:pt x="47" y="38"/>
                      <a:pt x="49" y="39"/>
                      <a:pt x="52" y="41"/>
                    </a:cubicBezTo>
                    <a:cubicBezTo>
                      <a:pt x="55" y="42"/>
                      <a:pt x="57" y="44"/>
                      <a:pt x="60" y="45"/>
                    </a:cubicBezTo>
                    <a:cubicBezTo>
                      <a:pt x="61" y="46"/>
                      <a:pt x="62" y="47"/>
                      <a:pt x="63" y="47"/>
                    </a:cubicBezTo>
                    <a:cubicBezTo>
                      <a:pt x="65" y="48"/>
                      <a:pt x="66" y="49"/>
                      <a:pt x="68" y="50"/>
                    </a:cubicBezTo>
                    <a:cubicBezTo>
                      <a:pt x="70" y="52"/>
                      <a:pt x="73" y="53"/>
                      <a:pt x="76" y="55"/>
                    </a:cubicBezTo>
                    <a:cubicBezTo>
                      <a:pt x="78" y="57"/>
                      <a:pt x="81" y="58"/>
                      <a:pt x="83" y="60"/>
                    </a:cubicBezTo>
                    <a:cubicBezTo>
                      <a:pt x="83" y="60"/>
                      <a:pt x="83" y="60"/>
                      <a:pt x="83" y="60"/>
                    </a:cubicBezTo>
                    <a:cubicBezTo>
                      <a:pt x="86" y="62"/>
                      <a:pt x="89" y="64"/>
                      <a:pt x="91" y="66"/>
                    </a:cubicBezTo>
                    <a:cubicBezTo>
                      <a:pt x="93" y="67"/>
                      <a:pt x="95" y="68"/>
                      <a:pt x="96" y="70"/>
                    </a:cubicBezTo>
                    <a:cubicBezTo>
                      <a:pt x="97" y="70"/>
                      <a:pt x="98" y="71"/>
                      <a:pt x="99" y="72"/>
                    </a:cubicBezTo>
                    <a:cubicBezTo>
                      <a:pt x="100" y="73"/>
                      <a:pt x="101" y="74"/>
                      <a:pt x="102" y="75"/>
                    </a:cubicBezTo>
                    <a:cubicBezTo>
                      <a:pt x="104" y="76"/>
                      <a:pt x="105" y="77"/>
                      <a:pt x="106" y="78"/>
                    </a:cubicBezTo>
                    <a:cubicBezTo>
                      <a:pt x="109" y="80"/>
                      <a:pt x="111" y="83"/>
                      <a:pt x="114" y="85"/>
                    </a:cubicBezTo>
                    <a:cubicBezTo>
                      <a:pt x="116" y="87"/>
                      <a:pt x="119" y="90"/>
                      <a:pt x="121" y="92"/>
                    </a:cubicBezTo>
                    <a:cubicBezTo>
                      <a:pt x="121" y="92"/>
                      <a:pt x="121" y="92"/>
                      <a:pt x="121" y="93"/>
                    </a:cubicBezTo>
                    <a:cubicBezTo>
                      <a:pt x="123" y="95"/>
                      <a:pt x="126" y="98"/>
                      <a:pt x="128" y="101"/>
                    </a:cubicBezTo>
                    <a:cubicBezTo>
                      <a:pt x="129" y="102"/>
                      <a:pt x="129" y="102"/>
                      <a:pt x="129" y="103"/>
                    </a:cubicBezTo>
                    <a:cubicBezTo>
                      <a:pt x="132" y="102"/>
                      <a:pt x="134" y="102"/>
                      <a:pt x="137" y="102"/>
                    </a:cubicBezTo>
                    <a:cubicBezTo>
                      <a:pt x="138" y="102"/>
                      <a:pt x="140" y="102"/>
                      <a:pt x="141" y="102"/>
                    </a:cubicBezTo>
                    <a:cubicBezTo>
                      <a:pt x="143" y="101"/>
                      <a:pt x="145" y="101"/>
                      <a:pt x="146" y="101"/>
                    </a:cubicBezTo>
                    <a:cubicBezTo>
                      <a:pt x="147" y="101"/>
                      <a:pt x="147" y="101"/>
                      <a:pt x="148" y="101"/>
                    </a:cubicBezTo>
                    <a:cubicBezTo>
                      <a:pt x="148" y="100"/>
                      <a:pt x="147" y="99"/>
                      <a:pt x="147" y="99"/>
                    </a:cubicBezTo>
                    <a:cubicBezTo>
                      <a:pt x="145" y="97"/>
                      <a:pt x="144" y="95"/>
                      <a:pt x="143" y="94"/>
                    </a:cubicBezTo>
                    <a:cubicBezTo>
                      <a:pt x="142" y="92"/>
                      <a:pt x="141" y="91"/>
                      <a:pt x="140" y="90"/>
                    </a:cubicBezTo>
                    <a:cubicBezTo>
                      <a:pt x="138" y="87"/>
                      <a:pt x="135" y="84"/>
                      <a:pt x="133" y="81"/>
                    </a:cubicBezTo>
                    <a:cubicBezTo>
                      <a:pt x="130" y="79"/>
                      <a:pt x="128" y="76"/>
                      <a:pt x="125" y="74"/>
                    </a:cubicBezTo>
                    <a:cubicBezTo>
                      <a:pt x="125" y="74"/>
                      <a:pt x="125" y="74"/>
                      <a:pt x="125" y="74"/>
                    </a:cubicBezTo>
                    <a:cubicBezTo>
                      <a:pt x="123" y="71"/>
                      <a:pt x="120" y="69"/>
                      <a:pt x="118" y="67"/>
                    </a:cubicBezTo>
                    <a:cubicBezTo>
                      <a:pt x="116" y="65"/>
                      <a:pt x="113" y="63"/>
                      <a:pt x="111" y="61"/>
                    </a:cubicBezTo>
                    <a:cubicBezTo>
                      <a:pt x="109" y="59"/>
                      <a:pt x="108" y="58"/>
                      <a:pt x="106" y="57"/>
                    </a:cubicBezTo>
                    <a:cubicBezTo>
                      <a:pt x="106" y="57"/>
                      <a:pt x="106" y="57"/>
                      <a:pt x="106" y="57"/>
                    </a:cubicBezTo>
                    <a:cubicBezTo>
                      <a:pt x="105" y="56"/>
                      <a:pt x="104" y="55"/>
                      <a:pt x="103" y="55"/>
                    </a:cubicBezTo>
                    <a:cubicBezTo>
                      <a:pt x="100" y="53"/>
                      <a:pt x="98" y="51"/>
                      <a:pt x="95" y="49"/>
                    </a:cubicBezTo>
                    <a:cubicBezTo>
                      <a:pt x="93" y="47"/>
                      <a:pt x="90" y="45"/>
                      <a:pt x="87" y="44"/>
                    </a:cubicBezTo>
                    <a:cubicBezTo>
                      <a:pt x="87" y="43"/>
                      <a:pt x="87" y="43"/>
                      <a:pt x="87" y="43"/>
                    </a:cubicBezTo>
                    <a:cubicBezTo>
                      <a:pt x="85" y="42"/>
                      <a:pt x="82" y="40"/>
                      <a:pt x="80" y="38"/>
                    </a:cubicBezTo>
                    <a:cubicBezTo>
                      <a:pt x="77" y="37"/>
                      <a:pt x="74" y="35"/>
                      <a:pt x="72" y="34"/>
                    </a:cubicBezTo>
                    <a:cubicBezTo>
                      <a:pt x="70" y="33"/>
                      <a:pt x="69" y="32"/>
                      <a:pt x="67" y="31"/>
                    </a:cubicBezTo>
                    <a:cubicBezTo>
                      <a:pt x="66" y="30"/>
                      <a:pt x="65" y="30"/>
                      <a:pt x="64" y="29"/>
                    </a:cubicBezTo>
                    <a:cubicBezTo>
                      <a:pt x="61" y="28"/>
                      <a:pt x="58" y="26"/>
                      <a:pt x="56" y="25"/>
                    </a:cubicBezTo>
                    <a:cubicBezTo>
                      <a:pt x="53" y="23"/>
                      <a:pt x="50" y="22"/>
                      <a:pt x="48" y="21"/>
                    </a:cubicBezTo>
                    <a:cubicBezTo>
                      <a:pt x="48" y="21"/>
                      <a:pt x="47" y="20"/>
                      <a:pt x="47" y="20"/>
                    </a:cubicBezTo>
                    <a:cubicBezTo>
                      <a:pt x="45" y="19"/>
                      <a:pt x="43" y="18"/>
                      <a:pt x="40" y="17"/>
                    </a:cubicBezTo>
                    <a:cubicBezTo>
                      <a:pt x="40" y="17"/>
                      <a:pt x="40" y="17"/>
                      <a:pt x="40" y="17"/>
                    </a:cubicBezTo>
                    <a:cubicBezTo>
                      <a:pt x="37" y="15"/>
                      <a:pt x="34" y="14"/>
                      <a:pt x="31" y="13"/>
                    </a:cubicBezTo>
                    <a:cubicBezTo>
                      <a:pt x="30" y="12"/>
                      <a:pt x="28" y="11"/>
                      <a:pt x="27" y="11"/>
                    </a:cubicBezTo>
                    <a:cubicBezTo>
                      <a:pt x="26" y="10"/>
                      <a:pt x="24" y="10"/>
                      <a:pt x="23" y="9"/>
                    </a:cubicBezTo>
                    <a:cubicBezTo>
                      <a:pt x="21" y="8"/>
                      <a:pt x="18" y="7"/>
                      <a:pt x="15" y="6"/>
                    </a:cubicBezTo>
                    <a:cubicBezTo>
                      <a:pt x="12" y="4"/>
                      <a:pt x="10" y="3"/>
                      <a:pt x="7" y="2"/>
                    </a:cubicBezTo>
                    <a:cubicBezTo>
                      <a:pt x="7" y="2"/>
                      <a:pt x="6" y="2"/>
                      <a:pt x="6" y="2"/>
                    </a:cubicBezTo>
                    <a:cubicBezTo>
                      <a:pt x="5" y="1"/>
                      <a:pt x="4" y="1"/>
                      <a:pt x="2" y="0"/>
                    </a:cubicBezTo>
                    <a:cubicBezTo>
                      <a:pt x="2" y="6"/>
                      <a:pt x="1" y="11"/>
                      <a:pt x="0" y="16"/>
                    </a:cubicBezTo>
                    <a:cubicBezTo>
                      <a:pt x="1" y="17"/>
                      <a:pt x="2" y="17"/>
                      <a:pt x="3" y="17"/>
                    </a:cubicBezTo>
                    <a:cubicBezTo>
                      <a:pt x="3" y="17"/>
                      <a:pt x="3" y="17"/>
                      <a:pt x="3" y="1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20">
                <a:extLst>
                  <a:ext uri="{FF2B5EF4-FFF2-40B4-BE49-F238E27FC236}">
                    <a16:creationId xmlns:a16="http://schemas.microsoft.com/office/drawing/2014/main" id="{DBD99A70-59D7-47ED-9E8C-50A42B9FBF50}"/>
                  </a:ext>
                </a:extLst>
              </p:cNvPr>
              <p:cNvSpPr>
                <a:spLocks/>
              </p:cNvSpPr>
              <p:nvPr/>
            </p:nvSpPr>
            <p:spPr bwMode="auto">
              <a:xfrm>
                <a:off x="6872288" y="5983288"/>
                <a:ext cx="258763" cy="508000"/>
              </a:xfrm>
              <a:custGeom>
                <a:avLst/>
                <a:gdLst>
                  <a:gd name="T0" fmla="*/ 93 w 102"/>
                  <a:gd name="T1" fmla="*/ 161 h 200"/>
                  <a:gd name="T2" fmla="*/ 89 w 102"/>
                  <a:gd name="T3" fmla="*/ 146 h 200"/>
                  <a:gd name="T4" fmla="*/ 87 w 102"/>
                  <a:gd name="T5" fmla="*/ 138 h 200"/>
                  <a:gd name="T6" fmla="*/ 84 w 102"/>
                  <a:gd name="T7" fmla="*/ 131 h 200"/>
                  <a:gd name="T8" fmla="*/ 84 w 102"/>
                  <a:gd name="T9" fmla="*/ 129 h 200"/>
                  <a:gd name="T10" fmla="*/ 71 w 102"/>
                  <a:gd name="T11" fmla="*/ 93 h 200"/>
                  <a:gd name="T12" fmla="*/ 71 w 102"/>
                  <a:gd name="T13" fmla="*/ 93 h 200"/>
                  <a:gd name="T14" fmla="*/ 56 w 102"/>
                  <a:gd name="T15" fmla="*/ 59 h 200"/>
                  <a:gd name="T16" fmla="*/ 41 w 102"/>
                  <a:gd name="T17" fmla="*/ 28 h 200"/>
                  <a:gd name="T18" fmla="*/ 41 w 102"/>
                  <a:gd name="T19" fmla="*/ 27 h 200"/>
                  <a:gd name="T20" fmla="*/ 30 w 102"/>
                  <a:gd name="T21" fmla="*/ 7 h 200"/>
                  <a:gd name="T22" fmla="*/ 26 w 102"/>
                  <a:gd name="T23" fmla="*/ 0 h 200"/>
                  <a:gd name="T24" fmla="*/ 25 w 102"/>
                  <a:gd name="T25" fmla="*/ 0 h 200"/>
                  <a:gd name="T26" fmla="*/ 0 w 102"/>
                  <a:gd name="T27" fmla="*/ 15 h 200"/>
                  <a:gd name="T28" fmla="*/ 4 w 102"/>
                  <a:gd name="T29" fmla="*/ 22 h 200"/>
                  <a:gd name="T30" fmla="*/ 15 w 102"/>
                  <a:gd name="T31" fmla="*/ 42 h 200"/>
                  <a:gd name="T32" fmla="*/ 15 w 102"/>
                  <a:gd name="T33" fmla="*/ 42 h 200"/>
                  <a:gd name="T34" fmla="*/ 30 w 102"/>
                  <a:gd name="T35" fmla="*/ 74 h 200"/>
                  <a:gd name="T36" fmla="*/ 43 w 102"/>
                  <a:gd name="T37" fmla="*/ 104 h 200"/>
                  <a:gd name="T38" fmla="*/ 44 w 102"/>
                  <a:gd name="T39" fmla="*/ 109 h 200"/>
                  <a:gd name="T40" fmla="*/ 55 w 102"/>
                  <a:gd name="T41" fmla="*/ 139 h 200"/>
                  <a:gd name="T42" fmla="*/ 57 w 102"/>
                  <a:gd name="T43" fmla="*/ 147 h 200"/>
                  <a:gd name="T44" fmla="*/ 58 w 102"/>
                  <a:gd name="T45" fmla="*/ 148 h 200"/>
                  <a:gd name="T46" fmla="*/ 60 w 102"/>
                  <a:gd name="T47" fmla="*/ 155 h 200"/>
                  <a:gd name="T48" fmla="*/ 64 w 102"/>
                  <a:gd name="T49" fmla="*/ 170 h 200"/>
                  <a:gd name="T50" fmla="*/ 70 w 102"/>
                  <a:gd name="T51" fmla="*/ 191 h 200"/>
                  <a:gd name="T52" fmla="*/ 73 w 102"/>
                  <a:gd name="T53" fmla="*/ 200 h 200"/>
                  <a:gd name="T54" fmla="*/ 92 w 102"/>
                  <a:gd name="T55" fmla="*/ 195 h 200"/>
                  <a:gd name="T56" fmla="*/ 102 w 102"/>
                  <a:gd name="T57" fmla="*/ 192 h 200"/>
                  <a:gd name="T58" fmla="*/ 97 w 102"/>
                  <a:gd name="T59" fmla="*/ 173 h 200"/>
                  <a:gd name="T60" fmla="*/ 93 w 102"/>
                  <a:gd name="T61" fmla="*/ 16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2" h="200">
                    <a:moveTo>
                      <a:pt x="93" y="161"/>
                    </a:moveTo>
                    <a:cubicBezTo>
                      <a:pt x="92" y="157"/>
                      <a:pt x="91" y="152"/>
                      <a:pt x="89" y="146"/>
                    </a:cubicBezTo>
                    <a:cubicBezTo>
                      <a:pt x="88" y="144"/>
                      <a:pt x="88" y="141"/>
                      <a:pt x="87" y="138"/>
                    </a:cubicBezTo>
                    <a:cubicBezTo>
                      <a:pt x="86" y="136"/>
                      <a:pt x="85" y="133"/>
                      <a:pt x="84" y="131"/>
                    </a:cubicBezTo>
                    <a:cubicBezTo>
                      <a:pt x="84" y="130"/>
                      <a:pt x="84" y="130"/>
                      <a:pt x="84" y="129"/>
                    </a:cubicBezTo>
                    <a:cubicBezTo>
                      <a:pt x="80" y="118"/>
                      <a:pt x="76" y="105"/>
                      <a:pt x="71" y="93"/>
                    </a:cubicBezTo>
                    <a:cubicBezTo>
                      <a:pt x="71" y="93"/>
                      <a:pt x="71" y="93"/>
                      <a:pt x="71" y="93"/>
                    </a:cubicBezTo>
                    <a:cubicBezTo>
                      <a:pt x="66" y="81"/>
                      <a:pt x="61" y="69"/>
                      <a:pt x="56" y="59"/>
                    </a:cubicBezTo>
                    <a:cubicBezTo>
                      <a:pt x="51" y="47"/>
                      <a:pt x="46" y="37"/>
                      <a:pt x="41" y="28"/>
                    </a:cubicBezTo>
                    <a:cubicBezTo>
                      <a:pt x="41" y="28"/>
                      <a:pt x="41" y="28"/>
                      <a:pt x="41" y="27"/>
                    </a:cubicBezTo>
                    <a:cubicBezTo>
                      <a:pt x="37" y="19"/>
                      <a:pt x="33" y="12"/>
                      <a:pt x="30" y="7"/>
                    </a:cubicBezTo>
                    <a:cubicBezTo>
                      <a:pt x="27" y="2"/>
                      <a:pt x="26" y="0"/>
                      <a:pt x="26" y="0"/>
                    </a:cubicBezTo>
                    <a:cubicBezTo>
                      <a:pt x="25" y="0"/>
                      <a:pt x="25" y="0"/>
                      <a:pt x="25" y="0"/>
                    </a:cubicBezTo>
                    <a:cubicBezTo>
                      <a:pt x="0" y="15"/>
                      <a:pt x="0" y="15"/>
                      <a:pt x="0" y="15"/>
                    </a:cubicBezTo>
                    <a:cubicBezTo>
                      <a:pt x="0" y="15"/>
                      <a:pt x="1" y="17"/>
                      <a:pt x="4" y="22"/>
                    </a:cubicBezTo>
                    <a:cubicBezTo>
                      <a:pt x="7" y="27"/>
                      <a:pt x="10" y="34"/>
                      <a:pt x="15" y="42"/>
                    </a:cubicBezTo>
                    <a:cubicBezTo>
                      <a:pt x="15" y="42"/>
                      <a:pt x="15" y="42"/>
                      <a:pt x="15" y="42"/>
                    </a:cubicBezTo>
                    <a:cubicBezTo>
                      <a:pt x="19" y="51"/>
                      <a:pt x="25" y="62"/>
                      <a:pt x="30" y="74"/>
                    </a:cubicBezTo>
                    <a:cubicBezTo>
                      <a:pt x="34" y="84"/>
                      <a:pt x="39" y="94"/>
                      <a:pt x="43" y="104"/>
                    </a:cubicBezTo>
                    <a:cubicBezTo>
                      <a:pt x="43" y="106"/>
                      <a:pt x="44" y="107"/>
                      <a:pt x="44" y="109"/>
                    </a:cubicBezTo>
                    <a:cubicBezTo>
                      <a:pt x="48" y="119"/>
                      <a:pt x="52" y="129"/>
                      <a:pt x="55" y="139"/>
                    </a:cubicBezTo>
                    <a:cubicBezTo>
                      <a:pt x="56" y="142"/>
                      <a:pt x="56" y="144"/>
                      <a:pt x="57" y="147"/>
                    </a:cubicBezTo>
                    <a:cubicBezTo>
                      <a:pt x="57" y="147"/>
                      <a:pt x="58" y="148"/>
                      <a:pt x="58" y="148"/>
                    </a:cubicBezTo>
                    <a:cubicBezTo>
                      <a:pt x="58" y="150"/>
                      <a:pt x="59" y="153"/>
                      <a:pt x="60" y="155"/>
                    </a:cubicBezTo>
                    <a:cubicBezTo>
                      <a:pt x="61" y="160"/>
                      <a:pt x="63" y="165"/>
                      <a:pt x="64" y="170"/>
                    </a:cubicBezTo>
                    <a:cubicBezTo>
                      <a:pt x="66" y="179"/>
                      <a:pt x="69" y="186"/>
                      <a:pt x="70" y="191"/>
                    </a:cubicBezTo>
                    <a:cubicBezTo>
                      <a:pt x="72" y="197"/>
                      <a:pt x="73" y="200"/>
                      <a:pt x="73" y="200"/>
                    </a:cubicBezTo>
                    <a:cubicBezTo>
                      <a:pt x="92" y="195"/>
                      <a:pt x="92" y="195"/>
                      <a:pt x="92" y="195"/>
                    </a:cubicBezTo>
                    <a:cubicBezTo>
                      <a:pt x="102" y="192"/>
                      <a:pt x="102" y="192"/>
                      <a:pt x="102" y="192"/>
                    </a:cubicBezTo>
                    <a:cubicBezTo>
                      <a:pt x="102" y="192"/>
                      <a:pt x="100" y="185"/>
                      <a:pt x="97" y="173"/>
                    </a:cubicBezTo>
                    <a:cubicBezTo>
                      <a:pt x="96" y="170"/>
                      <a:pt x="95" y="166"/>
                      <a:pt x="93" y="16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21">
                <a:extLst>
                  <a:ext uri="{FF2B5EF4-FFF2-40B4-BE49-F238E27FC236}">
                    <a16:creationId xmlns:a16="http://schemas.microsoft.com/office/drawing/2014/main" id="{09F2364C-4917-4B0C-A662-EF07FD358CF2}"/>
                  </a:ext>
                </a:extLst>
              </p:cNvPr>
              <p:cNvSpPr>
                <a:spLocks/>
              </p:cNvSpPr>
              <p:nvPr/>
            </p:nvSpPr>
            <p:spPr bwMode="auto">
              <a:xfrm>
                <a:off x="6129338" y="5287963"/>
                <a:ext cx="469900" cy="344488"/>
              </a:xfrm>
              <a:custGeom>
                <a:avLst/>
                <a:gdLst>
                  <a:gd name="T0" fmla="*/ 176 w 185"/>
                  <a:gd name="T1" fmla="*/ 107 h 136"/>
                  <a:gd name="T2" fmla="*/ 160 w 185"/>
                  <a:gd name="T3" fmla="*/ 94 h 136"/>
                  <a:gd name="T4" fmla="*/ 157 w 185"/>
                  <a:gd name="T5" fmla="*/ 91 h 136"/>
                  <a:gd name="T6" fmla="*/ 138 w 185"/>
                  <a:gd name="T7" fmla="*/ 77 h 136"/>
                  <a:gd name="T8" fmla="*/ 119 w 185"/>
                  <a:gd name="T9" fmla="*/ 63 h 136"/>
                  <a:gd name="T10" fmla="*/ 102 w 185"/>
                  <a:gd name="T11" fmla="*/ 52 h 136"/>
                  <a:gd name="T12" fmla="*/ 99 w 185"/>
                  <a:gd name="T13" fmla="*/ 50 h 136"/>
                  <a:gd name="T14" fmla="*/ 79 w 185"/>
                  <a:gd name="T15" fmla="*/ 37 h 136"/>
                  <a:gd name="T16" fmla="*/ 60 w 185"/>
                  <a:gd name="T17" fmla="*/ 25 h 136"/>
                  <a:gd name="T18" fmla="*/ 41 w 185"/>
                  <a:gd name="T19" fmla="*/ 15 h 136"/>
                  <a:gd name="T20" fmla="*/ 40 w 185"/>
                  <a:gd name="T21" fmla="*/ 14 h 136"/>
                  <a:gd name="T22" fmla="*/ 21 w 185"/>
                  <a:gd name="T23" fmla="*/ 4 h 136"/>
                  <a:gd name="T24" fmla="*/ 20 w 185"/>
                  <a:gd name="T25" fmla="*/ 3 h 136"/>
                  <a:gd name="T26" fmla="*/ 13 w 185"/>
                  <a:gd name="T27" fmla="*/ 0 h 136"/>
                  <a:gd name="T28" fmla="*/ 0 w 185"/>
                  <a:gd name="T29" fmla="*/ 25 h 136"/>
                  <a:gd name="T30" fmla="*/ 8 w 185"/>
                  <a:gd name="T31" fmla="*/ 29 h 136"/>
                  <a:gd name="T32" fmla="*/ 13 w 185"/>
                  <a:gd name="T33" fmla="*/ 31 h 136"/>
                  <a:gd name="T34" fmla="*/ 28 w 185"/>
                  <a:gd name="T35" fmla="*/ 40 h 136"/>
                  <a:gd name="T36" fmla="*/ 33 w 185"/>
                  <a:gd name="T37" fmla="*/ 43 h 136"/>
                  <a:gd name="T38" fmla="*/ 53 w 185"/>
                  <a:gd name="T39" fmla="*/ 54 h 136"/>
                  <a:gd name="T40" fmla="*/ 72 w 185"/>
                  <a:gd name="T41" fmla="*/ 66 h 136"/>
                  <a:gd name="T42" fmla="*/ 87 w 185"/>
                  <a:gd name="T43" fmla="*/ 76 h 136"/>
                  <a:gd name="T44" fmla="*/ 92 w 185"/>
                  <a:gd name="T45" fmla="*/ 79 h 136"/>
                  <a:gd name="T46" fmla="*/ 112 w 185"/>
                  <a:gd name="T47" fmla="*/ 93 h 136"/>
                  <a:gd name="T48" fmla="*/ 131 w 185"/>
                  <a:gd name="T49" fmla="*/ 107 h 136"/>
                  <a:gd name="T50" fmla="*/ 142 w 185"/>
                  <a:gd name="T51" fmla="*/ 116 h 136"/>
                  <a:gd name="T52" fmla="*/ 150 w 185"/>
                  <a:gd name="T53" fmla="*/ 122 h 136"/>
                  <a:gd name="T54" fmla="*/ 160 w 185"/>
                  <a:gd name="T55" fmla="*/ 131 h 136"/>
                  <a:gd name="T56" fmla="*/ 166 w 185"/>
                  <a:gd name="T57" fmla="*/ 136 h 136"/>
                  <a:gd name="T58" fmla="*/ 170 w 185"/>
                  <a:gd name="T59" fmla="*/ 131 h 136"/>
                  <a:gd name="T60" fmla="*/ 185 w 185"/>
                  <a:gd name="T61" fmla="*/ 114 h 136"/>
                  <a:gd name="T62" fmla="*/ 178 w 185"/>
                  <a:gd name="T63" fmla="*/ 109 h 136"/>
                  <a:gd name="T64" fmla="*/ 176 w 185"/>
                  <a:gd name="T65" fmla="*/ 10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136">
                    <a:moveTo>
                      <a:pt x="176" y="107"/>
                    </a:moveTo>
                    <a:cubicBezTo>
                      <a:pt x="172" y="103"/>
                      <a:pt x="167" y="99"/>
                      <a:pt x="160" y="94"/>
                    </a:cubicBezTo>
                    <a:cubicBezTo>
                      <a:pt x="159" y="93"/>
                      <a:pt x="158" y="92"/>
                      <a:pt x="157" y="91"/>
                    </a:cubicBezTo>
                    <a:cubicBezTo>
                      <a:pt x="151" y="87"/>
                      <a:pt x="145" y="82"/>
                      <a:pt x="138" y="77"/>
                    </a:cubicBezTo>
                    <a:cubicBezTo>
                      <a:pt x="132" y="72"/>
                      <a:pt x="125" y="67"/>
                      <a:pt x="119" y="63"/>
                    </a:cubicBezTo>
                    <a:cubicBezTo>
                      <a:pt x="113" y="59"/>
                      <a:pt x="108" y="55"/>
                      <a:pt x="102" y="52"/>
                    </a:cubicBezTo>
                    <a:cubicBezTo>
                      <a:pt x="101" y="51"/>
                      <a:pt x="100" y="50"/>
                      <a:pt x="99" y="50"/>
                    </a:cubicBezTo>
                    <a:cubicBezTo>
                      <a:pt x="92" y="45"/>
                      <a:pt x="86" y="41"/>
                      <a:pt x="79" y="37"/>
                    </a:cubicBezTo>
                    <a:cubicBezTo>
                      <a:pt x="73" y="33"/>
                      <a:pt x="66" y="29"/>
                      <a:pt x="60" y="25"/>
                    </a:cubicBezTo>
                    <a:cubicBezTo>
                      <a:pt x="53" y="21"/>
                      <a:pt x="47" y="18"/>
                      <a:pt x="41" y="15"/>
                    </a:cubicBezTo>
                    <a:cubicBezTo>
                      <a:pt x="41" y="15"/>
                      <a:pt x="40" y="14"/>
                      <a:pt x="40" y="14"/>
                    </a:cubicBezTo>
                    <a:cubicBezTo>
                      <a:pt x="32" y="10"/>
                      <a:pt x="25" y="6"/>
                      <a:pt x="21" y="4"/>
                    </a:cubicBezTo>
                    <a:cubicBezTo>
                      <a:pt x="20" y="4"/>
                      <a:pt x="20" y="3"/>
                      <a:pt x="20" y="3"/>
                    </a:cubicBezTo>
                    <a:cubicBezTo>
                      <a:pt x="15" y="1"/>
                      <a:pt x="13" y="0"/>
                      <a:pt x="13" y="0"/>
                    </a:cubicBezTo>
                    <a:cubicBezTo>
                      <a:pt x="0" y="25"/>
                      <a:pt x="0" y="25"/>
                      <a:pt x="0" y="25"/>
                    </a:cubicBezTo>
                    <a:cubicBezTo>
                      <a:pt x="0" y="25"/>
                      <a:pt x="3" y="26"/>
                      <a:pt x="8" y="29"/>
                    </a:cubicBezTo>
                    <a:cubicBezTo>
                      <a:pt x="9" y="29"/>
                      <a:pt x="11" y="30"/>
                      <a:pt x="13" y="31"/>
                    </a:cubicBezTo>
                    <a:cubicBezTo>
                      <a:pt x="17" y="34"/>
                      <a:pt x="22" y="36"/>
                      <a:pt x="28" y="40"/>
                    </a:cubicBezTo>
                    <a:cubicBezTo>
                      <a:pt x="29" y="41"/>
                      <a:pt x="31" y="42"/>
                      <a:pt x="33" y="43"/>
                    </a:cubicBezTo>
                    <a:cubicBezTo>
                      <a:pt x="39" y="46"/>
                      <a:pt x="46" y="50"/>
                      <a:pt x="53" y="54"/>
                    </a:cubicBezTo>
                    <a:cubicBezTo>
                      <a:pt x="59" y="58"/>
                      <a:pt x="66" y="62"/>
                      <a:pt x="72" y="66"/>
                    </a:cubicBezTo>
                    <a:cubicBezTo>
                      <a:pt x="77" y="69"/>
                      <a:pt x="82" y="72"/>
                      <a:pt x="87" y="76"/>
                    </a:cubicBezTo>
                    <a:cubicBezTo>
                      <a:pt x="88" y="77"/>
                      <a:pt x="90" y="78"/>
                      <a:pt x="92" y="79"/>
                    </a:cubicBezTo>
                    <a:cubicBezTo>
                      <a:pt x="99" y="84"/>
                      <a:pt x="105" y="88"/>
                      <a:pt x="112" y="93"/>
                    </a:cubicBezTo>
                    <a:cubicBezTo>
                      <a:pt x="118" y="98"/>
                      <a:pt x="125" y="103"/>
                      <a:pt x="131" y="107"/>
                    </a:cubicBezTo>
                    <a:cubicBezTo>
                      <a:pt x="135" y="110"/>
                      <a:pt x="139" y="113"/>
                      <a:pt x="142" y="116"/>
                    </a:cubicBezTo>
                    <a:cubicBezTo>
                      <a:pt x="145" y="118"/>
                      <a:pt x="147" y="120"/>
                      <a:pt x="150" y="122"/>
                    </a:cubicBezTo>
                    <a:cubicBezTo>
                      <a:pt x="154" y="126"/>
                      <a:pt x="157" y="128"/>
                      <a:pt x="160" y="131"/>
                    </a:cubicBezTo>
                    <a:cubicBezTo>
                      <a:pt x="164" y="134"/>
                      <a:pt x="166" y="136"/>
                      <a:pt x="166" y="136"/>
                    </a:cubicBezTo>
                    <a:cubicBezTo>
                      <a:pt x="170" y="131"/>
                      <a:pt x="170" y="131"/>
                      <a:pt x="170" y="131"/>
                    </a:cubicBezTo>
                    <a:cubicBezTo>
                      <a:pt x="185" y="114"/>
                      <a:pt x="185" y="114"/>
                      <a:pt x="185" y="114"/>
                    </a:cubicBezTo>
                    <a:cubicBezTo>
                      <a:pt x="185" y="114"/>
                      <a:pt x="183" y="112"/>
                      <a:pt x="178" y="109"/>
                    </a:cubicBezTo>
                    <a:cubicBezTo>
                      <a:pt x="178" y="108"/>
                      <a:pt x="177" y="107"/>
                      <a:pt x="176" y="10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22">
                <a:extLst>
                  <a:ext uri="{FF2B5EF4-FFF2-40B4-BE49-F238E27FC236}">
                    <a16:creationId xmlns:a16="http://schemas.microsoft.com/office/drawing/2014/main" id="{56E739A4-2628-4D41-973B-B4A7C5A64832}"/>
                  </a:ext>
                </a:extLst>
              </p:cNvPr>
              <p:cNvSpPr>
                <a:spLocks/>
              </p:cNvSpPr>
              <p:nvPr/>
            </p:nvSpPr>
            <p:spPr bwMode="auto">
              <a:xfrm>
                <a:off x="5167313" y="4927600"/>
                <a:ext cx="515938" cy="220663"/>
              </a:xfrm>
              <a:custGeom>
                <a:avLst/>
                <a:gdLst>
                  <a:gd name="T0" fmla="*/ 173 w 203"/>
                  <a:gd name="T1" fmla="*/ 51 h 87"/>
                  <a:gd name="T2" fmla="*/ 172 w 203"/>
                  <a:gd name="T3" fmla="*/ 51 h 87"/>
                  <a:gd name="T4" fmla="*/ 151 w 203"/>
                  <a:gd name="T5" fmla="*/ 44 h 87"/>
                  <a:gd name="T6" fmla="*/ 130 w 203"/>
                  <a:gd name="T7" fmla="*/ 37 h 87"/>
                  <a:gd name="T8" fmla="*/ 109 w 203"/>
                  <a:gd name="T9" fmla="*/ 30 h 87"/>
                  <a:gd name="T10" fmla="*/ 106 w 203"/>
                  <a:gd name="T11" fmla="*/ 29 h 87"/>
                  <a:gd name="T12" fmla="*/ 88 w 203"/>
                  <a:gd name="T13" fmla="*/ 24 h 87"/>
                  <a:gd name="T14" fmla="*/ 70 w 203"/>
                  <a:gd name="T15" fmla="*/ 18 h 87"/>
                  <a:gd name="T16" fmla="*/ 67 w 203"/>
                  <a:gd name="T17" fmla="*/ 17 h 87"/>
                  <a:gd name="T18" fmla="*/ 53 w 203"/>
                  <a:gd name="T19" fmla="*/ 13 h 87"/>
                  <a:gd name="T20" fmla="*/ 45 w 203"/>
                  <a:gd name="T21" fmla="*/ 11 h 87"/>
                  <a:gd name="T22" fmla="*/ 38 w 203"/>
                  <a:gd name="T23" fmla="*/ 9 h 87"/>
                  <a:gd name="T24" fmla="*/ 24 w 203"/>
                  <a:gd name="T25" fmla="*/ 5 h 87"/>
                  <a:gd name="T26" fmla="*/ 8 w 203"/>
                  <a:gd name="T27" fmla="*/ 0 h 87"/>
                  <a:gd name="T28" fmla="*/ 0 w 203"/>
                  <a:gd name="T29" fmla="*/ 25 h 87"/>
                  <a:gd name="T30" fmla="*/ 18 w 203"/>
                  <a:gd name="T31" fmla="*/ 30 h 87"/>
                  <a:gd name="T32" fmla="*/ 31 w 203"/>
                  <a:gd name="T33" fmla="*/ 34 h 87"/>
                  <a:gd name="T34" fmla="*/ 39 w 203"/>
                  <a:gd name="T35" fmla="*/ 37 h 87"/>
                  <a:gd name="T36" fmla="*/ 46 w 203"/>
                  <a:gd name="T37" fmla="*/ 38 h 87"/>
                  <a:gd name="T38" fmla="*/ 60 w 203"/>
                  <a:gd name="T39" fmla="*/ 43 h 87"/>
                  <a:gd name="T40" fmla="*/ 62 w 203"/>
                  <a:gd name="T41" fmla="*/ 43 h 87"/>
                  <a:gd name="T42" fmla="*/ 82 w 203"/>
                  <a:gd name="T43" fmla="*/ 50 h 87"/>
                  <a:gd name="T44" fmla="*/ 98 w 203"/>
                  <a:gd name="T45" fmla="*/ 55 h 87"/>
                  <a:gd name="T46" fmla="*/ 103 w 203"/>
                  <a:gd name="T47" fmla="*/ 56 h 87"/>
                  <a:gd name="T48" fmla="*/ 124 w 203"/>
                  <a:gd name="T49" fmla="*/ 63 h 87"/>
                  <a:gd name="T50" fmla="*/ 145 w 203"/>
                  <a:gd name="T51" fmla="*/ 70 h 87"/>
                  <a:gd name="T52" fmla="*/ 164 w 203"/>
                  <a:gd name="T53" fmla="*/ 76 h 87"/>
                  <a:gd name="T54" fmla="*/ 166 w 203"/>
                  <a:gd name="T55" fmla="*/ 77 h 87"/>
                  <a:gd name="T56" fmla="*/ 187 w 203"/>
                  <a:gd name="T57" fmla="*/ 84 h 87"/>
                  <a:gd name="T58" fmla="*/ 194 w 203"/>
                  <a:gd name="T59" fmla="*/ 87 h 87"/>
                  <a:gd name="T60" fmla="*/ 203 w 203"/>
                  <a:gd name="T61" fmla="*/ 61 h 87"/>
                  <a:gd name="T62" fmla="*/ 193 w 203"/>
                  <a:gd name="T63" fmla="*/ 58 h 87"/>
                  <a:gd name="T64" fmla="*/ 173 w 203"/>
                  <a:gd name="T65" fmla="*/ 5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3" h="87">
                    <a:moveTo>
                      <a:pt x="173" y="51"/>
                    </a:moveTo>
                    <a:cubicBezTo>
                      <a:pt x="172" y="51"/>
                      <a:pt x="172" y="51"/>
                      <a:pt x="172" y="51"/>
                    </a:cubicBezTo>
                    <a:cubicBezTo>
                      <a:pt x="166" y="48"/>
                      <a:pt x="158" y="46"/>
                      <a:pt x="151" y="44"/>
                    </a:cubicBezTo>
                    <a:cubicBezTo>
                      <a:pt x="144" y="41"/>
                      <a:pt x="137" y="39"/>
                      <a:pt x="130" y="37"/>
                    </a:cubicBezTo>
                    <a:cubicBezTo>
                      <a:pt x="123" y="35"/>
                      <a:pt x="116" y="32"/>
                      <a:pt x="109" y="30"/>
                    </a:cubicBezTo>
                    <a:cubicBezTo>
                      <a:pt x="108" y="30"/>
                      <a:pt x="107" y="29"/>
                      <a:pt x="106" y="29"/>
                    </a:cubicBezTo>
                    <a:cubicBezTo>
                      <a:pt x="100" y="27"/>
                      <a:pt x="94" y="25"/>
                      <a:pt x="88" y="24"/>
                    </a:cubicBezTo>
                    <a:cubicBezTo>
                      <a:pt x="82" y="22"/>
                      <a:pt x="76" y="20"/>
                      <a:pt x="70" y="18"/>
                    </a:cubicBezTo>
                    <a:cubicBezTo>
                      <a:pt x="69" y="18"/>
                      <a:pt x="68" y="17"/>
                      <a:pt x="67" y="17"/>
                    </a:cubicBezTo>
                    <a:cubicBezTo>
                      <a:pt x="62" y="16"/>
                      <a:pt x="57" y="14"/>
                      <a:pt x="53" y="13"/>
                    </a:cubicBezTo>
                    <a:cubicBezTo>
                      <a:pt x="50" y="12"/>
                      <a:pt x="48" y="12"/>
                      <a:pt x="45" y="11"/>
                    </a:cubicBezTo>
                    <a:cubicBezTo>
                      <a:pt x="43" y="10"/>
                      <a:pt x="40" y="9"/>
                      <a:pt x="38" y="9"/>
                    </a:cubicBezTo>
                    <a:cubicBezTo>
                      <a:pt x="33" y="7"/>
                      <a:pt x="28" y="6"/>
                      <a:pt x="24" y="5"/>
                    </a:cubicBezTo>
                    <a:cubicBezTo>
                      <a:pt x="14" y="2"/>
                      <a:pt x="8" y="0"/>
                      <a:pt x="8" y="0"/>
                    </a:cubicBezTo>
                    <a:cubicBezTo>
                      <a:pt x="0" y="25"/>
                      <a:pt x="0" y="25"/>
                      <a:pt x="0" y="25"/>
                    </a:cubicBezTo>
                    <a:cubicBezTo>
                      <a:pt x="0" y="25"/>
                      <a:pt x="7" y="27"/>
                      <a:pt x="18" y="30"/>
                    </a:cubicBezTo>
                    <a:cubicBezTo>
                      <a:pt x="22" y="32"/>
                      <a:pt x="26" y="33"/>
                      <a:pt x="31" y="34"/>
                    </a:cubicBezTo>
                    <a:cubicBezTo>
                      <a:pt x="34" y="35"/>
                      <a:pt x="36" y="36"/>
                      <a:pt x="39" y="37"/>
                    </a:cubicBezTo>
                    <a:cubicBezTo>
                      <a:pt x="41" y="37"/>
                      <a:pt x="44" y="38"/>
                      <a:pt x="46" y="38"/>
                    </a:cubicBezTo>
                    <a:cubicBezTo>
                      <a:pt x="50" y="40"/>
                      <a:pt x="55" y="41"/>
                      <a:pt x="60" y="43"/>
                    </a:cubicBezTo>
                    <a:cubicBezTo>
                      <a:pt x="61" y="43"/>
                      <a:pt x="61" y="43"/>
                      <a:pt x="62" y="43"/>
                    </a:cubicBezTo>
                    <a:cubicBezTo>
                      <a:pt x="68" y="45"/>
                      <a:pt x="75" y="47"/>
                      <a:pt x="82" y="50"/>
                    </a:cubicBezTo>
                    <a:cubicBezTo>
                      <a:pt x="87" y="51"/>
                      <a:pt x="92" y="53"/>
                      <a:pt x="98" y="55"/>
                    </a:cubicBezTo>
                    <a:cubicBezTo>
                      <a:pt x="99" y="55"/>
                      <a:pt x="101" y="56"/>
                      <a:pt x="103" y="56"/>
                    </a:cubicBezTo>
                    <a:cubicBezTo>
                      <a:pt x="110" y="58"/>
                      <a:pt x="117" y="61"/>
                      <a:pt x="124" y="63"/>
                    </a:cubicBezTo>
                    <a:cubicBezTo>
                      <a:pt x="131" y="65"/>
                      <a:pt x="138" y="68"/>
                      <a:pt x="145" y="70"/>
                    </a:cubicBezTo>
                    <a:cubicBezTo>
                      <a:pt x="152" y="72"/>
                      <a:pt x="158" y="74"/>
                      <a:pt x="164" y="76"/>
                    </a:cubicBezTo>
                    <a:cubicBezTo>
                      <a:pt x="164" y="77"/>
                      <a:pt x="165" y="77"/>
                      <a:pt x="166" y="77"/>
                    </a:cubicBezTo>
                    <a:cubicBezTo>
                      <a:pt x="174" y="80"/>
                      <a:pt x="182" y="83"/>
                      <a:pt x="187" y="84"/>
                    </a:cubicBezTo>
                    <a:cubicBezTo>
                      <a:pt x="191" y="86"/>
                      <a:pt x="194" y="87"/>
                      <a:pt x="194" y="87"/>
                    </a:cubicBezTo>
                    <a:cubicBezTo>
                      <a:pt x="203" y="61"/>
                      <a:pt x="203" y="61"/>
                      <a:pt x="203" y="61"/>
                    </a:cubicBezTo>
                    <a:cubicBezTo>
                      <a:pt x="203" y="61"/>
                      <a:pt x="199" y="60"/>
                      <a:pt x="193" y="58"/>
                    </a:cubicBezTo>
                    <a:cubicBezTo>
                      <a:pt x="188" y="56"/>
                      <a:pt x="181" y="54"/>
                      <a:pt x="173" y="5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23">
                <a:extLst>
                  <a:ext uri="{FF2B5EF4-FFF2-40B4-BE49-F238E27FC236}">
                    <a16:creationId xmlns:a16="http://schemas.microsoft.com/office/drawing/2014/main" id="{63276F08-CF27-40C7-A8B7-368E593A87BA}"/>
                  </a:ext>
                </a:extLst>
              </p:cNvPr>
              <p:cNvSpPr>
                <a:spLocks/>
              </p:cNvSpPr>
              <p:nvPr/>
            </p:nvSpPr>
            <p:spPr bwMode="auto">
              <a:xfrm>
                <a:off x="4157663" y="4740275"/>
                <a:ext cx="520700" cy="136525"/>
              </a:xfrm>
              <a:custGeom>
                <a:avLst/>
                <a:gdLst>
                  <a:gd name="T0" fmla="*/ 174 w 205"/>
                  <a:gd name="T1" fmla="*/ 24 h 54"/>
                  <a:gd name="T2" fmla="*/ 164 w 205"/>
                  <a:gd name="T3" fmla="*/ 22 h 54"/>
                  <a:gd name="T4" fmla="*/ 142 w 205"/>
                  <a:gd name="T5" fmla="*/ 19 h 54"/>
                  <a:gd name="T6" fmla="*/ 120 w 205"/>
                  <a:gd name="T7" fmla="*/ 16 h 54"/>
                  <a:gd name="T8" fmla="*/ 104 w 205"/>
                  <a:gd name="T9" fmla="*/ 13 h 54"/>
                  <a:gd name="T10" fmla="*/ 98 w 205"/>
                  <a:gd name="T11" fmla="*/ 12 h 54"/>
                  <a:gd name="T12" fmla="*/ 76 w 205"/>
                  <a:gd name="T13" fmla="*/ 9 h 54"/>
                  <a:gd name="T14" fmla="*/ 54 w 205"/>
                  <a:gd name="T15" fmla="*/ 6 h 54"/>
                  <a:gd name="T16" fmla="*/ 35 w 205"/>
                  <a:gd name="T17" fmla="*/ 4 h 54"/>
                  <a:gd name="T18" fmla="*/ 33 w 205"/>
                  <a:gd name="T19" fmla="*/ 4 h 54"/>
                  <a:gd name="T20" fmla="*/ 10 w 205"/>
                  <a:gd name="T21" fmla="*/ 1 h 54"/>
                  <a:gd name="T22" fmla="*/ 3 w 205"/>
                  <a:gd name="T23" fmla="*/ 0 h 54"/>
                  <a:gd name="T24" fmla="*/ 0 w 205"/>
                  <a:gd name="T25" fmla="*/ 24 h 54"/>
                  <a:gd name="T26" fmla="*/ 5 w 205"/>
                  <a:gd name="T27" fmla="*/ 25 h 54"/>
                  <a:gd name="T28" fmla="*/ 27 w 205"/>
                  <a:gd name="T29" fmla="*/ 28 h 54"/>
                  <a:gd name="T30" fmla="*/ 32 w 205"/>
                  <a:gd name="T31" fmla="*/ 28 h 54"/>
                  <a:gd name="T32" fmla="*/ 49 w 205"/>
                  <a:gd name="T33" fmla="*/ 30 h 54"/>
                  <a:gd name="T34" fmla="*/ 71 w 205"/>
                  <a:gd name="T35" fmla="*/ 33 h 54"/>
                  <a:gd name="T36" fmla="*/ 93 w 205"/>
                  <a:gd name="T37" fmla="*/ 37 h 54"/>
                  <a:gd name="T38" fmla="*/ 101 w 205"/>
                  <a:gd name="T39" fmla="*/ 38 h 54"/>
                  <a:gd name="T40" fmla="*/ 115 w 205"/>
                  <a:gd name="T41" fmla="*/ 40 h 54"/>
                  <a:gd name="T42" fmla="*/ 136 w 205"/>
                  <a:gd name="T43" fmla="*/ 43 h 54"/>
                  <a:gd name="T44" fmla="*/ 158 w 205"/>
                  <a:gd name="T45" fmla="*/ 47 h 54"/>
                  <a:gd name="T46" fmla="*/ 170 w 205"/>
                  <a:gd name="T47" fmla="*/ 49 h 54"/>
                  <a:gd name="T48" fmla="*/ 180 w 205"/>
                  <a:gd name="T49" fmla="*/ 51 h 54"/>
                  <a:gd name="T50" fmla="*/ 201 w 205"/>
                  <a:gd name="T51" fmla="*/ 54 h 54"/>
                  <a:gd name="T52" fmla="*/ 205 w 205"/>
                  <a:gd name="T53" fmla="*/ 29 h 54"/>
                  <a:gd name="T54" fmla="*/ 186 w 205"/>
                  <a:gd name="T55" fmla="*/ 26 h 54"/>
                  <a:gd name="T56" fmla="*/ 174 w 205"/>
                  <a:gd name="T57" fmla="*/ 2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5" h="54">
                    <a:moveTo>
                      <a:pt x="174" y="24"/>
                    </a:moveTo>
                    <a:cubicBezTo>
                      <a:pt x="171" y="23"/>
                      <a:pt x="167" y="23"/>
                      <a:pt x="164" y="22"/>
                    </a:cubicBezTo>
                    <a:cubicBezTo>
                      <a:pt x="157" y="21"/>
                      <a:pt x="150" y="20"/>
                      <a:pt x="142" y="19"/>
                    </a:cubicBezTo>
                    <a:cubicBezTo>
                      <a:pt x="135" y="18"/>
                      <a:pt x="128" y="17"/>
                      <a:pt x="120" y="16"/>
                    </a:cubicBezTo>
                    <a:cubicBezTo>
                      <a:pt x="115" y="15"/>
                      <a:pt x="110" y="14"/>
                      <a:pt x="104" y="13"/>
                    </a:cubicBezTo>
                    <a:cubicBezTo>
                      <a:pt x="102" y="13"/>
                      <a:pt x="100" y="13"/>
                      <a:pt x="98" y="12"/>
                    </a:cubicBezTo>
                    <a:cubicBezTo>
                      <a:pt x="91" y="11"/>
                      <a:pt x="84" y="10"/>
                      <a:pt x="76" y="9"/>
                    </a:cubicBezTo>
                    <a:cubicBezTo>
                      <a:pt x="69" y="8"/>
                      <a:pt x="61" y="7"/>
                      <a:pt x="54" y="6"/>
                    </a:cubicBezTo>
                    <a:cubicBezTo>
                      <a:pt x="47" y="6"/>
                      <a:pt x="41" y="5"/>
                      <a:pt x="35" y="4"/>
                    </a:cubicBezTo>
                    <a:cubicBezTo>
                      <a:pt x="34" y="4"/>
                      <a:pt x="33" y="4"/>
                      <a:pt x="33" y="4"/>
                    </a:cubicBezTo>
                    <a:cubicBezTo>
                      <a:pt x="23" y="3"/>
                      <a:pt x="16" y="2"/>
                      <a:pt x="10" y="1"/>
                    </a:cubicBezTo>
                    <a:cubicBezTo>
                      <a:pt x="6" y="0"/>
                      <a:pt x="3" y="0"/>
                      <a:pt x="3" y="0"/>
                    </a:cubicBezTo>
                    <a:cubicBezTo>
                      <a:pt x="0" y="24"/>
                      <a:pt x="0" y="24"/>
                      <a:pt x="0" y="24"/>
                    </a:cubicBezTo>
                    <a:cubicBezTo>
                      <a:pt x="0" y="24"/>
                      <a:pt x="2" y="25"/>
                      <a:pt x="5" y="25"/>
                    </a:cubicBezTo>
                    <a:cubicBezTo>
                      <a:pt x="9" y="25"/>
                      <a:pt x="17" y="26"/>
                      <a:pt x="27" y="28"/>
                    </a:cubicBezTo>
                    <a:cubicBezTo>
                      <a:pt x="28" y="28"/>
                      <a:pt x="30" y="28"/>
                      <a:pt x="32" y="28"/>
                    </a:cubicBezTo>
                    <a:cubicBezTo>
                      <a:pt x="37" y="29"/>
                      <a:pt x="43" y="30"/>
                      <a:pt x="49" y="30"/>
                    </a:cubicBezTo>
                    <a:cubicBezTo>
                      <a:pt x="56" y="31"/>
                      <a:pt x="63" y="32"/>
                      <a:pt x="71" y="33"/>
                    </a:cubicBezTo>
                    <a:cubicBezTo>
                      <a:pt x="78" y="34"/>
                      <a:pt x="85" y="35"/>
                      <a:pt x="93" y="37"/>
                    </a:cubicBezTo>
                    <a:cubicBezTo>
                      <a:pt x="95" y="37"/>
                      <a:pt x="98" y="37"/>
                      <a:pt x="101" y="38"/>
                    </a:cubicBezTo>
                    <a:cubicBezTo>
                      <a:pt x="105" y="38"/>
                      <a:pt x="110" y="39"/>
                      <a:pt x="115" y="40"/>
                    </a:cubicBezTo>
                    <a:cubicBezTo>
                      <a:pt x="122" y="41"/>
                      <a:pt x="129" y="42"/>
                      <a:pt x="136" y="43"/>
                    </a:cubicBezTo>
                    <a:cubicBezTo>
                      <a:pt x="144" y="44"/>
                      <a:pt x="151" y="46"/>
                      <a:pt x="158" y="47"/>
                    </a:cubicBezTo>
                    <a:cubicBezTo>
                      <a:pt x="162" y="47"/>
                      <a:pt x="166" y="48"/>
                      <a:pt x="170" y="49"/>
                    </a:cubicBezTo>
                    <a:cubicBezTo>
                      <a:pt x="173" y="49"/>
                      <a:pt x="177" y="50"/>
                      <a:pt x="180" y="51"/>
                    </a:cubicBezTo>
                    <a:cubicBezTo>
                      <a:pt x="193" y="53"/>
                      <a:pt x="201" y="54"/>
                      <a:pt x="201" y="54"/>
                    </a:cubicBezTo>
                    <a:cubicBezTo>
                      <a:pt x="205" y="29"/>
                      <a:pt x="205" y="29"/>
                      <a:pt x="205" y="29"/>
                    </a:cubicBezTo>
                    <a:cubicBezTo>
                      <a:pt x="205" y="29"/>
                      <a:pt x="198" y="28"/>
                      <a:pt x="186" y="26"/>
                    </a:cubicBezTo>
                    <a:cubicBezTo>
                      <a:pt x="182" y="25"/>
                      <a:pt x="178" y="25"/>
                      <a:pt x="174" y="24"/>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24">
                <a:extLst>
                  <a:ext uri="{FF2B5EF4-FFF2-40B4-BE49-F238E27FC236}">
                    <a16:creationId xmlns:a16="http://schemas.microsoft.com/office/drawing/2014/main" id="{DC2409E7-AD07-4DE1-8291-6BDC77D41C8B}"/>
                  </a:ext>
                </a:extLst>
              </p:cNvPr>
              <p:cNvSpPr>
                <a:spLocks/>
              </p:cNvSpPr>
              <p:nvPr/>
            </p:nvSpPr>
            <p:spPr bwMode="auto">
              <a:xfrm>
                <a:off x="3127375" y="4656138"/>
                <a:ext cx="520700" cy="93663"/>
              </a:xfrm>
              <a:custGeom>
                <a:avLst/>
                <a:gdLst>
                  <a:gd name="T0" fmla="*/ 277 w 328"/>
                  <a:gd name="T1" fmla="*/ 19 h 59"/>
                  <a:gd name="T2" fmla="*/ 240 w 328"/>
                  <a:gd name="T3" fmla="*/ 16 h 59"/>
                  <a:gd name="T4" fmla="*/ 205 w 328"/>
                  <a:gd name="T5" fmla="*/ 14 h 59"/>
                  <a:gd name="T6" fmla="*/ 170 w 328"/>
                  <a:gd name="T7" fmla="*/ 11 h 59"/>
                  <a:gd name="T8" fmla="*/ 135 w 328"/>
                  <a:gd name="T9" fmla="*/ 9 h 59"/>
                  <a:gd name="T10" fmla="*/ 98 w 328"/>
                  <a:gd name="T11" fmla="*/ 6 h 59"/>
                  <a:gd name="T12" fmla="*/ 63 w 328"/>
                  <a:gd name="T13" fmla="*/ 5 h 59"/>
                  <a:gd name="T14" fmla="*/ 28 w 328"/>
                  <a:gd name="T15" fmla="*/ 1 h 59"/>
                  <a:gd name="T16" fmla="*/ 4 w 328"/>
                  <a:gd name="T17" fmla="*/ 0 h 59"/>
                  <a:gd name="T18" fmla="*/ 0 w 328"/>
                  <a:gd name="T19" fmla="*/ 37 h 59"/>
                  <a:gd name="T20" fmla="*/ 20 w 328"/>
                  <a:gd name="T21" fmla="*/ 38 h 59"/>
                  <a:gd name="T22" fmla="*/ 55 w 328"/>
                  <a:gd name="T23" fmla="*/ 40 h 59"/>
                  <a:gd name="T24" fmla="*/ 90 w 328"/>
                  <a:gd name="T25" fmla="*/ 43 h 59"/>
                  <a:gd name="T26" fmla="*/ 125 w 328"/>
                  <a:gd name="T27" fmla="*/ 45 h 59"/>
                  <a:gd name="T28" fmla="*/ 162 w 328"/>
                  <a:gd name="T29" fmla="*/ 48 h 59"/>
                  <a:gd name="T30" fmla="*/ 197 w 328"/>
                  <a:gd name="T31" fmla="*/ 51 h 59"/>
                  <a:gd name="T32" fmla="*/ 232 w 328"/>
                  <a:gd name="T33" fmla="*/ 53 h 59"/>
                  <a:gd name="T34" fmla="*/ 267 w 328"/>
                  <a:gd name="T35" fmla="*/ 56 h 59"/>
                  <a:gd name="T36" fmla="*/ 304 w 328"/>
                  <a:gd name="T37" fmla="*/ 57 h 59"/>
                  <a:gd name="T38" fmla="*/ 326 w 328"/>
                  <a:gd name="T39" fmla="*/ 59 h 59"/>
                  <a:gd name="T40" fmla="*/ 328 w 328"/>
                  <a:gd name="T41" fmla="*/ 22 h 59"/>
                  <a:gd name="T42" fmla="*/ 312 w 328"/>
                  <a:gd name="T43" fmla="*/ 21 h 59"/>
                  <a:gd name="T44" fmla="*/ 277 w 328"/>
                  <a:gd name="T45" fmla="*/ 1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8" h="59">
                    <a:moveTo>
                      <a:pt x="277" y="19"/>
                    </a:moveTo>
                    <a:lnTo>
                      <a:pt x="240" y="16"/>
                    </a:lnTo>
                    <a:lnTo>
                      <a:pt x="205" y="14"/>
                    </a:lnTo>
                    <a:lnTo>
                      <a:pt x="170" y="11"/>
                    </a:lnTo>
                    <a:lnTo>
                      <a:pt x="135" y="9"/>
                    </a:lnTo>
                    <a:lnTo>
                      <a:pt x="98" y="6"/>
                    </a:lnTo>
                    <a:lnTo>
                      <a:pt x="63" y="5"/>
                    </a:lnTo>
                    <a:lnTo>
                      <a:pt x="28" y="1"/>
                    </a:lnTo>
                    <a:lnTo>
                      <a:pt x="4" y="0"/>
                    </a:lnTo>
                    <a:lnTo>
                      <a:pt x="0" y="37"/>
                    </a:lnTo>
                    <a:lnTo>
                      <a:pt x="20" y="38"/>
                    </a:lnTo>
                    <a:lnTo>
                      <a:pt x="55" y="40"/>
                    </a:lnTo>
                    <a:lnTo>
                      <a:pt x="90" y="43"/>
                    </a:lnTo>
                    <a:lnTo>
                      <a:pt x="125" y="45"/>
                    </a:lnTo>
                    <a:lnTo>
                      <a:pt x="162" y="48"/>
                    </a:lnTo>
                    <a:lnTo>
                      <a:pt x="197" y="51"/>
                    </a:lnTo>
                    <a:lnTo>
                      <a:pt x="232" y="53"/>
                    </a:lnTo>
                    <a:lnTo>
                      <a:pt x="267" y="56"/>
                    </a:lnTo>
                    <a:lnTo>
                      <a:pt x="304" y="57"/>
                    </a:lnTo>
                    <a:lnTo>
                      <a:pt x="326" y="59"/>
                    </a:lnTo>
                    <a:lnTo>
                      <a:pt x="328" y="22"/>
                    </a:lnTo>
                    <a:lnTo>
                      <a:pt x="312" y="21"/>
                    </a:lnTo>
                    <a:lnTo>
                      <a:pt x="277" y="1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25">
                <a:extLst>
                  <a:ext uri="{FF2B5EF4-FFF2-40B4-BE49-F238E27FC236}">
                    <a16:creationId xmlns:a16="http://schemas.microsoft.com/office/drawing/2014/main" id="{32623AE7-F67C-4D2A-82FB-976B0D0F8513}"/>
                  </a:ext>
                </a:extLst>
              </p:cNvPr>
              <p:cNvSpPr>
                <a:spLocks/>
              </p:cNvSpPr>
              <p:nvPr/>
            </p:nvSpPr>
            <p:spPr bwMode="auto">
              <a:xfrm>
                <a:off x="2098675" y="4594225"/>
                <a:ext cx="519113" cy="82550"/>
              </a:xfrm>
              <a:custGeom>
                <a:avLst/>
                <a:gdLst>
                  <a:gd name="T0" fmla="*/ 196 w 205"/>
                  <a:gd name="T1" fmla="*/ 10 h 32"/>
                  <a:gd name="T2" fmla="*/ 187 w 205"/>
                  <a:gd name="T3" fmla="*/ 10 h 32"/>
                  <a:gd name="T4" fmla="*/ 178 w 205"/>
                  <a:gd name="T5" fmla="*/ 9 h 32"/>
                  <a:gd name="T6" fmla="*/ 169 w 205"/>
                  <a:gd name="T7" fmla="*/ 9 h 32"/>
                  <a:gd name="T8" fmla="*/ 155 w 205"/>
                  <a:gd name="T9" fmla="*/ 8 h 32"/>
                  <a:gd name="T10" fmla="*/ 142 w 205"/>
                  <a:gd name="T11" fmla="*/ 7 h 32"/>
                  <a:gd name="T12" fmla="*/ 133 w 205"/>
                  <a:gd name="T13" fmla="*/ 7 h 32"/>
                  <a:gd name="T14" fmla="*/ 115 w 205"/>
                  <a:gd name="T15" fmla="*/ 6 h 32"/>
                  <a:gd name="T16" fmla="*/ 106 w 205"/>
                  <a:gd name="T17" fmla="*/ 5 h 32"/>
                  <a:gd name="T18" fmla="*/ 98 w 205"/>
                  <a:gd name="T19" fmla="*/ 5 h 32"/>
                  <a:gd name="T20" fmla="*/ 88 w 205"/>
                  <a:gd name="T21" fmla="*/ 5 h 32"/>
                  <a:gd name="T22" fmla="*/ 71 w 205"/>
                  <a:gd name="T23" fmla="*/ 4 h 32"/>
                  <a:gd name="T24" fmla="*/ 62 w 205"/>
                  <a:gd name="T25" fmla="*/ 4 h 32"/>
                  <a:gd name="T26" fmla="*/ 44 w 205"/>
                  <a:gd name="T27" fmla="*/ 3 h 32"/>
                  <a:gd name="T28" fmla="*/ 35 w 205"/>
                  <a:gd name="T29" fmla="*/ 2 h 32"/>
                  <a:gd name="T30" fmla="*/ 26 w 205"/>
                  <a:gd name="T31" fmla="*/ 2 h 32"/>
                  <a:gd name="T32" fmla="*/ 17 w 205"/>
                  <a:gd name="T33" fmla="*/ 1 h 32"/>
                  <a:gd name="T34" fmla="*/ 1 w 205"/>
                  <a:gd name="T35" fmla="*/ 0 h 32"/>
                  <a:gd name="T36" fmla="*/ 3 w 205"/>
                  <a:gd name="T37" fmla="*/ 21 h 32"/>
                  <a:gd name="T38" fmla="*/ 16 w 205"/>
                  <a:gd name="T39" fmla="*/ 22 h 32"/>
                  <a:gd name="T40" fmla="*/ 30 w 205"/>
                  <a:gd name="T41" fmla="*/ 23 h 32"/>
                  <a:gd name="T42" fmla="*/ 38 w 205"/>
                  <a:gd name="T43" fmla="*/ 23 h 32"/>
                  <a:gd name="T44" fmla="*/ 48 w 205"/>
                  <a:gd name="T45" fmla="*/ 24 h 32"/>
                  <a:gd name="T46" fmla="*/ 61 w 205"/>
                  <a:gd name="T47" fmla="*/ 24 h 32"/>
                  <a:gd name="T48" fmla="*/ 75 w 205"/>
                  <a:gd name="T49" fmla="*/ 25 h 32"/>
                  <a:gd name="T50" fmla="*/ 84 w 205"/>
                  <a:gd name="T51" fmla="*/ 26 h 32"/>
                  <a:gd name="T52" fmla="*/ 102 w 205"/>
                  <a:gd name="T53" fmla="*/ 26 h 32"/>
                  <a:gd name="T54" fmla="*/ 106 w 205"/>
                  <a:gd name="T55" fmla="*/ 27 h 32"/>
                  <a:gd name="T56" fmla="*/ 119 w 205"/>
                  <a:gd name="T57" fmla="*/ 27 h 32"/>
                  <a:gd name="T58" fmla="*/ 128 w 205"/>
                  <a:gd name="T59" fmla="*/ 28 h 32"/>
                  <a:gd name="T60" fmla="*/ 146 w 205"/>
                  <a:gd name="T61" fmla="*/ 29 h 32"/>
                  <a:gd name="T62" fmla="*/ 155 w 205"/>
                  <a:gd name="T63" fmla="*/ 29 h 32"/>
                  <a:gd name="T64" fmla="*/ 171 w 205"/>
                  <a:gd name="T65" fmla="*/ 30 h 32"/>
                  <a:gd name="T66" fmla="*/ 173 w 205"/>
                  <a:gd name="T67" fmla="*/ 30 h 32"/>
                  <a:gd name="T68" fmla="*/ 191 w 205"/>
                  <a:gd name="T69" fmla="*/ 31 h 32"/>
                  <a:gd name="T70" fmla="*/ 195 w 205"/>
                  <a:gd name="T71" fmla="*/ 32 h 32"/>
                  <a:gd name="T72" fmla="*/ 203 w 205"/>
                  <a:gd name="T73" fmla="*/ 32 h 32"/>
                  <a:gd name="T74" fmla="*/ 205 w 205"/>
                  <a:gd name="T75"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5" h="32">
                    <a:moveTo>
                      <a:pt x="200" y="11"/>
                    </a:moveTo>
                    <a:cubicBezTo>
                      <a:pt x="199" y="11"/>
                      <a:pt x="197" y="10"/>
                      <a:pt x="196" y="10"/>
                    </a:cubicBezTo>
                    <a:cubicBezTo>
                      <a:pt x="196" y="10"/>
                      <a:pt x="196" y="10"/>
                      <a:pt x="196" y="10"/>
                    </a:cubicBezTo>
                    <a:cubicBezTo>
                      <a:pt x="193" y="10"/>
                      <a:pt x="190" y="10"/>
                      <a:pt x="187" y="10"/>
                    </a:cubicBezTo>
                    <a:cubicBezTo>
                      <a:pt x="184" y="10"/>
                      <a:pt x="181" y="9"/>
                      <a:pt x="178" y="9"/>
                    </a:cubicBezTo>
                    <a:cubicBezTo>
                      <a:pt x="178" y="9"/>
                      <a:pt x="178" y="9"/>
                      <a:pt x="178" y="9"/>
                    </a:cubicBezTo>
                    <a:cubicBezTo>
                      <a:pt x="176" y="9"/>
                      <a:pt x="174" y="9"/>
                      <a:pt x="173" y="9"/>
                    </a:cubicBezTo>
                    <a:cubicBezTo>
                      <a:pt x="172" y="9"/>
                      <a:pt x="170" y="9"/>
                      <a:pt x="169" y="9"/>
                    </a:cubicBezTo>
                    <a:cubicBezTo>
                      <a:pt x="166" y="8"/>
                      <a:pt x="163" y="8"/>
                      <a:pt x="160" y="8"/>
                    </a:cubicBezTo>
                    <a:cubicBezTo>
                      <a:pt x="159" y="8"/>
                      <a:pt x="157" y="8"/>
                      <a:pt x="155" y="8"/>
                    </a:cubicBezTo>
                    <a:cubicBezTo>
                      <a:pt x="154" y="8"/>
                      <a:pt x="153" y="8"/>
                      <a:pt x="151" y="8"/>
                    </a:cubicBezTo>
                    <a:cubicBezTo>
                      <a:pt x="148" y="7"/>
                      <a:pt x="145" y="7"/>
                      <a:pt x="142" y="7"/>
                    </a:cubicBezTo>
                    <a:cubicBezTo>
                      <a:pt x="139" y="7"/>
                      <a:pt x="136" y="7"/>
                      <a:pt x="133" y="7"/>
                    </a:cubicBezTo>
                    <a:cubicBezTo>
                      <a:pt x="133" y="7"/>
                      <a:pt x="133" y="7"/>
                      <a:pt x="133" y="7"/>
                    </a:cubicBezTo>
                    <a:cubicBezTo>
                      <a:pt x="130" y="7"/>
                      <a:pt x="127" y="6"/>
                      <a:pt x="124" y="6"/>
                    </a:cubicBezTo>
                    <a:cubicBezTo>
                      <a:pt x="121" y="6"/>
                      <a:pt x="118" y="6"/>
                      <a:pt x="115" y="6"/>
                    </a:cubicBezTo>
                    <a:cubicBezTo>
                      <a:pt x="114" y="6"/>
                      <a:pt x="112" y="6"/>
                      <a:pt x="111" y="6"/>
                    </a:cubicBezTo>
                    <a:cubicBezTo>
                      <a:pt x="109" y="6"/>
                      <a:pt x="108" y="6"/>
                      <a:pt x="106" y="5"/>
                    </a:cubicBezTo>
                    <a:cubicBezTo>
                      <a:pt x="105" y="5"/>
                      <a:pt x="104" y="5"/>
                      <a:pt x="103" y="5"/>
                    </a:cubicBezTo>
                    <a:cubicBezTo>
                      <a:pt x="101" y="5"/>
                      <a:pt x="99" y="5"/>
                      <a:pt x="98" y="5"/>
                    </a:cubicBezTo>
                    <a:cubicBezTo>
                      <a:pt x="95" y="5"/>
                      <a:pt x="92" y="5"/>
                      <a:pt x="89" y="5"/>
                    </a:cubicBezTo>
                    <a:cubicBezTo>
                      <a:pt x="88" y="5"/>
                      <a:pt x="88" y="5"/>
                      <a:pt x="88" y="5"/>
                    </a:cubicBezTo>
                    <a:cubicBezTo>
                      <a:pt x="85" y="5"/>
                      <a:pt x="82" y="4"/>
                      <a:pt x="80" y="4"/>
                    </a:cubicBezTo>
                    <a:cubicBezTo>
                      <a:pt x="77" y="4"/>
                      <a:pt x="74" y="4"/>
                      <a:pt x="71" y="4"/>
                    </a:cubicBezTo>
                    <a:cubicBezTo>
                      <a:pt x="69" y="4"/>
                      <a:pt x="67" y="4"/>
                      <a:pt x="66" y="4"/>
                    </a:cubicBezTo>
                    <a:cubicBezTo>
                      <a:pt x="64" y="4"/>
                      <a:pt x="63" y="4"/>
                      <a:pt x="62" y="4"/>
                    </a:cubicBezTo>
                    <a:cubicBezTo>
                      <a:pt x="59" y="3"/>
                      <a:pt x="56" y="3"/>
                      <a:pt x="53" y="3"/>
                    </a:cubicBezTo>
                    <a:cubicBezTo>
                      <a:pt x="50" y="3"/>
                      <a:pt x="47" y="3"/>
                      <a:pt x="44" y="3"/>
                    </a:cubicBezTo>
                    <a:cubicBezTo>
                      <a:pt x="44" y="3"/>
                      <a:pt x="43" y="3"/>
                      <a:pt x="43" y="3"/>
                    </a:cubicBezTo>
                    <a:cubicBezTo>
                      <a:pt x="40" y="3"/>
                      <a:pt x="38" y="2"/>
                      <a:pt x="35" y="2"/>
                    </a:cubicBezTo>
                    <a:cubicBezTo>
                      <a:pt x="34" y="2"/>
                      <a:pt x="33" y="2"/>
                      <a:pt x="33" y="2"/>
                    </a:cubicBezTo>
                    <a:cubicBezTo>
                      <a:pt x="30" y="2"/>
                      <a:pt x="28" y="2"/>
                      <a:pt x="26" y="2"/>
                    </a:cubicBezTo>
                    <a:cubicBezTo>
                      <a:pt x="24" y="2"/>
                      <a:pt x="23" y="2"/>
                      <a:pt x="21" y="2"/>
                    </a:cubicBezTo>
                    <a:cubicBezTo>
                      <a:pt x="20" y="1"/>
                      <a:pt x="18" y="1"/>
                      <a:pt x="17" y="1"/>
                    </a:cubicBezTo>
                    <a:cubicBezTo>
                      <a:pt x="14" y="1"/>
                      <a:pt x="11" y="1"/>
                      <a:pt x="8" y="1"/>
                    </a:cubicBezTo>
                    <a:cubicBezTo>
                      <a:pt x="4" y="1"/>
                      <a:pt x="1" y="0"/>
                      <a:pt x="1" y="0"/>
                    </a:cubicBezTo>
                    <a:cubicBezTo>
                      <a:pt x="0" y="21"/>
                      <a:pt x="0" y="21"/>
                      <a:pt x="0" y="21"/>
                    </a:cubicBezTo>
                    <a:cubicBezTo>
                      <a:pt x="0" y="21"/>
                      <a:pt x="1" y="21"/>
                      <a:pt x="3" y="21"/>
                    </a:cubicBezTo>
                    <a:cubicBezTo>
                      <a:pt x="6" y="21"/>
                      <a:pt x="9" y="22"/>
                      <a:pt x="12" y="22"/>
                    </a:cubicBezTo>
                    <a:cubicBezTo>
                      <a:pt x="13" y="22"/>
                      <a:pt x="15" y="22"/>
                      <a:pt x="16" y="22"/>
                    </a:cubicBezTo>
                    <a:cubicBezTo>
                      <a:pt x="18" y="22"/>
                      <a:pt x="19" y="22"/>
                      <a:pt x="21" y="22"/>
                    </a:cubicBezTo>
                    <a:cubicBezTo>
                      <a:pt x="24" y="22"/>
                      <a:pt x="27" y="23"/>
                      <a:pt x="30" y="23"/>
                    </a:cubicBezTo>
                    <a:cubicBezTo>
                      <a:pt x="31" y="23"/>
                      <a:pt x="31" y="23"/>
                      <a:pt x="32" y="23"/>
                    </a:cubicBezTo>
                    <a:cubicBezTo>
                      <a:pt x="34" y="23"/>
                      <a:pt x="36" y="23"/>
                      <a:pt x="38" y="23"/>
                    </a:cubicBezTo>
                    <a:cubicBezTo>
                      <a:pt x="39" y="23"/>
                      <a:pt x="39" y="23"/>
                      <a:pt x="39" y="23"/>
                    </a:cubicBezTo>
                    <a:cubicBezTo>
                      <a:pt x="42" y="23"/>
                      <a:pt x="45" y="24"/>
                      <a:pt x="48" y="24"/>
                    </a:cubicBezTo>
                    <a:cubicBezTo>
                      <a:pt x="51" y="24"/>
                      <a:pt x="54" y="24"/>
                      <a:pt x="57" y="24"/>
                    </a:cubicBezTo>
                    <a:cubicBezTo>
                      <a:pt x="58" y="24"/>
                      <a:pt x="60" y="24"/>
                      <a:pt x="61" y="24"/>
                    </a:cubicBezTo>
                    <a:cubicBezTo>
                      <a:pt x="62" y="25"/>
                      <a:pt x="64" y="25"/>
                      <a:pt x="66" y="25"/>
                    </a:cubicBezTo>
                    <a:cubicBezTo>
                      <a:pt x="69" y="25"/>
                      <a:pt x="72" y="25"/>
                      <a:pt x="75" y="25"/>
                    </a:cubicBezTo>
                    <a:cubicBezTo>
                      <a:pt x="78" y="25"/>
                      <a:pt x="80" y="25"/>
                      <a:pt x="83" y="26"/>
                    </a:cubicBezTo>
                    <a:cubicBezTo>
                      <a:pt x="83" y="26"/>
                      <a:pt x="84" y="26"/>
                      <a:pt x="84" y="26"/>
                    </a:cubicBezTo>
                    <a:cubicBezTo>
                      <a:pt x="87" y="26"/>
                      <a:pt x="90" y="26"/>
                      <a:pt x="93" y="26"/>
                    </a:cubicBezTo>
                    <a:cubicBezTo>
                      <a:pt x="96" y="26"/>
                      <a:pt x="99" y="26"/>
                      <a:pt x="102" y="26"/>
                    </a:cubicBezTo>
                    <a:cubicBezTo>
                      <a:pt x="102" y="26"/>
                      <a:pt x="102" y="26"/>
                      <a:pt x="102" y="26"/>
                    </a:cubicBezTo>
                    <a:cubicBezTo>
                      <a:pt x="103" y="26"/>
                      <a:pt x="104" y="26"/>
                      <a:pt x="106" y="27"/>
                    </a:cubicBezTo>
                    <a:cubicBezTo>
                      <a:pt x="107" y="27"/>
                      <a:pt x="109" y="27"/>
                      <a:pt x="111" y="27"/>
                    </a:cubicBezTo>
                    <a:cubicBezTo>
                      <a:pt x="113" y="27"/>
                      <a:pt x="116" y="27"/>
                      <a:pt x="119" y="27"/>
                    </a:cubicBezTo>
                    <a:cubicBezTo>
                      <a:pt x="122" y="27"/>
                      <a:pt x="125" y="27"/>
                      <a:pt x="128" y="28"/>
                    </a:cubicBezTo>
                    <a:cubicBezTo>
                      <a:pt x="128" y="28"/>
                      <a:pt x="128" y="28"/>
                      <a:pt x="128" y="28"/>
                    </a:cubicBezTo>
                    <a:cubicBezTo>
                      <a:pt x="131" y="28"/>
                      <a:pt x="134" y="28"/>
                      <a:pt x="137" y="28"/>
                    </a:cubicBezTo>
                    <a:cubicBezTo>
                      <a:pt x="140" y="28"/>
                      <a:pt x="143" y="28"/>
                      <a:pt x="146" y="29"/>
                    </a:cubicBezTo>
                    <a:cubicBezTo>
                      <a:pt x="148" y="29"/>
                      <a:pt x="149" y="29"/>
                      <a:pt x="150" y="29"/>
                    </a:cubicBezTo>
                    <a:cubicBezTo>
                      <a:pt x="152" y="29"/>
                      <a:pt x="154" y="29"/>
                      <a:pt x="155" y="29"/>
                    </a:cubicBezTo>
                    <a:cubicBezTo>
                      <a:pt x="158" y="29"/>
                      <a:pt x="161" y="29"/>
                      <a:pt x="164" y="30"/>
                    </a:cubicBezTo>
                    <a:cubicBezTo>
                      <a:pt x="167" y="30"/>
                      <a:pt x="169" y="30"/>
                      <a:pt x="171" y="30"/>
                    </a:cubicBezTo>
                    <a:cubicBezTo>
                      <a:pt x="172" y="30"/>
                      <a:pt x="172" y="30"/>
                      <a:pt x="173" y="30"/>
                    </a:cubicBezTo>
                    <a:cubicBezTo>
                      <a:pt x="173" y="30"/>
                      <a:pt x="173" y="30"/>
                      <a:pt x="173" y="30"/>
                    </a:cubicBezTo>
                    <a:cubicBezTo>
                      <a:pt x="176" y="30"/>
                      <a:pt x="179" y="31"/>
                      <a:pt x="182" y="31"/>
                    </a:cubicBezTo>
                    <a:cubicBezTo>
                      <a:pt x="185" y="31"/>
                      <a:pt x="188" y="31"/>
                      <a:pt x="191" y="31"/>
                    </a:cubicBezTo>
                    <a:cubicBezTo>
                      <a:pt x="192" y="32"/>
                      <a:pt x="193" y="32"/>
                      <a:pt x="194" y="32"/>
                    </a:cubicBezTo>
                    <a:cubicBezTo>
                      <a:pt x="194" y="32"/>
                      <a:pt x="195" y="32"/>
                      <a:pt x="195" y="32"/>
                    </a:cubicBezTo>
                    <a:cubicBezTo>
                      <a:pt x="197" y="32"/>
                      <a:pt x="198" y="32"/>
                      <a:pt x="200" y="32"/>
                    </a:cubicBezTo>
                    <a:cubicBezTo>
                      <a:pt x="202" y="32"/>
                      <a:pt x="203" y="32"/>
                      <a:pt x="203" y="32"/>
                    </a:cubicBezTo>
                    <a:cubicBezTo>
                      <a:pt x="205" y="11"/>
                      <a:pt x="205" y="11"/>
                      <a:pt x="205" y="11"/>
                    </a:cubicBezTo>
                    <a:cubicBezTo>
                      <a:pt x="205" y="11"/>
                      <a:pt x="205" y="11"/>
                      <a:pt x="205" y="11"/>
                    </a:cubicBezTo>
                    <a:cubicBezTo>
                      <a:pt x="205" y="11"/>
                      <a:pt x="203" y="11"/>
                      <a:pt x="200" y="1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26">
                <a:extLst>
                  <a:ext uri="{FF2B5EF4-FFF2-40B4-BE49-F238E27FC236}">
                    <a16:creationId xmlns:a16="http://schemas.microsoft.com/office/drawing/2014/main" id="{B28015F7-04F5-4E29-9ECE-74127B20A9B2}"/>
                  </a:ext>
                </a:extLst>
              </p:cNvPr>
              <p:cNvSpPr>
                <a:spLocks/>
              </p:cNvSpPr>
              <p:nvPr/>
            </p:nvSpPr>
            <p:spPr bwMode="auto">
              <a:xfrm>
                <a:off x="84138" y="1643063"/>
                <a:ext cx="165100" cy="34925"/>
              </a:xfrm>
              <a:custGeom>
                <a:avLst/>
                <a:gdLst>
                  <a:gd name="T0" fmla="*/ 65 w 65"/>
                  <a:gd name="T1" fmla="*/ 2 h 14"/>
                  <a:gd name="T2" fmla="*/ 56 w 65"/>
                  <a:gd name="T3" fmla="*/ 2 h 14"/>
                  <a:gd name="T4" fmla="*/ 48 w 65"/>
                  <a:gd name="T5" fmla="*/ 2 h 14"/>
                  <a:gd name="T6" fmla="*/ 47 w 65"/>
                  <a:gd name="T7" fmla="*/ 1 h 14"/>
                  <a:gd name="T8" fmla="*/ 38 w 65"/>
                  <a:gd name="T9" fmla="*/ 1 h 14"/>
                  <a:gd name="T10" fmla="*/ 29 w 65"/>
                  <a:gd name="T11" fmla="*/ 1 h 14"/>
                  <a:gd name="T12" fmla="*/ 26 w 65"/>
                  <a:gd name="T13" fmla="*/ 1 h 14"/>
                  <a:gd name="T14" fmla="*/ 20 w 65"/>
                  <a:gd name="T15" fmla="*/ 1 h 14"/>
                  <a:gd name="T16" fmla="*/ 11 w 65"/>
                  <a:gd name="T17" fmla="*/ 1 h 14"/>
                  <a:gd name="T18" fmla="*/ 3 w 65"/>
                  <a:gd name="T19" fmla="*/ 1 h 14"/>
                  <a:gd name="T20" fmla="*/ 2 w 65"/>
                  <a:gd name="T21" fmla="*/ 0 h 14"/>
                  <a:gd name="T22" fmla="*/ 0 w 65"/>
                  <a:gd name="T23" fmla="*/ 0 h 14"/>
                  <a:gd name="T24" fmla="*/ 1 w 65"/>
                  <a:gd name="T25" fmla="*/ 4 h 14"/>
                  <a:gd name="T26" fmla="*/ 1 w 65"/>
                  <a:gd name="T27" fmla="*/ 9 h 14"/>
                  <a:gd name="T28" fmla="*/ 2 w 65"/>
                  <a:gd name="T29" fmla="*/ 12 h 14"/>
                  <a:gd name="T30" fmla="*/ 8 w 65"/>
                  <a:gd name="T31" fmla="*/ 12 h 14"/>
                  <a:gd name="T32" fmla="*/ 17 w 65"/>
                  <a:gd name="T33" fmla="*/ 13 h 14"/>
                  <a:gd name="T34" fmla="*/ 23 w 65"/>
                  <a:gd name="T35" fmla="*/ 13 h 14"/>
                  <a:gd name="T36" fmla="*/ 26 w 65"/>
                  <a:gd name="T37" fmla="*/ 13 h 14"/>
                  <a:gd name="T38" fmla="*/ 35 w 65"/>
                  <a:gd name="T39" fmla="*/ 13 h 14"/>
                  <a:gd name="T40" fmla="*/ 44 w 65"/>
                  <a:gd name="T41" fmla="*/ 13 h 14"/>
                  <a:gd name="T42" fmla="*/ 46 w 65"/>
                  <a:gd name="T43" fmla="*/ 13 h 14"/>
                  <a:gd name="T44" fmla="*/ 53 w 65"/>
                  <a:gd name="T45" fmla="*/ 13 h 14"/>
                  <a:gd name="T46" fmla="*/ 62 w 65"/>
                  <a:gd name="T47" fmla="*/ 14 h 14"/>
                  <a:gd name="T48" fmla="*/ 65 w 65"/>
                  <a:gd name="T49" fmla="*/ 14 h 14"/>
                  <a:gd name="T50" fmla="*/ 65 w 65"/>
                  <a:gd name="T51" fmla="*/ 2 h 14"/>
                  <a:gd name="T52" fmla="*/ 65 w 65"/>
                  <a:gd name="T5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 h="14">
                    <a:moveTo>
                      <a:pt x="65" y="2"/>
                    </a:moveTo>
                    <a:cubicBezTo>
                      <a:pt x="62" y="2"/>
                      <a:pt x="59" y="2"/>
                      <a:pt x="56" y="2"/>
                    </a:cubicBezTo>
                    <a:cubicBezTo>
                      <a:pt x="53" y="2"/>
                      <a:pt x="51" y="2"/>
                      <a:pt x="48" y="2"/>
                    </a:cubicBezTo>
                    <a:cubicBezTo>
                      <a:pt x="48" y="1"/>
                      <a:pt x="47" y="1"/>
                      <a:pt x="47" y="1"/>
                    </a:cubicBezTo>
                    <a:cubicBezTo>
                      <a:pt x="44" y="1"/>
                      <a:pt x="41" y="1"/>
                      <a:pt x="38" y="1"/>
                    </a:cubicBezTo>
                    <a:cubicBezTo>
                      <a:pt x="35" y="1"/>
                      <a:pt x="32" y="1"/>
                      <a:pt x="29" y="1"/>
                    </a:cubicBezTo>
                    <a:cubicBezTo>
                      <a:pt x="28" y="1"/>
                      <a:pt x="27" y="1"/>
                      <a:pt x="26" y="1"/>
                    </a:cubicBezTo>
                    <a:cubicBezTo>
                      <a:pt x="24" y="1"/>
                      <a:pt x="22" y="1"/>
                      <a:pt x="20" y="1"/>
                    </a:cubicBezTo>
                    <a:cubicBezTo>
                      <a:pt x="17" y="1"/>
                      <a:pt x="14" y="1"/>
                      <a:pt x="11" y="1"/>
                    </a:cubicBezTo>
                    <a:cubicBezTo>
                      <a:pt x="8" y="1"/>
                      <a:pt x="6" y="1"/>
                      <a:pt x="3" y="1"/>
                    </a:cubicBezTo>
                    <a:cubicBezTo>
                      <a:pt x="3" y="0"/>
                      <a:pt x="2" y="0"/>
                      <a:pt x="2" y="0"/>
                    </a:cubicBezTo>
                    <a:cubicBezTo>
                      <a:pt x="1" y="0"/>
                      <a:pt x="1" y="0"/>
                      <a:pt x="0" y="0"/>
                    </a:cubicBezTo>
                    <a:cubicBezTo>
                      <a:pt x="1" y="2"/>
                      <a:pt x="1" y="3"/>
                      <a:pt x="1" y="4"/>
                    </a:cubicBezTo>
                    <a:cubicBezTo>
                      <a:pt x="1" y="6"/>
                      <a:pt x="1" y="7"/>
                      <a:pt x="1" y="9"/>
                    </a:cubicBezTo>
                    <a:cubicBezTo>
                      <a:pt x="1" y="10"/>
                      <a:pt x="1" y="11"/>
                      <a:pt x="2" y="12"/>
                    </a:cubicBezTo>
                    <a:cubicBezTo>
                      <a:pt x="4" y="12"/>
                      <a:pt x="6" y="12"/>
                      <a:pt x="8" y="12"/>
                    </a:cubicBezTo>
                    <a:cubicBezTo>
                      <a:pt x="11" y="12"/>
                      <a:pt x="14" y="12"/>
                      <a:pt x="17" y="13"/>
                    </a:cubicBezTo>
                    <a:cubicBezTo>
                      <a:pt x="19" y="13"/>
                      <a:pt x="21" y="13"/>
                      <a:pt x="23" y="13"/>
                    </a:cubicBezTo>
                    <a:cubicBezTo>
                      <a:pt x="24" y="13"/>
                      <a:pt x="25" y="13"/>
                      <a:pt x="26" y="13"/>
                    </a:cubicBezTo>
                    <a:cubicBezTo>
                      <a:pt x="29" y="13"/>
                      <a:pt x="32" y="13"/>
                      <a:pt x="35" y="13"/>
                    </a:cubicBezTo>
                    <a:cubicBezTo>
                      <a:pt x="38" y="13"/>
                      <a:pt x="41" y="13"/>
                      <a:pt x="44" y="13"/>
                    </a:cubicBezTo>
                    <a:cubicBezTo>
                      <a:pt x="44" y="13"/>
                      <a:pt x="45" y="13"/>
                      <a:pt x="46" y="13"/>
                    </a:cubicBezTo>
                    <a:cubicBezTo>
                      <a:pt x="48" y="13"/>
                      <a:pt x="50" y="13"/>
                      <a:pt x="53" y="13"/>
                    </a:cubicBezTo>
                    <a:cubicBezTo>
                      <a:pt x="56" y="14"/>
                      <a:pt x="59" y="14"/>
                      <a:pt x="62" y="14"/>
                    </a:cubicBezTo>
                    <a:cubicBezTo>
                      <a:pt x="63" y="14"/>
                      <a:pt x="64" y="14"/>
                      <a:pt x="65" y="14"/>
                    </a:cubicBezTo>
                    <a:cubicBezTo>
                      <a:pt x="65" y="2"/>
                      <a:pt x="65" y="2"/>
                      <a:pt x="65" y="2"/>
                    </a:cubicBezTo>
                    <a:cubicBezTo>
                      <a:pt x="65" y="2"/>
                      <a:pt x="65" y="2"/>
                      <a:pt x="65" y="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27">
                <a:extLst>
                  <a:ext uri="{FF2B5EF4-FFF2-40B4-BE49-F238E27FC236}">
                    <a16:creationId xmlns:a16="http://schemas.microsoft.com/office/drawing/2014/main" id="{4159AADD-59BB-4830-A462-D1C22E3CD4D4}"/>
                  </a:ext>
                </a:extLst>
              </p:cNvPr>
              <p:cNvSpPr>
                <a:spLocks/>
              </p:cNvSpPr>
              <p:nvPr/>
            </p:nvSpPr>
            <p:spPr bwMode="auto">
              <a:xfrm>
                <a:off x="3673475" y="2201863"/>
                <a:ext cx="109538" cy="204788"/>
              </a:xfrm>
              <a:custGeom>
                <a:avLst/>
                <a:gdLst>
                  <a:gd name="T0" fmla="*/ 43 w 43"/>
                  <a:gd name="T1" fmla="*/ 81 h 81"/>
                  <a:gd name="T2" fmla="*/ 24 w 43"/>
                  <a:gd name="T3" fmla="*/ 31 h 81"/>
                  <a:gd name="T4" fmla="*/ 0 w 43"/>
                  <a:gd name="T5" fmla="*/ 0 h 81"/>
                </a:gdLst>
                <a:ahLst/>
                <a:cxnLst>
                  <a:cxn ang="0">
                    <a:pos x="T0" y="T1"/>
                  </a:cxn>
                  <a:cxn ang="0">
                    <a:pos x="T2" y="T3"/>
                  </a:cxn>
                  <a:cxn ang="0">
                    <a:pos x="T4" y="T5"/>
                  </a:cxn>
                </a:cxnLst>
                <a:rect l="0" t="0" r="r" b="b"/>
                <a:pathLst>
                  <a:path w="43" h="81">
                    <a:moveTo>
                      <a:pt x="43" y="81"/>
                    </a:moveTo>
                    <a:cubicBezTo>
                      <a:pt x="39" y="63"/>
                      <a:pt x="32" y="47"/>
                      <a:pt x="24" y="31"/>
                    </a:cubicBezTo>
                    <a:cubicBezTo>
                      <a:pt x="18" y="20"/>
                      <a:pt x="8" y="10"/>
                      <a:pt x="0"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63">
              <a:extLst>
                <a:ext uri="{FF2B5EF4-FFF2-40B4-BE49-F238E27FC236}">
                  <a16:creationId xmlns:a16="http://schemas.microsoft.com/office/drawing/2014/main" id="{798891DB-1D81-44EF-8B5B-3CBB4500DF27}"/>
                </a:ext>
              </a:extLst>
            </p:cNvPr>
            <p:cNvGrpSpPr/>
            <p:nvPr/>
          </p:nvGrpSpPr>
          <p:grpSpPr>
            <a:xfrm>
              <a:off x="3251200" y="1219201"/>
              <a:ext cx="1554571" cy="1774815"/>
              <a:chOff x="6285507" y="4056652"/>
              <a:chExt cx="1361612" cy="1952296"/>
            </a:xfrm>
          </p:grpSpPr>
          <p:grpSp>
            <p:nvGrpSpPr>
              <p:cNvPr id="45" name="Group 64">
                <a:extLst>
                  <a:ext uri="{FF2B5EF4-FFF2-40B4-BE49-F238E27FC236}">
                    <a16:creationId xmlns:a16="http://schemas.microsoft.com/office/drawing/2014/main" id="{C2479B2C-97D0-4958-97B8-B2FF1AA04D00}"/>
                  </a:ext>
                </a:extLst>
              </p:cNvPr>
              <p:cNvGrpSpPr/>
              <p:nvPr/>
            </p:nvGrpSpPr>
            <p:grpSpPr>
              <a:xfrm>
                <a:off x="6285507" y="4056652"/>
                <a:ext cx="1361612" cy="1952296"/>
                <a:chOff x="5808789" y="2272281"/>
                <a:chExt cx="1993536" cy="2858355"/>
              </a:xfrm>
            </p:grpSpPr>
            <p:sp>
              <p:nvSpPr>
                <p:cNvPr id="47" name="Rectangle 46">
                  <a:extLst>
                    <a:ext uri="{FF2B5EF4-FFF2-40B4-BE49-F238E27FC236}">
                      <a16:creationId xmlns:a16="http://schemas.microsoft.com/office/drawing/2014/main" id="{4CA31684-FEA5-41EC-AA7C-7891A1428773}"/>
                    </a:ext>
                  </a:extLst>
                </p:cNvPr>
                <p:cNvSpPr/>
                <p:nvPr/>
              </p:nvSpPr>
              <p:spPr>
                <a:xfrm>
                  <a:off x="6718887" y="4188899"/>
                  <a:ext cx="191914" cy="941737"/>
                </a:xfrm>
                <a:prstGeom prst="rect">
                  <a:avLst/>
                </a:prstGeom>
                <a:gradFill>
                  <a:gsLst>
                    <a:gs pos="0">
                      <a:sysClr val="windowText" lastClr="000000">
                        <a:lumMod val="75000"/>
                        <a:lumOff val="25000"/>
                        <a:shade val="30000"/>
                        <a:satMod val="115000"/>
                      </a:sysClr>
                    </a:gs>
                    <a:gs pos="50000">
                      <a:sysClr val="window" lastClr="FFFFFF"/>
                    </a:gs>
                    <a:gs pos="100000">
                      <a:sysClr val="windowText" lastClr="000000">
                        <a:lumMod val="75000"/>
                        <a:lumOff val="25000"/>
                        <a:shade val="100000"/>
                        <a:satMod val="115000"/>
                      </a:sysClr>
                    </a:gs>
                  </a:gsLst>
                  <a:lin ang="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48" name="Group 70">
                  <a:extLst>
                    <a:ext uri="{FF2B5EF4-FFF2-40B4-BE49-F238E27FC236}">
                      <a16:creationId xmlns:a16="http://schemas.microsoft.com/office/drawing/2014/main" id="{A1ED9F34-0EDA-4D18-B33E-A3CF2687F70E}"/>
                    </a:ext>
                  </a:extLst>
                </p:cNvPr>
                <p:cNvGrpSpPr/>
                <p:nvPr/>
              </p:nvGrpSpPr>
              <p:grpSpPr>
                <a:xfrm>
                  <a:off x="5808789" y="2272281"/>
                  <a:ext cx="1993536" cy="1989348"/>
                  <a:chOff x="8140701" y="1890712"/>
                  <a:chExt cx="1511300" cy="1508125"/>
                </a:xfrm>
              </p:grpSpPr>
              <p:sp>
                <p:nvSpPr>
                  <p:cNvPr id="49" name="Freeform 25">
                    <a:extLst>
                      <a:ext uri="{FF2B5EF4-FFF2-40B4-BE49-F238E27FC236}">
                        <a16:creationId xmlns:a16="http://schemas.microsoft.com/office/drawing/2014/main" id="{47276E06-6818-4D03-835C-E8545B31EAD6}"/>
                      </a:ext>
                    </a:extLst>
                  </p:cNvPr>
                  <p:cNvSpPr>
                    <a:spLocks/>
                  </p:cNvSpPr>
                  <p:nvPr/>
                </p:nvSpPr>
                <p:spPr bwMode="auto">
                  <a:xfrm>
                    <a:off x="8140701" y="1890712"/>
                    <a:ext cx="1511300" cy="1508125"/>
                  </a:xfrm>
                  <a:custGeom>
                    <a:avLst/>
                    <a:gdLst>
                      <a:gd name="T0" fmla="*/ 385 w 402"/>
                      <a:gd name="T1" fmla="*/ 171 h 401"/>
                      <a:gd name="T2" fmla="*/ 385 w 402"/>
                      <a:gd name="T3" fmla="*/ 231 h 401"/>
                      <a:gd name="T4" fmla="*/ 231 w 402"/>
                      <a:gd name="T5" fmla="*/ 385 h 401"/>
                      <a:gd name="T6" fmla="*/ 171 w 402"/>
                      <a:gd name="T7" fmla="*/ 385 h 401"/>
                      <a:gd name="T8" fmla="*/ 17 w 402"/>
                      <a:gd name="T9" fmla="*/ 231 h 401"/>
                      <a:gd name="T10" fmla="*/ 17 w 402"/>
                      <a:gd name="T11" fmla="*/ 171 h 401"/>
                      <a:gd name="T12" fmla="*/ 171 w 402"/>
                      <a:gd name="T13" fmla="*/ 17 h 401"/>
                      <a:gd name="T14" fmla="*/ 231 w 402"/>
                      <a:gd name="T15" fmla="*/ 17 h 401"/>
                      <a:gd name="T16" fmla="*/ 385 w 402"/>
                      <a:gd name="T17" fmla="*/ 17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01">
                        <a:moveTo>
                          <a:pt x="385" y="171"/>
                        </a:moveTo>
                        <a:cubicBezTo>
                          <a:pt x="402" y="187"/>
                          <a:pt x="402" y="214"/>
                          <a:pt x="385" y="231"/>
                        </a:cubicBezTo>
                        <a:cubicBezTo>
                          <a:pt x="231" y="385"/>
                          <a:pt x="231" y="385"/>
                          <a:pt x="231" y="385"/>
                        </a:cubicBezTo>
                        <a:cubicBezTo>
                          <a:pt x="214" y="401"/>
                          <a:pt x="187" y="401"/>
                          <a:pt x="171" y="385"/>
                        </a:cubicBezTo>
                        <a:cubicBezTo>
                          <a:pt x="17" y="231"/>
                          <a:pt x="17" y="231"/>
                          <a:pt x="17" y="231"/>
                        </a:cubicBezTo>
                        <a:cubicBezTo>
                          <a:pt x="0" y="214"/>
                          <a:pt x="0" y="187"/>
                          <a:pt x="17" y="171"/>
                        </a:cubicBezTo>
                        <a:cubicBezTo>
                          <a:pt x="171" y="17"/>
                          <a:pt x="171" y="17"/>
                          <a:pt x="171" y="17"/>
                        </a:cubicBezTo>
                        <a:cubicBezTo>
                          <a:pt x="187" y="0"/>
                          <a:pt x="214" y="0"/>
                          <a:pt x="231" y="17"/>
                        </a:cubicBezTo>
                        <a:lnTo>
                          <a:pt x="385" y="171"/>
                        </a:lnTo>
                        <a:close/>
                      </a:path>
                    </a:pathLst>
                  </a:custGeom>
                  <a:solidFill>
                    <a:srgbClr val="F1C96C">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0" name="Freeform 26">
                    <a:extLst>
                      <a:ext uri="{FF2B5EF4-FFF2-40B4-BE49-F238E27FC236}">
                        <a16:creationId xmlns:a16="http://schemas.microsoft.com/office/drawing/2014/main" id="{EB84BF74-113C-4ADD-9C02-7B8DA15E23A4}"/>
                      </a:ext>
                    </a:extLst>
                  </p:cNvPr>
                  <p:cNvSpPr>
                    <a:spLocks noEditPoints="1"/>
                  </p:cNvSpPr>
                  <p:nvPr/>
                </p:nvSpPr>
                <p:spPr bwMode="auto">
                  <a:xfrm>
                    <a:off x="8283576" y="2033588"/>
                    <a:ext cx="1225550" cy="1227138"/>
                  </a:xfrm>
                  <a:custGeom>
                    <a:avLst/>
                    <a:gdLst>
                      <a:gd name="T0" fmla="*/ 323 w 326"/>
                      <a:gd name="T1" fmla="*/ 157 h 326"/>
                      <a:gd name="T2" fmla="*/ 169 w 326"/>
                      <a:gd name="T3" fmla="*/ 2 h 326"/>
                      <a:gd name="T4" fmla="*/ 163 w 326"/>
                      <a:gd name="T5" fmla="*/ 0 h 326"/>
                      <a:gd name="T6" fmla="*/ 157 w 326"/>
                      <a:gd name="T7" fmla="*/ 2 h 326"/>
                      <a:gd name="T8" fmla="*/ 3 w 326"/>
                      <a:gd name="T9" fmla="*/ 157 h 326"/>
                      <a:gd name="T10" fmla="*/ 0 w 326"/>
                      <a:gd name="T11" fmla="*/ 163 h 326"/>
                      <a:gd name="T12" fmla="*/ 3 w 326"/>
                      <a:gd name="T13" fmla="*/ 169 h 326"/>
                      <a:gd name="T14" fmla="*/ 157 w 326"/>
                      <a:gd name="T15" fmla="*/ 323 h 326"/>
                      <a:gd name="T16" fmla="*/ 163 w 326"/>
                      <a:gd name="T17" fmla="*/ 326 h 326"/>
                      <a:gd name="T18" fmla="*/ 169 w 326"/>
                      <a:gd name="T19" fmla="*/ 323 h 326"/>
                      <a:gd name="T20" fmla="*/ 323 w 326"/>
                      <a:gd name="T21" fmla="*/ 169 h 326"/>
                      <a:gd name="T22" fmla="*/ 326 w 326"/>
                      <a:gd name="T23" fmla="*/ 163 h 326"/>
                      <a:gd name="T24" fmla="*/ 323 w 326"/>
                      <a:gd name="T25" fmla="*/ 157 h 326"/>
                      <a:gd name="T26" fmla="*/ 306 w 326"/>
                      <a:gd name="T27" fmla="*/ 168 h 326"/>
                      <a:gd name="T28" fmla="*/ 168 w 326"/>
                      <a:gd name="T29" fmla="*/ 306 h 326"/>
                      <a:gd name="T30" fmla="*/ 163 w 326"/>
                      <a:gd name="T31" fmla="*/ 308 h 326"/>
                      <a:gd name="T32" fmla="*/ 157 w 326"/>
                      <a:gd name="T33" fmla="*/ 306 h 326"/>
                      <a:gd name="T34" fmla="*/ 20 w 326"/>
                      <a:gd name="T35" fmla="*/ 168 h 326"/>
                      <a:gd name="T36" fmla="*/ 17 w 326"/>
                      <a:gd name="T37" fmla="*/ 163 h 326"/>
                      <a:gd name="T38" fmla="*/ 20 w 326"/>
                      <a:gd name="T39" fmla="*/ 157 h 326"/>
                      <a:gd name="T40" fmla="*/ 157 w 326"/>
                      <a:gd name="T41" fmla="*/ 19 h 326"/>
                      <a:gd name="T42" fmla="*/ 163 w 326"/>
                      <a:gd name="T43" fmla="*/ 17 h 326"/>
                      <a:gd name="T44" fmla="*/ 168 w 326"/>
                      <a:gd name="T45" fmla="*/ 19 h 326"/>
                      <a:gd name="T46" fmla="*/ 306 w 326"/>
                      <a:gd name="T47" fmla="*/ 157 h 326"/>
                      <a:gd name="T48" fmla="*/ 309 w 326"/>
                      <a:gd name="T49" fmla="*/ 163 h 326"/>
                      <a:gd name="T50" fmla="*/ 306 w 326"/>
                      <a:gd name="T51" fmla="*/ 16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6" h="326">
                        <a:moveTo>
                          <a:pt x="323" y="157"/>
                        </a:moveTo>
                        <a:cubicBezTo>
                          <a:pt x="169" y="2"/>
                          <a:pt x="169" y="2"/>
                          <a:pt x="169" y="2"/>
                        </a:cubicBezTo>
                        <a:cubicBezTo>
                          <a:pt x="167" y="0"/>
                          <a:pt x="164" y="0"/>
                          <a:pt x="163" y="0"/>
                        </a:cubicBezTo>
                        <a:cubicBezTo>
                          <a:pt x="162" y="0"/>
                          <a:pt x="159" y="0"/>
                          <a:pt x="157" y="2"/>
                        </a:cubicBezTo>
                        <a:cubicBezTo>
                          <a:pt x="3" y="157"/>
                          <a:pt x="3" y="157"/>
                          <a:pt x="3" y="157"/>
                        </a:cubicBezTo>
                        <a:cubicBezTo>
                          <a:pt x="1" y="158"/>
                          <a:pt x="0" y="160"/>
                          <a:pt x="0" y="163"/>
                        </a:cubicBezTo>
                        <a:cubicBezTo>
                          <a:pt x="0" y="165"/>
                          <a:pt x="1" y="167"/>
                          <a:pt x="3" y="169"/>
                        </a:cubicBezTo>
                        <a:cubicBezTo>
                          <a:pt x="157" y="323"/>
                          <a:pt x="157" y="323"/>
                          <a:pt x="157" y="323"/>
                        </a:cubicBezTo>
                        <a:cubicBezTo>
                          <a:pt x="159" y="325"/>
                          <a:pt x="162" y="326"/>
                          <a:pt x="163" y="326"/>
                        </a:cubicBezTo>
                        <a:cubicBezTo>
                          <a:pt x="164" y="326"/>
                          <a:pt x="167" y="325"/>
                          <a:pt x="169" y="323"/>
                        </a:cubicBezTo>
                        <a:cubicBezTo>
                          <a:pt x="323" y="169"/>
                          <a:pt x="323" y="169"/>
                          <a:pt x="323" y="169"/>
                        </a:cubicBezTo>
                        <a:cubicBezTo>
                          <a:pt x="325" y="167"/>
                          <a:pt x="326" y="164"/>
                          <a:pt x="326" y="163"/>
                        </a:cubicBezTo>
                        <a:cubicBezTo>
                          <a:pt x="326" y="161"/>
                          <a:pt x="325" y="159"/>
                          <a:pt x="323" y="157"/>
                        </a:cubicBezTo>
                        <a:close/>
                        <a:moveTo>
                          <a:pt x="306" y="168"/>
                        </a:moveTo>
                        <a:cubicBezTo>
                          <a:pt x="168" y="306"/>
                          <a:pt x="168" y="306"/>
                          <a:pt x="168" y="306"/>
                        </a:cubicBezTo>
                        <a:cubicBezTo>
                          <a:pt x="167" y="308"/>
                          <a:pt x="164" y="308"/>
                          <a:pt x="163" y="308"/>
                        </a:cubicBezTo>
                        <a:cubicBezTo>
                          <a:pt x="162" y="308"/>
                          <a:pt x="159" y="308"/>
                          <a:pt x="157" y="306"/>
                        </a:cubicBezTo>
                        <a:cubicBezTo>
                          <a:pt x="20" y="168"/>
                          <a:pt x="20" y="168"/>
                          <a:pt x="20" y="168"/>
                        </a:cubicBezTo>
                        <a:cubicBezTo>
                          <a:pt x="18" y="167"/>
                          <a:pt x="17" y="165"/>
                          <a:pt x="17" y="163"/>
                        </a:cubicBezTo>
                        <a:cubicBezTo>
                          <a:pt x="17" y="161"/>
                          <a:pt x="18" y="159"/>
                          <a:pt x="20" y="157"/>
                        </a:cubicBezTo>
                        <a:cubicBezTo>
                          <a:pt x="157" y="19"/>
                          <a:pt x="157" y="19"/>
                          <a:pt x="157" y="19"/>
                        </a:cubicBezTo>
                        <a:cubicBezTo>
                          <a:pt x="159" y="17"/>
                          <a:pt x="162" y="17"/>
                          <a:pt x="163" y="17"/>
                        </a:cubicBezTo>
                        <a:cubicBezTo>
                          <a:pt x="164" y="17"/>
                          <a:pt x="167" y="17"/>
                          <a:pt x="168" y="19"/>
                        </a:cubicBezTo>
                        <a:cubicBezTo>
                          <a:pt x="306" y="157"/>
                          <a:pt x="306" y="157"/>
                          <a:pt x="306" y="157"/>
                        </a:cubicBezTo>
                        <a:cubicBezTo>
                          <a:pt x="308" y="159"/>
                          <a:pt x="309" y="161"/>
                          <a:pt x="309" y="163"/>
                        </a:cubicBezTo>
                        <a:cubicBezTo>
                          <a:pt x="309" y="164"/>
                          <a:pt x="308" y="166"/>
                          <a:pt x="306" y="168"/>
                        </a:cubicBezTo>
                        <a:close/>
                      </a:path>
                    </a:pathLst>
                  </a:custGeom>
                  <a:solidFill>
                    <a:sysClr val="windowText" lastClr="000000">
                      <a:lumMod val="85000"/>
                      <a:lumOff val="15000"/>
                    </a:sys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46" name="TextBox 45">
                <a:extLst>
                  <a:ext uri="{FF2B5EF4-FFF2-40B4-BE49-F238E27FC236}">
                    <a16:creationId xmlns:a16="http://schemas.microsoft.com/office/drawing/2014/main" id="{D666587A-7FF5-407A-A111-C78EC23B9A5C}"/>
                  </a:ext>
                </a:extLst>
              </p:cNvPr>
              <p:cNvSpPr txBox="1"/>
              <p:nvPr/>
            </p:nvSpPr>
            <p:spPr>
              <a:xfrm>
                <a:off x="6394591" y="4471168"/>
                <a:ext cx="1189156" cy="40626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2018</a:t>
                </a:r>
              </a:p>
            </p:txBody>
          </p:sp>
        </p:grpSp>
        <p:grpSp>
          <p:nvGrpSpPr>
            <p:cNvPr id="11" name="Group 74">
              <a:extLst>
                <a:ext uri="{FF2B5EF4-FFF2-40B4-BE49-F238E27FC236}">
                  <a16:creationId xmlns:a16="http://schemas.microsoft.com/office/drawing/2014/main" id="{46391691-198A-47B3-A275-8FA271E3279B}"/>
                </a:ext>
              </a:extLst>
            </p:cNvPr>
            <p:cNvGrpSpPr/>
            <p:nvPr/>
          </p:nvGrpSpPr>
          <p:grpSpPr>
            <a:xfrm>
              <a:off x="7416801" y="3733800"/>
              <a:ext cx="2472708" cy="2827108"/>
              <a:chOff x="6285507" y="4056652"/>
              <a:chExt cx="1361612" cy="1952296"/>
            </a:xfrm>
          </p:grpSpPr>
          <p:grpSp>
            <p:nvGrpSpPr>
              <p:cNvPr id="39" name="Group 75">
                <a:extLst>
                  <a:ext uri="{FF2B5EF4-FFF2-40B4-BE49-F238E27FC236}">
                    <a16:creationId xmlns:a16="http://schemas.microsoft.com/office/drawing/2014/main" id="{93745172-0519-4AB3-93CF-46411C2DF2EC}"/>
                  </a:ext>
                </a:extLst>
              </p:cNvPr>
              <p:cNvGrpSpPr/>
              <p:nvPr/>
            </p:nvGrpSpPr>
            <p:grpSpPr>
              <a:xfrm>
                <a:off x="6285507" y="4056652"/>
                <a:ext cx="1361612" cy="1952296"/>
                <a:chOff x="5808789" y="2272281"/>
                <a:chExt cx="1993536" cy="2858355"/>
              </a:xfrm>
            </p:grpSpPr>
            <p:sp>
              <p:nvSpPr>
                <p:cNvPr id="41" name="Rectangle 40">
                  <a:extLst>
                    <a:ext uri="{FF2B5EF4-FFF2-40B4-BE49-F238E27FC236}">
                      <a16:creationId xmlns:a16="http://schemas.microsoft.com/office/drawing/2014/main" id="{7FD1EC3F-8BD9-4ED4-8638-8E86FB783A41}"/>
                    </a:ext>
                  </a:extLst>
                </p:cNvPr>
                <p:cNvSpPr/>
                <p:nvPr/>
              </p:nvSpPr>
              <p:spPr>
                <a:xfrm>
                  <a:off x="6718887" y="4188899"/>
                  <a:ext cx="191914" cy="941737"/>
                </a:xfrm>
                <a:prstGeom prst="rect">
                  <a:avLst/>
                </a:prstGeom>
                <a:gradFill>
                  <a:gsLst>
                    <a:gs pos="0">
                      <a:sysClr val="windowText" lastClr="000000">
                        <a:lumMod val="75000"/>
                        <a:lumOff val="25000"/>
                        <a:shade val="30000"/>
                        <a:satMod val="115000"/>
                      </a:sysClr>
                    </a:gs>
                    <a:gs pos="50000">
                      <a:sysClr val="window" lastClr="FFFFFF"/>
                    </a:gs>
                    <a:gs pos="100000">
                      <a:sysClr val="windowText" lastClr="000000">
                        <a:lumMod val="75000"/>
                        <a:lumOff val="25000"/>
                        <a:shade val="100000"/>
                        <a:satMod val="115000"/>
                      </a:sysClr>
                    </a:gs>
                  </a:gsLst>
                  <a:lin ang="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42" name="Group 78">
                  <a:extLst>
                    <a:ext uri="{FF2B5EF4-FFF2-40B4-BE49-F238E27FC236}">
                      <a16:creationId xmlns:a16="http://schemas.microsoft.com/office/drawing/2014/main" id="{F83E22A0-0874-45F2-A213-B2573D989052}"/>
                    </a:ext>
                  </a:extLst>
                </p:cNvPr>
                <p:cNvGrpSpPr/>
                <p:nvPr/>
              </p:nvGrpSpPr>
              <p:grpSpPr>
                <a:xfrm>
                  <a:off x="5808789" y="2272281"/>
                  <a:ext cx="1993536" cy="1989348"/>
                  <a:chOff x="8140701" y="1890712"/>
                  <a:chExt cx="1511300" cy="1508125"/>
                </a:xfrm>
              </p:grpSpPr>
              <p:sp>
                <p:nvSpPr>
                  <p:cNvPr id="43" name="Freeform 25">
                    <a:extLst>
                      <a:ext uri="{FF2B5EF4-FFF2-40B4-BE49-F238E27FC236}">
                        <a16:creationId xmlns:a16="http://schemas.microsoft.com/office/drawing/2014/main" id="{BBB372CE-A152-41DA-B2F0-7CB38480727F}"/>
                      </a:ext>
                    </a:extLst>
                  </p:cNvPr>
                  <p:cNvSpPr>
                    <a:spLocks/>
                  </p:cNvSpPr>
                  <p:nvPr/>
                </p:nvSpPr>
                <p:spPr bwMode="auto">
                  <a:xfrm>
                    <a:off x="8140701" y="1890712"/>
                    <a:ext cx="1511300" cy="1508125"/>
                  </a:xfrm>
                  <a:custGeom>
                    <a:avLst/>
                    <a:gdLst>
                      <a:gd name="T0" fmla="*/ 385 w 402"/>
                      <a:gd name="T1" fmla="*/ 171 h 401"/>
                      <a:gd name="T2" fmla="*/ 385 w 402"/>
                      <a:gd name="T3" fmla="*/ 231 h 401"/>
                      <a:gd name="T4" fmla="*/ 231 w 402"/>
                      <a:gd name="T5" fmla="*/ 385 h 401"/>
                      <a:gd name="T6" fmla="*/ 171 w 402"/>
                      <a:gd name="T7" fmla="*/ 385 h 401"/>
                      <a:gd name="T8" fmla="*/ 17 w 402"/>
                      <a:gd name="T9" fmla="*/ 231 h 401"/>
                      <a:gd name="T10" fmla="*/ 17 w 402"/>
                      <a:gd name="T11" fmla="*/ 171 h 401"/>
                      <a:gd name="T12" fmla="*/ 171 w 402"/>
                      <a:gd name="T13" fmla="*/ 17 h 401"/>
                      <a:gd name="T14" fmla="*/ 231 w 402"/>
                      <a:gd name="T15" fmla="*/ 17 h 401"/>
                      <a:gd name="T16" fmla="*/ 385 w 402"/>
                      <a:gd name="T17" fmla="*/ 17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01">
                        <a:moveTo>
                          <a:pt x="385" y="171"/>
                        </a:moveTo>
                        <a:cubicBezTo>
                          <a:pt x="402" y="187"/>
                          <a:pt x="402" y="214"/>
                          <a:pt x="385" y="231"/>
                        </a:cubicBezTo>
                        <a:cubicBezTo>
                          <a:pt x="231" y="385"/>
                          <a:pt x="231" y="385"/>
                          <a:pt x="231" y="385"/>
                        </a:cubicBezTo>
                        <a:cubicBezTo>
                          <a:pt x="214" y="401"/>
                          <a:pt x="187" y="401"/>
                          <a:pt x="171" y="385"/>
                        </a:cubicBezTo>
                        <a:cubicBezTo>
                          <a:pt x="17" y="231"/>
                          <a:pt x="17" y="231"/>
                          <a:pt x="17" y="231"/>
                        </a:cubicBezTo>
                        <a:cubicBezTo>
                          <a:pt x="0" y="214"/>
                          <a:pt x="0" y="187"/>
                          <a:pt x="17" y="171"/>
                        </a:cubicBezTo>
                        <a:cubicBezTo>
                          <a:pt x="171" y="17"/>
                          <a:pt x="171" y="17"/>
                          <a:pt x="171" y="17"/>
                        </a:cubicBezTo>
                        <a:cubicBezTo>
                          <a:pt x="187" y="0"/>
                          <a:pt x="214" y="0"/>
                          <a:pt x="231" y="17"/>
                        </a:cubicBezTo>
                        <a:lnTo>
                          <a:pt x="385" y="171"/>
                        </a:lnTo>
                        <a:close/>
                      </a:path>
                    </a:pathLst>
                  </a:custGeom>
                  <a:solidFill>
                    <a:srgbClr val="F1C96C">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44" name="Freeform 26">
                    <a:extLst>
                      <a:ext uri="{FF2B5EF4-FFF2-40B4-BE49-F238E27FC236}">
                        <a16:creationId xmlns:a16="http://schemas.microsoft.com/office/drawing/2014/main" id="{B840764C-221C-4135-839E-732E7FA24FE7}"/>
                      </a:ext>
                    </a:extLst>
                  </p:cNvPr>
                  <p:cNvSpPr>
                    <a:spLocks noEditPoints="1"/>
                  </p:cNvSpPr>
                  <p:nvPr/>
                </p:nvSpPr>
                <p:spPr bwMode="auto">
                  <a:xfrm>
                    <a:off x="8283576" y="2033588"/>
                    <a:ext cx="1225550" cy="1227138"/>
                  </a:xfrm>
                  <a:custGeom>
                    <a:avLst/>
                    <a:gdLst>
                      <a:gd name="T0" fmla="*/ 323 w 326"/>
                      <a:gd name="T1" fmla="*/ 157 h 326"/>
                      <a:gd name="T2" fmla="*/ 169 w 326"/>
                      <a:gd name="T3" fmla="*/ 2 h 326"/>
                      <a:gd name="T4" fmla="*/ 163 w 326"/>
                      <a:gd name="T5" fmla="*/ 0 h 326"/>
                      <a:gd name="T6" fmla="*/ 157 w 326"/>
                      <a:gd name="T7" fmla="*/ 2 h 326"/>
                      <a:gd name="T8" fmla="*/ 3 w 326"/>
                      <a:gd name="T9" fmla="*/ 157 h 326"/>
                      <a:gd name="T10" fmla="*/ 0 w 326"/>
                      <a:gd name="T11" fmla="*/ 163 h 326"/>
                      <a:gd name="T12" fmla="*/ 3 w 326"/>
                      <a:gd name="T13" fmla="*/ 169 h 326"/>
                      <a:gd name="T14" fmla="*/ 157 w 326"/>
                      <a:gd name="T15" fmla="*/ 323 h 326"/>
                      <a:gd name="T16" fmla="*/ 163 w 326"/>
                      <a:gd name="T17" fmla="*/ 326 h 326"/>
                      <a:gd name="T18" fmla="*/ 169 w 326"/>
                      <a:gd name="T19" fmla="*/ 323 h 326"/>
                      <a:gd name="T20" fmla="*/ 323 w 326"/>
                      <a:gd name="T21" fmla="*/ 169 h 326"/>
                      <a:gd name="T22" fmla="*/ 326 w 326"/>
                      <a:gd name="T23" fmla="*/ 163 h 326"/>
                      <a:gd name="T24" fmla="*/ 323 w 326"/>
                      <a:gd name="T25" fmla="*/ 157 h 326"/>
                      <a:gd name="T26" fmla="*/ 306 w 326"/>
                      <a:gd name="T27" fmla="*/ 168 h 326"/>
                      <a:gd name="T28" fmla="*/ 168 w 326"/>
                      <a:gd name="T29" fmla="*/ 306 h 326"/>
                      <a:gd name="T30" fmla="*/ 163 w 326"/>
                      <a:gd name="T31" fmla="*/ 308 h 326"/>
                      <a:gd name="T32" fmla="*/ 157 w 326"/>
                      <a:gd name="T33" fmla="*/ 306 h 326"/>
                      <a:gd name="T34" fmla="*/ 20 w 326"/>
                      <a:gd name="T35" fmla="*/ 168 h 326"/>
                      <a:gd name="T36" fmla="*/ 17 w 326"/>
                      <a:gd name="T37" fmla="*/ 163 h 326"/>
                      <a:gd name="T38" fmla="*/ 20 w 326"/>
                      <a:gd name="T39" fmla="*/ 157 h 326"/>
                      <a:gd name="T40" fmla="*/ 157 w 326"/>
                      <a:gd name="T41" fmla="*/ 19 h 326"/>
                      <a:gd name="T42" fmla="*/ 163 w 326"/>
                      <a:gd name="T43" fmla="*/ 17 h 326"/>
                      <a:gd name="T44" fmla="*/ 168 w 326"/>
                      <a:gd name="T45" fmla="*/ 19 h 326"/>
                      <a:gd name="T46" fmla="*/ 306 w 326"/>
                      <a:gd name="T47" fmla="*/ 157 h 326"/>
                      <a:gd name="T48" fmla="*/ 309 w 326"/>
                      <a:gd name="T49" fmla="*/ 163 h 326"/>
                      <a:gd name="T50" fmla="*/ 306 w 326"/>
                      <a:gd name="T51" fmla="*/ 16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6" h="326">
                        <a:moveTo>
                          <a:pt x="323" y="157"/>
                        </a:moveTo>
                        <a:cubicBezTo>
                          <a:pt x="169" y="2"/>
                          <a:pt x="169" y="2"/>
                          <a:pt x="169" y="2"/>
                        </a:cubicBezTo>
                        <a:cubicBezTo>
                          <a:pt x="167" y="0"/>
                          <a:pt x="164" y="0"/>
                          <a:pt x="163" y="0"/>
                        </a:cubicBezTo>
                        <a:cubicBezTo>
                          <a:pt x="162" y="0"/>
                          <a:pt x="159" y="0"/>
                          <a:pt x="157" y="2"/>
                        </a:cubicBezTo>
                        <a:cubicBezTo>
                          <a:pt x="3" y="157"/>
                          <a:pt x="3" y="157"/>
                          <a:pt x="3" y="157"/>
                        </a:cubicBezTo>
                        <a:cubicBezTo>
                          <a:pt x="1" y="158"/>
                          <a:pt x="0" y="160"/>
                          <a:pt x="0" y="163"/>
                        </a:cubicBezTo>
                        <a:cubicBezTo>
                          <a:pt x="0" y="165"/>
                          <a:pt x="1" y="167"/>
                          <a:pt x="3" y="169"/>
                        </a:cubicBezTo>
                        <a:cubicBezTo>
                          <a:pt x="157" y="323"/>
                          <a:pt x="157" y="323"/>
                          <a:pt x="157" y="323"/>
                        </a:cubicBezTo>
                        <a:cubicBezTo>
                          <a:pt x="159" y="325"/>
                          <a:pt x="162" y="326"/>
                          <a:pt x="163" y="326"/>
                        </a:cubicBezTo>
                        <a:cubicBezTo>
                          <a:pt x="164" y="326"/>
                          <a:pt x="167" y="325"/>
                          <a:pt x="169" y="323"/>
                        </a:cubicBezTo>
                        <a:cubicBezTo>
                          <a:pt x="323" y="169"/>
                          <a:pt x="323" y="169"/>
                          <a:pt x="323" y="169"/>
                        </a:cubicBezTo>
                        <a:cubicBezTo>
                          <a:pt x="325" y="167"/>
                          <a:pt x="326" y="164"/>
                          <a:pt x="326" y="163"/>
                        </a:cubicBezTo>
                        <a:cubicBezTo>
                          <a:pt x="326" y="161"/>
                          <a:pt x="325" y="159"/>
                          <a:pt x="323" y="157"/>
                        </a:cubicBezTo>
                        <a:close/>
                        <a:moveTo>
                          <a:pt x="306" y="168"/>
                        </a:moveTo>
                        <a:cubicBezTo>
                          <a:pt x="168" y="306"/>
                          <a:pt x="168" y="306"/>
                          <a:pt x="168" y="306"/>
                        </a:cubicBezTo>
                        <a:cubicBezTo>
                          <a:pt x="167" y="308"/>
                          <a:pt x="164" y="308"/>
                          <a:pt x="163" y="308"/>
                        </a:cubicBezTo>
                        <a:cubicBezTo>
                          <a:pt x="162" y="308"/>
                          <a:pt x="159" y="308"/>
                          <a:pt x="157" y="306"/>
                        </a:cubicBezTo>
                        <a:cubicBezTo>
                          <a:pt x="20" y="168"/>
                          <a:pt x="20" y="168"/>
                          <a:pt x="20" y="168"/>
                        </a:cubicBezTo>
                        <a:cubicBezTo>
                          <a:pt x="18" y="167"/>
                          <a:pt x="17" y="165"/>
                          <a:pt x="17" y="163"/>
                        </a:cubicBezTo>
                        <a:cubicBezTo>
                          <a:pt x="17" y="161"/>
                          <a:pt x="18" y="159"/>
                          <a:pt x="20" y="157"/>
                        </a:cubicBezTo>
                        <a:cubicBezTo>
                          <a:pt x="157" y="19"/>
                          <a:pt x="157" y="19"/>
                          <a:pt x="157" y="19"/>
                        </a:cubicBezTo>
                        <a:cubicBezTo>
                          <a:pt x="159" y="17"/>
                          <a:pt x="162" y="17"/>
                          <a:pt x="163" y="17"/>
                        </a:cubicBezTo>
                        <a:cubicBezTo>
                          <a:pt x="164" y="17"/>
                          <a:pt x="167" y="17"/>
                          <a:pt x="168" y="19"/>
                        </a:cubicBezTo>
                        <a:cubicBezTo>
                          <a:pt x="306" y="157"/>
                          <a:pt x="306" y="157"/>
                          <a:pt x="306" y="157"/>
                        </a:cubicBezTo>
                        <a:cubicBezTo>
                          <a:pt x="308" y="159"/>
                          <a:pt x="309" y="161"/>
                          <a:pt x="309" y="163"/>
                        </a:cubicBezTo>
                        <a:cubicBezTo>
                          <a:pt x="309" y="164"/>
                          <a:pt x="308" y="166"/>
                          <a:pt x="306" y="168"/>
                        </a:cubicBezTo>
                        <a:close/>
                      </a:path>
                    </a:pathLst>
                  </a:custGeom>
                  <a:solidFill>
                    <a:sysClr val="windowText" lastClr="000000">
                      <a:lumMod val="85000"/>
                      <a:lumOff val="15000"/>
                    </a:sys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40" name="TextBox 39">
                <a:extLst>
                  <a:ext uri="{FF2B5EF4-FFF2-40B4-BE49-F238E27FC236}">
                    <a16:creationId xmlns:a16="http://schemas.microsoft.com/office/drawing/2014/main" id="{8F70EDA7-6A39-43C1-961A-DE0960DAA9EA}"/>
                  </a:ext>
                </a:extLst>
              </p:cNvPr>
              <p:cNvSpPr txBox="1"/>
              <p:nvPr/>
            </p:nvSpPr>
            <p:spPr>
              <a:xfrm>
                <a:off x="6371735" y="4527192"/>
                <a:ext cx="1189156" cy="25504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2019</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2" name="Group 81">
              <a:extLst>
                <a:ext uri="{FF2B5EF4-FFF2-40B4-BE49-F238E27FC236}">
                  <a16:creationId xmlns:a16="http://schemas.microsoft.com/office/drawing/2014/main" id="{FF2644F8-C542-446C-A806-6F3E37680CD3}"/>
                </a:ext>
              </a:extLst>
            </p:cNvPr>
            <p:cNvGrpSpPr/>
            <p:nvPr/>
          </p:nvGrpSpPr>
          <p:grpSpPr>
            <a:xfrm>
              <a:off x="5283201" y="2334538"/>
              <a:ext cx="1920844" cy="2161262"/>
              <a:chOff x="6285507" y="4056652"/>
              <a:chExt cx="1361612" cy="1952296"/>
            </a:xfrm>
          </p:grpSpPr>
          <p:grpSp>
            <p:nvGrpSpPr>
              <p:cNvPr id="33" name="Group 82">
                <a:extLst>
                  <a:ext uri="{FF2B5EF4-FFF2-40B4-BE49-F238E27FC236}">
                    <a16:creationId xmlns:a16="http://schemas.microsoft.com/office/drawing/2014/main" id="{B29EDF27-2A48-495E-8775-A40DE986910A}"/>
                  </a:ext>
                </a:extLst>
              </p:cNvPr>
              <p:cNvGrpSpPr/>
              <p:nvPr/>
            </p:nvGrpSpPr>
            <p:grpSpPr>
              <a:xfrm>
                <a:off x="6285507" y="4056652"/>
                <a:ext cx="1361612" cy="1952296"/>
                <a:chOff x="5808789" y="2272281"/>
                <a:chExt cx="1993536" cy="2858355"/>
              </a:xfrm>
            </p:grpSpPr>
            <p:sp>
              <p:nvSpPr>
                <p:cNvPr id="35" name="Rectangle 34">
                  <a:extLst>
                    <a:ext uri="{FF2B5EF4-FFF2-40B4-BE49-F238E27FC236}">
                      <a16:creationId xmlns:a16="http://schemas.microsoft.com/office/drawing/2014/main" id="{DE4FA258-EB31-4E66-88B2-FDDF7FE344B1}"/>
                    </a:ext>
                  </a:extLst>
                </p:cNvPr>
                <p:cNvSpPr/>
                <p:nvPr/>
              </p:nvSpPr>
              <p:spPr>
                <a:xfrm>
                  <a:off x="6718887" y="4188899"/>
                  <a:ext cx="191914" cy="941737"/>
                </a:xfrm>
                <a:prstGeom prst="rect">
                  <a:avLst/>
                </a:prstGeom>
                <a:gradFill>
                  <a:gsLst>
                    <a:gs pos="0">
                      <a:sysClr val="windowText" lastClr="000000">
                        <a:lumMod val="75000"/>
                        <a:lumOff val="25000"/>
                        <a:shade val="30000"/>
                        <a:satMod val="115000"/>
                      </a:sysClr>
                    </a:gs>
                    <a:gs pos="50000">
                      <a:sysClr val="window" lastClr="FFFFFF"/>
                    </a:gs>
                    <a:gs pos="100000">
                      <a:sysClr val="windowText" lastClr="000000">
                        <a:lumMod val="75000"/>
                        <a:lumOff val="25000"/>
                        <a:shade val="100000"/>
                        <a:satMod val="115000"/>
                      </a:sysClr>
                    </a:gs>
                  </a:gsLst>
                  <a:lin ang="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36" name="Group 85">
                  <a:extLst>
                    <a:ext uri="{FF2B5EF4-FFF2-40B4-BE49-F238E27FC236}">
                      <a16:creationId xmlns:a16="http://schemas.microsoft.com/office/drawing/2014/main" id="{7A215EC9-ECB8-45DE-91D3-32691BF70E05}"/>
                    </a:ext>
                  </a:extLst>
                </p:cNvPr>
                <p:cNvGrpSpPr/>
                <p:nvPr/>
              </p:nvGrpSpPr>
              <p:grpSpPr>
                <a:xfrm>
                  <a:off x="5808789" y="2272281"/>
                  <a:ext cx="1993536" cy="1989348"/>
                  <a:chOff x="8140701" y="1890712"/>
                  <a:chExt cx="1511300" cy="1508125"/>
                </a:xfrm>
              </p:grpSpPr>
              <p:sp>
                <p:nvSpPr>
                  <p:cNvPr id="37" name="Freeform 25">
                    <a:extLst>
                      <a:ext uri="{FF2B5EF4-FFF2-40B4-BE49-F238E27FC236}">
                        <a16:creationId xmlns:a16="http://schemas.microsoft.com/office/drawing/2014/main" id="{B4C796E5-43E4-45D7-8BE3-C30CC015C74F}"/>
                      </a:ext>
                    </a:extLst>
                  </p:cNvPr>
                  <p:cNvSpPr>
                    <a:spLocks/>
                  </p:cNvSpPr>
                  <p:nvPr/>
                </p:nvSpPr>
                <p:spPr bwMode="auto">
                  <a:xfrm>
                    <a:off x="8140701" y="1890712"/>
                    <a:ext cx="1511300" cy="1508125"/>
                  </a:xfrm>
                  <a:custGeom>
                    <a:avLst/>
                    <a:gdLst>
                      <a:gd name="T0" fmla="*/ 385 w 402"/>
                      <a:gd name="T1" fmla="*/ 171 h 401"/>
                      <a:gd name="T2" fmla="*/ 385 w 402"/>
                      <a:gd name="T3" fmla="*/ 231 h 401"/>
                      <a:gd name="T4" fmla="*/ 231 w 402"/>
                      <a:gd name="T5" fmla="*/ 385 h 401"/>
                      <a:gd name="T6" fmla="*/ 171 w 402"/>
                      <a:gd name="T7" fmla="*/ 385 h 401"/>
                      <a:gd name="T8" fmla="*/ 17 w 402"/>
                      <a:gd name="T9" fmla="*/ 231 h 401"/>
                      <a:gd name="T10" fmla="*/ 17 w 402"/>
                      <a:gd name="T11" fmla="*/ 171 h 401"/>
                      <a:gd name="T12" fmla="*/ 171 w 402"/>
                      <a:gd name="T13" fmla="*/ 17 h 401"/>
                      <a:gd name="T14" fmla="*/ 231 w 402"/>
                      <a:gd name="T15" fmla="*/ 17 h 401"/>
                      <a:gd name="T16" fmla="*/ 385 w 402"/>
                      <a:gd name="T17" fmla="*/ 17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01">
                        <a:moveTo>
                          <a:pt x="385" y="171"/>
                        </a:moveTo>
                        <a:cubicBezTo>
                          <a:pt x="402" y="187"/>
                          <a:pt x="402" y="214"/>
                          <a:pt x="385" y="231"/>
                        </a:cubicBezTo>
                        <a:cubicBezTo>
                          <a:pt x="231" y="385"/>
                          <a:pt x="231" y="385"/>
                          <a:pt x="231" y="385"/>
                        </a:cubicBezTo>
                        <a:cubicBezTo>
                          <a:pt x="214" y="401"/>
                          <a:pt x="187" y="401"/>
                          <a:pt x="171" y="385"/>
                        </a:cubicBezTo>
                        <a:cubicBezTo>
                          <a:pt x="17" y="231"/>
                          <a:pt x="17" y="231"/>
                          <a:pt x="17" y="231"/>
                        </a:cubicBezTo>
                        <a:cubicBezTo>
                          <a:pt x="0" y="214"/>
                          <a:pt x="0" y="187"/>
                          <a:pt x="17" y="171"/>
                        </a:cubicBezTo>
                        <a:cubicBezTo>
                          <a:pt x="171" y="17"/>
                          <a:pt x="171" y="17"/>
                          <a:pt x="171" y="17"/>
                        </a:cubicBezTo>
                        <a:cubicBezTo>
                          <a:pt x="187" y="0"/>
                          <a:pt x="214" y="0"/>
                          <a:pt x="231" y="17"/>
                        </a:cubicBezTo>
                        <a:lnTo>
                          <a:pt x="385" y="171"/>
                        </a:lnTo>
                        <a:close/>
                      </a:path>
                    </a:pathLst>
                  </a:custGeom>
                  <a:solidFill>
                    <a:srgbClr val="F1C96C">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38" name="Freeform 26">
                    <a:extLst>
                      <a:ext uri="{FF2B5EF4-FFF2-40B4-BE49-F238E27FC236}">
                        <a16:creationId xmlns:a16="http://schemas.microsoft.com/office/drawing/2014/main" id="{4D8E9CE2-4D14-4661-92F1-3F2D9A641BFC}"/>
                      </a:ext>
                    </a:extLst>
                  </p:cNvPr>
                  <p:cNvSpPr>
                    <a:spLocks noEditPoints="1"/>
                  </p:cNvSpPr>
                  <p:nvPr/>
                </p:nvSpPr>
                <p:spPr bwMode="auto">
                  <a:xfrm>
                    <a:off x="8283576" y="2033588"/>
                    <a:ext cx="1225550" cy="1227138"/>
                  </a:xfrm>
                  <a:custGeom>
                    <a:avLst/>
                    <a:gdLst>
                      <a:gd name="T0" fmla="*/ 323 w 326"/>
                      <a:gd name="T1" fmla="*/ 157 h 326"/>
                      <a:gd name="T2" fmla="*/ 169 w 326"/>
                      <a:gd name="T3" fmla="*/ 2 h 326"/>
                      <a:gd name="T4" fmla="*/ 163 w 326"/>
                      <a:gd name="T5" fmla="*/ 0 h 326"/>
                      <a:gd name="T6" fmla="*/ 157 w 326"/>
                      <a:gd name="T7" fmla="*/ 2 h 326"/>
                      <a:gd name="T8" fmla="*/ 3 w 326"/>
                      <a:gd name="T9" fmla="*/ 157 h 326"/>
                      <a:gd name="T10" fmla="*/ 0 w 326"/>
                      <a:gd name="T11" fmla="*/ 163 h 326"/>
                      <a:gd name="T12" fmla="*/ 3 w 326"/>
                      <a:gd name="T13" fmla="*/ 169 h 326"/>
                      <a:gd name="T14" fmla="*/ 157 w 326"/>
                      <a:gd name="T15" fmla="*/ 323 h 326"/>
                      <a:gd name="T16" fmla="*/ 163 w 326"/>
                      <a:gd name="T17" fmla="*/ 326 h 326"/>
                      <a:gd name="T18" fmla="*/ 169 w 326"/>
                      <a:gd name="T19" fmla="*/ 323 h 326"/>
                      <a:gd name="T20" fmla="*/ 323 w 326"/>
                      <a:gd name="T21" fmla="*/ 169 h 326"/>
                      <a:gd name="T22" fmla="*/ 326 w 326"/>
                      <a:gd name="T23" fmla="*/ 163 h 326"/>
                      <a:gd name="T24" fmla="*/ 323 w 326"/>
                      <a:gd name="T25" fmla="*/ 157 h 326"/>
                      <a:gd name="T26" fmla="*/ 306 w 326"/>
                      <a:gd name="T27" fmla="*/ 168 h 326"/>
                      <a:gd name="T28" fmla="*/ 168 w 326"/>
                      <a:gd name="T29" fmla="*/ 306 h 326"/>
                      <a:gd name="T30" fmla="*/ 163 w 326"/>
                      <a:gd name="T31" fmla="*/ 308 h 326"/>
                      <a:gd name="T32" fmla="*/ 157 w 326"/>
                      <a:gd name="T33" fmla="*/ 306 h 326"/>
                      <a:gd name="T34" fmla="*/ 20 w 326"/>
                      <a:gd name="T35" fmla="*/ 168 h 326"/>
                      <a:gd name="T36" fmla="*/ 17 w 326"/>
                      <a:gd name="T37" fmla="*/ 163 h 326"/>
                      <a:gd name="T38" fmla="*/ 20 w 326"/>
                      <a:gd name="T39" fmla="*/ 157 h 326"/>
                      <a:gd name="T40" fmla="*/ 157 w 326"/>
                      <a:gd name="T41" fmla="*/ 19 h 326"/>
                      <a:gd name="T42" fmla="*/ 163 w 326"/>
                      <a:gd name="T43" fmla="*/ 17 h 326"/>
                      <a:gd name="T44" fmla="*/ 168 w 326"/>
                      <a:gd name="T45" fmla="*/ 19 h 326"/>
                      <a:gd name="T46" fmla="*/ 306 w 326"/>
                      <a:gd name="T47" fmla="*/ 157 h 326"/>
                      <a:gd name="T48" fmla="*/ 309 w 326"/>
                      <a:gd name="T49" fmla="*/ 163 h 326"/>
                      <a:gd name="T50" fmla="*/ 306 w 326"/>
                      <a:gd name="T51" fmla="*/ 16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6" h="326">
                        <a:moveTo>
                          <a:pt x="323" y="157"/>
                        </a:moveTo>
                        <a:cubicBezTo>
                          <a:pt x="169" y="2"/>
                          <a:pt x="169" y="2"/>
                          <a:pt x="169" y="2"/>
                        </a:cubicBezTo>
                        <a:cubicBezTo>
                          <a:pt x="167" y="0"/>
                          <a:pt x="164" y="0"/>
                          <a:pt x="163" y="0"/>
                        </a:cubicBezTo>
                        <a:cubicBezTo>
                          <a:pt x="162" y="0"/>
                          <a:pt x="159" y="0"/>
                          <a:pt x="157" y="2"/>
                        </a:cubicBezTo>
                        <a:cubicBezTo>
                          <a:pt x="3" y="157"/>
                          <a:pt x="3" y="157"/>
                          <a:pt x="3" y="157"/>
                        </a:cubicBezTo>
                        <a:cubicBezTo>
                          <a:pt x="1" y="158"/>
                          <a:pt x="0" y="160"/>
                          <a:pt x="0" y="163"/>
                        </a:cubicBezTo>
                        <a:cubicBezTo>
                          <a:pt x="0" y="165"/>
                          <a:pt x="1" y="167"/>
                          <a:pt x="3" y="169"/>
                        </a:cubicBezTo>
                        <a:cubicBezTo>
                          <a:pt x="157" y="323"/>
                          <a:pt x="157" y="323"/>
                          <a:pt x="157" y="323"/>
                        </a:cubicBezTo>
                        <a:cubicBezTo>
                          <a:pt x="159" y="325"/>
                          <a:pt x="162" y="326"/>
                          <a:pt x="163" y="326"/>
                        </a:cubicBezTo>
                        <a:cubicBezTo>
                          <a:pt x="164" y="326"/>
                          <a:pt x="167" y="325"/>
                          <a:pt x="169" y="323"/>
                        </a:cubicBezTo>
                        <a:cubicBezTo>
                          <a:pt x="323" y="169"/>
                          <a:pt x="323" y="169"/>
                          <a:pt x="323" y="169"/>
                        </a:cubicBezTo>
                        <a:cubicBezTo>
                          <a:pt x="325" y="167"/>
                          <a:pt x="326" y="164"/>
                          <a:pt x="326" y="163"/>
                        </a:cubicBezTo>
                        <a:cubicBezTo>
                          <a:pt x="326" y="161"/>
                          <a:pt x="325" y="159"/>
                          <a:pt x="323" y="157"/>
                        </a:cubicBezTo>
                        <a:close/>
                        <a:moveTo>
                          <a:pt x="306" y="168"/>
                        </a:moveTo>
                        <a:cubicBezTo>
                          <a:pt x="168" y="306"/>
                          <a:pt x="168" y="306"/>
                          <a:pt x="168" y="306"/>
                        </a:cubicBezTo>
                        <a:cubicBezTo>
                          <a:pt x="167" y="308"/>
                          <a:pt x="164" y="308"/>
                          <a:pt x="163" y="308"/>
                        </a:cubicBezTo>
                        <a:cubicBezTo>
                          <a:pt x="162" y="308"/>
                          <a:pt x="159" y="308"/>
                          <a:pt x="157" y="306"/>
                        </a:cubicBezTo>
                        <a:cubicBezTo>
                          <a:pt x="20" y="168"/>
                          <a:pt x="20" y="168"/>
                          <a:pt x="20" y="168"/>
                        </a:cubicBezTo>
                        <a:cubicBezTo>
                          <a:pt x="18" y="167"/>
                          <a:pt x="17" y="165"/>
                          <a:pt x="17" y="163"/>
                        </a:cubicBezTo>
                        <a:cubicBezTo>
                          <a:pt x="17" y="161"/>
                          <a:pt x="18" y="159"/>
                          <a:pt x="20" y="157"/>
                        </a:cubicBezTo>
                        <a:cubicBezTo>
                          <a:pt x="157" y="19"/>
                          <a:pt x="157" y="19"/>
                          <a:pt x="157" y="19"/>
                        </a:cubicBezTo>
                        <a:cubicBezTo>
                          <a:pt x="159" y="17"/>
                          <a:pt x="162" y="17"/>
                          <a:pt x="163" y="17"/>
                        </a:cubicBezTo>
                        <a:cubicBezTo>
                          <a:pt x="164" y="17"/>
                          <a:pt x="167" y="17"/>
                          <a:pt x="168" y="19"/>
                        </a:cubicBezTo>
                        <a:cubicBezTo>
                          <a:pt x="306" y="157"/>
                          <a:pt x="306" y="157"/>
                          <a:pt x="306" y="157"/>
                        </a:cubicBezTo>
                        <a:cubicBezTo>
                          <a:pt x="308" y="159"/>
                          <a:pt x="309" y="161"/>
                          <a:pt x="309" y="163"/>
                        </a:cubicBezTo>
                        <a:cubicBezTo>
                          <a:pt x="309" y="164"/>
                          <a:pt x="308" y="166"/>
                          <a:pt x="306" y="168"/>
                        </a:cubicBezTo>
                        <a:close/>
                      </a:path>
                    </a:pathLst>
                  </a:custGeom>
                  <a:solidFill>
                    <a:sysClr val="windowText" lastClr="000000">
                      <a:lumMod val="85000"/>
                      <a:lumOff val="15000"/>
                    </a:sys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34" name="TextBox 33">
                <a:extLst>
                  <a:ext uri="{FF2B5EF4-FFF2-40B4-BE49-F238E27FC236}">
                    <a16:creationId xmlns:a16="http://schemas.microsoft.com/office/drawing/2014/main" id="{452D8B0B-847E-4934-A23F-97447609A2C3}"/>
                  </a:ext>
                </a:extLst>
              </p:cNvPr>
              <p:cNvSpPr txBox="1"/>
              <p:nvPr/>
            </p:nvSpPr>
            <p:spPr>
              <a:xfrm>
                <a:off x="6371735" y="4508380"/>
                <a:ext cx="1189156" cy="33362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2018</a:t>
                </a:r>
              </a:p>
            </p:txBody>
          </p:sp>
        </p:grpSp>
        <p:grpSp>
          <p:nvGrpSpPr>
            <p:cNvPr id="14" name="Group 88">
              <a:extLst>
                <a:ext uri="{FF2B5EF4-FFF2-40B4-BE49-F238E27FC236}">
                  <a16:creationId xmlns:a16="http://schemas.microsoft.com/office/drawing/2014/main" id="{5AC9770B-198E-4F6E-A4F1-81109D6F111D}"/>
                </a:ext>
              </a:extLst>
            </p:cNvPr>
            <p:cNvGrpSpPr/>
            <p:nvPr/>
          </p:nvGrpSpPr>
          <p:grpSpPr>
            <a:xfrm>
              <a:off x="1828801" y="2971800"/>
              <a:ext cx="1900601" cy="2362280"/>
              <a:chOff x="6285507" y="4056652"/>
              <a:chExt cx="1361612" cy="1952296"/>
            </a:xfrm>
          </p:grpSpPr>
          <p:grpSp>
            <p:nvGrpSpPr>
              <p:cNvPr id="27" name="Group 89">
                <a:extLst>
                  <a:ext uri="{FF2B5EF4-FFF2-40B4-BE49-F238E27FC236}">
                    <a16:creationId xmlns:a16="http://schemas.microsoft.com/office/drawing/2014/main" id="{04B1441B-9351-4869-B8F3-ED64D5698C78}"/>
                  </a:ext>
                </a:extLst>
              </p:cNvPr>
              <p:cNvGrpSpPr/>
              <p:nvPr/>
            </p:nvGrpSpPr>
            <p:grpSpPr>
              <a:xfrm>
                <a:off x="6285507" y="4056652"/>
                <a:ext cx="1361612" cy="1952296"/>
                <a:chOff x="5808789" y="2272281"/>
                <a:chExt cx="1993536" cy="2858355"/>
              </a:xfrm>
            </p:grpSpPr>
            <p:sp>
              <p:nvSpPr>
                <p:cNvPr id="29" name="Rectangle 28">
                  <a:extLst>
                    <a:ext uri="{FF2B5EF4-FFF2-40B4-BE49-F238E27FC236}">
                      <a16:creationId xmlns:a16="http://schemas.microsoft.com/office/drawing/2014/main" id="{9721EE91-C113-4E17-AE90-E3A91309CBDE}"/>
                    </a:ext>
                  </a:extLst>
                </p:cNvPr>
                <p:cNvSpPr/>
                <p:nvPr/>
              </p:nvSpPr>
              <p:spPr>
                <a:xfrm>
                  <a:off x="6718887" y="4188899"/>
                  <a:ext cx="191914" cy="941737"/>
                </a:xfrm>
                <a:prstGeom prst="rect">
                  <a:avLst/>
                </a:prstGeom>
                <a:gradFill>
                  <a:gsLst>
                    <a:gs pos="0">
                      <a:sysClr val="windowText" lastClr="000000">
                        <a:lumMod val="75000"/>
                        <a:lumOff val="25000"/>
                        <a:shade val="30000"/>
                        <a:satMod val="115000"/>
                      </a:sysClr>
                    </a:gs>
                    <a:gs pos="50000">
                      <a:sysClr val="window" lastClr="FFFFFF"/>
                    </a:gs>
                    <a:gs pos="100000">
                      <a:sysClr val="windowText" lastClr="000000">
                        <a:lumMod val="75000"/>
                        <a:lumOff val="25000"/>
                        <a:shade val="100000"/>
                        <a:satMod val="115000"/>
                      </a:sysClr>
                    </a:gs>
                  </a:gsLst>
                  <a:lin ang="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30" name="Group 92">
                  <a:extLst>
                    <a:ext uri="{FF2B5EF4-FFF2-40B4-BE49-F238E27FC236}">
                      <a16:creationId xmlns:a16="http://schemas.microsoft.com/office/drawing/2014/main" id="{4D59E66D-C5F1-4650-ADAB-A8D2D8AD1D0B}"/>
                    </a:ext>
                  </a:extLst>
                </p:cNvPr>
                <p:cNvGrpSpPr/>
                <p:nvPr/>
              </p:nvGrpSpPr>
              <p:grpSpPr>
                <a:xfrm>
                  <a:off x="5808789" y="2272281"/>
                  <a:ext cx="1993536" cy="1989348"/>
                  <a:chOff x="8140701" y="1890712"/>
                  <a:chExt cx="1511300" cy="1508125"/>
                </a:xfrm>
              </p:grpSpPr>
              <p:sp>
                <p:nvSpPr>
                  <p:cNvPr id="31" name="Freeform 25">
                    <a:extLst>
                      <a:ext uri="{FF2B5EF4-FFF2-40B4-BE49-F238E27FC236}">
                        <a16:creationId xmlns:a16="http://schemas.microsoft.com/office/drawing/2014/main" id="{71ECDCD2-9E19-45FE-A7E2-AD0C76433E60}"/>
                      </a:ext>
                    </a:extLst>
                  </p:cNvPr>
                  <p:cNvSpPr>
                    <a:spLocks/>
                  </p:cNvSpPr>
                  <p:nvPr/>
                </p:nvSpPr>
                <p:spPr bwMode="auto">
                  <a:xfrm>
                    <a:off x="8140701" y="1890712"/>
                    <a:ext cx="1511300" cy="1508125"/>
                  </a:xfrm>
                  <a:custGeom>
                    <a:avLst/>
                    <a:gdLst>
                      <a:gd name="T0" fmla="*/ 385 w 402"/>
                      <a:gd name="T1" fmla="*/ 171 h 401"/>
                      <a:gd name="T2" fmla="*/ 385 w 402"/>
                      <a:gd name="T3" fmla="*/ 231 h 401"/>
                      <a:gd name="T4" fmla="*/ 231 w 402"/>
                      <a:gd name="T5" fmla="*/ 385 h 401"/>
                      <a:gd name="T6" fmla="*/ 171 w 402"/>
                      <a:gd name="T7" fmla="*/ 385 h 401"/>
                      <a:gd name="T8" fmla="*/ 17 w 402"/>
                      <a:gd name="T9" fmla="*/ 231 h 401"/>
                      <a:gd name="T10" fmla="*/ 17 w 402"/>
                      <a:gd name="T11" fmla="*/ 171 h 401"/>
                      <a:gd name="T12" fmla="*/ 171 w 402"/>
                      <a:gd name="T13" fmla="*/ 17 h 401"/>
                      <a:gd name="T14" fmla="*/ 231 w 402"/>
                      <a:gd name="T15" fmla="*/ 17 h 401"/>
                      <a:gd name="T16" fmla="*/ 385 w 402"/>
                      <a:gd name="T17" fmla="*/ 17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01">
                        <a:moveTo>
                          <a:pt x="385" y="171"/>
                        </a:moveTo>
                        <a:cubicBezTo>
                          <a:pt x="402" y="187"/>
                          <a:pt x="402" y="214"/>
                          <a:pt x="385" y="231"/>
                        </a:cubicBezTo>
                        <a:cubicBezTo>
                          <a:pt x="231" y="385"/>
                          <a:pt x="231" y="385"/>
                          <a:pt x="231" y="385"/>
                        </a:cubicBezTo>
                        <a:cubicBezTo>
                          <a:pt x="214" y="401"/>
                          <a:pt x="187" y="401"/>
                          <a:pt x="171" y="385"/>
                        </a:cubicBezTo>
                        <a:cubicBezTo>
                          <a:pt x="17" y="231"/>
                          <a:pt x="17" y="231"/>
                          <a:pt x="17" y="231"/>
                        </a:cubicBezTo>
                        <a:cubicBezTo>
                          <a:pt x="0" y="214"/>
                          <a:pt x="0" y="187"/>
                          <a:pt x="17" y="171"/>
                        </a:cubicBezTo>
                        <a:cubicBezTo>
                          <a:pt x="171" y="17"/>
                          <a:pt x="171" y="17"/>
                          <a:pt x="171" y="17"/>
                        </a:cubicBezTo>
                        <a:cubicBezTo>
                          <a:pt x="187" y="0"/>
                          <a:pt x="214" y="0"/>
                          <a:pt x="231" y="17"/>
                        </a:cubicBezTo>
                        <a:lnTo>
                          <a:pt x="385" y="171"/>
                        </a:lnTo>
                        <a:close/>
                      </a:path>
                    </a:pathLst>
                  </a:custGeom>
                  <a:solidFill>
                    <a:srgbClr val="F1C96C">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32" name="Freeform 26">
                    <a:extLst>
                      <a:ext uri="{FF2B5EF4-FFF2-40B4-BE49-F238E27FC236}">
                        <a16:creationId xmlns:a16="http://schemas.microsoft.com/office/drawing/2014/main" id="{A9C85807-CE43-4554-AD6B-BB3C0CBBF536}"/>
                      </a:ext>
                    </a:extLst>
                  </p:cNvPr>
                  <p:cNvSpPr>
                    <a:spLocks noEditPoints="1"/>
                  </p:cNvSpPr>
                  <p:nvPr/>
                </p:nvSpPr>
                <p:spPr bwMode="auto">
                  <a:xfrm>
                    <a:off x="8283576" y="2033588"/>
                    <a:ext cx="1225550" cy="1227138"/>
                  </a:xfrm>
                  <a:custGeom>
                    <a:avLst/>
                    <a:gdLst>
                      <a:gd name="T0" fmla="*/ 323 w 326"/>
                      <a:gd name="T1" fmla="*/ 157 h 326"/>
                      <a:gd name="T2" fmla="*/ 169 w 326"/>
                      <a:gd name="T3" fmla="*/ 2 h 326"/>
                      <a:gd name="T4" fmla="*/ 163 w 326"/>
                      <a:gd name="T5" fmla="*/ 0 h 326"/>
                      <a:gd name="T6" fmla="*/ 157 w 326"/>
                      <a:gd name="T7" fmla="*/ 2 h 326"/>
                      <a:gd name="T8" fmla="*/ 3 w 326"/>
                      <a:gd name="T9" fmla="*/ 157 h 326"/>
                      <a:gd name="T10" fmla="*/ 0 w 326"/>
                      <a:gd name="T11" fmla="*/ 163 h 326"/>
                      <a:gd name="T12" fmla="*/ 3 w 326"/>
                      <a:gd name="T13" fmla="*/ 169 h 326"/>
                      <a:gd name="T14" fmla="*/ 157 w 326"/>
                      <a:gd name="T15" fmla="*/ 323 h 326"/>
                      <a:gd name="T16" fmla="*/ 163 w 326"/>
                      <a:gd name="T17" fmla="*/ 326 h 326"/>
                      <a:gd name="T18" fmla="*/ 169 w 326"/>
                      <a:gd name="T19" fmla="*/ 323 h 326"/>
                      <a:gd name="T20" fmla="*/ 323 w 326"/>
                      <a:gd name="T21" fmla="*/ 169 h 326"/>
                      <a:gd name="T22" fmla="*/ 326 w 326"/>
                      <a:gd name="T23" fmla="*/ 163 h 326"/>
                      <a:gd name="T24" fmla="*/ 323 w 326"/>
                      <a:gd name="T25" fmla="*/ 157 h 326"/>
                      <a:gd name="T26" fmla="*/ 306 w 326"/>
                      <a:gd name="T27" fmla="*/ 168 h 326"/>
                      <a:gd name="T28" fmla="*/ 168 w 326"/>
                      <a:gd name="T29" fmla="*/ 306 h 326"/>
                      <a:gd name="T30" fmla="*/ 163 w 326"/>
                      <a:gd name="T31" fmla="*/ 308 h 326"/>
                      <a:gd name="T32" fmla="*/ 157 w 326"/>
                      <a:gd name="T33" fmla="*/ 306 h 326"/>
                      <a:gd name="T34" fmla="*/ 20 w 326"/>
                      <a:gd name="T35" fmla="*/ 168 h 326"/>
                      <a:gd name="T36" fmla="*/ 17 w 326"/>
                      <a:gd name="T37" fmla="*/ 163 h 326"/>
                      <a:gd name="T38" fmla="*/ 20 w 326"/>
                      <a:gd name="T39" fmla="*/ 157 h 326"/>
                      <a:gd name="T40" fmla="*/ 157 w 326"/>
                      <a:gd name="T41" fmla="*/ 19 h 326"/>
                      <a:gd name="T42" fmla="*/ 163 w 326"/>
                      <a:gd name="T43" fmla="*/ 17 h 326"/>
                      <a:gd name="T44" fmla="*/ 168 w 326"/>
                      <a:gd name="T45" fmla="*/ 19 h 326"/>
                      <a:gd name="T46" fmla="*/ 306 w 326"/>
                      <a:gd name="T47" fmla="*/ 157 h 326"/>
                      <a:gd name="T48" fmla="*/ 309 w 326"/>
                      <a:gd name="T49" fmla="*/ 163 h 326"/>
                      <a:gd name="T50" fmla="*/ 306 w 326"/>
                      <a:gd name="T51" fmla="*/ 16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6" h="326">
                        <a:moveTo>
                          <a:pt x="323" y="157"/>
                        </a:moveTo>
                        <a:cubicBezTo>
                          <a:pt x="169" y="2"/>
                          <a:pt x="169" y="2"/>
                          <a:pt x="169" y="2"/>
                        </a:cubicBezTo>
                        <a:cubicBezTo>
                          <a:pt x="167" y="0"/>
                          <a:pt x="164" y="0"/>
                          <a:pt x="163" y="0"/>
                        </a:cubicBezTo>
                        <a:cubicBezTo>
                          <a:pt x="162" y="0"/>
                          <a:pt x="159" y="0"/>
                          <a:pt x="157" y="2"/>
                        </a:cubicBezTo>
                        <a:cubicBezTo>
                          <a:pt x="3" y="157"/>
                          <a:pt x="3" y="157"/>
                          <a:pt x="3" y="157"/>
                        </a:cubicBezTo>
                        <a:cubicBezTo>
                          <a:pt x="1" y="158"/>
                          <a:pt x="0" y="160"/>
                          <a:pt x="0" y="163"/>
                        </a:cubicBezTo>
                        <a:cubicBezTo>
                          <a:pt x="0" y="165"/>
                          <a:pt x="1" y="167"/>
                          <a:pt x="3" y="169"/>
                        </a:cubicBezTo>
                        <a:cubicBezTo>
                          <a:pt x="157" y="323"/>
                          <a:pt x="157" y="323"/>
                          <a:pt x="157" y="323"/>
                        </a:cubicBezTo>
                        <a:cubicBezTo>
                          <a:pt x="159" y="325"/>
                          <a:pt x="162" y="326"/>
                          <a:pt x="163" y="326"/>
                        </a:cubicBezTo>
                        <a:cubicBezTo>
                          <a:pt x="164" y="326"/>
                          <a:pt x="167" y="325"/>
                          <a:pt x="169" y="323"/>
                        </a:cubicBezTo>
                        <a:cubicBezTo>
                          <a:pt x="323" y="169"/>
                          <a:pt x="323" y="169"/>
                          <a:pt x="323" y="169"/>
                        </a:cubicBezTo>
                        <a:cubicBezTo>
                          <a:pt x="325" y="167"/>
                          <a:pt x="326" y="164"/>
                          <a:pt x="326" y="163"/>
                        </a:cubicBezTo>
                        <a:cubicBezTo>
                          <a:pt x="326" y="161"/>
                          <a:pt x="325" y="159"/>
                          <a:pt x="323" y="157"/>
                        </a:cubicBezTo>
                        <a:close/>
                        <a:moveTo>
                          <a:pt x="306" y="168"/>
                        </a:moveTo>
                        <a:cubicBezTo>
                          <a:pt x="168" y="306"/>
                          <a:pt x="168" y="306"/>
                          <a:pt x="168" y="306"/>
                        </a:cubicBezTo>
                        <a:cubicBezTo>
                          <a:pt x="167" y="308"/>
                          <a:pt x="164" y="308"/>
                          <a:pt x="163" y="308"/>
                        </a:cubicBezTo>
                        <a:cubicBezTo>
                          <a:pt x="162" y="308"/>
                          <a:pt x="159" y="308"/>
                          <a:pt x="157" y="306"/>
                        </a:cubicBezTo>
                        <a:cubicBezTo>
                          <a:pt x="20" y="168"/>
                          <a:pt x="20" y="168"/>
                          <a:pt x="20" y="168"/>
                        </a:cubicBezTo>
                        <a:cubicBezTo>
                          <a:pt x="18" y="167"/>
                          <a:pt x="17" y="165"/>
                          <a:pt x="17" y="163"/>
                        </a:cubicBezTo>
                        <a:cubicBezTo>
                          <a:pt x="17" y="161"/>
                          <a:pt x="18" y="159"/>
                          <a:pt x="20" y="157"/>
                        </a:cubicBezTo>
                        <a:cubicBezTo>
                          <a:pt x="157" y="19"/>
                          <a:pt x="157" y="19"/>
                          <a:pt x="157" y="19"/>
                        </a:cubicBezTo>
                        <a:cubicBezTo>
                          <a:pt x="159" y="17"/>
                          <a:pt x="162" y="17"/>
                          <a:pt x="163" y="17"/>
                        </a:cubicBezTo>
                        <a:cubicBezTo>
                          <a:pt x="164" y="17"/>
                          <a:pt x="167" y="17"/>
                          <a:pt x="168" y="19"/>
                        </a:cubicBezTo>
                        <a:cubicBezTo>
                          <a:pt x="306" y="157"/>
                          <a:pt x="306" y="157"/>
                          <a:pt x="306" y="157"/>
                        </a:cubicBezTo>
                        <a:cubicBezTo>
                          <a:pt x="308" y="159"/>
                          <a:pt x="309" y="161"/>
                          <a:pt x="309" y="163"/>
                        </a:cubicBezTo>
                        <a:cubicBezTo>
                          <a:pt x="309" y="164"/>
                          <a:pt x="308" y="166"/>
                          <a:pt x="306" y="168"/>
                        </a:cubicBezTo>
                        <a:close/>
                      </a:path>
                    </a:pathLst>
                  </a:custGeom>
                  <a:solidFill>
                    <a:sysClr val="windowText" lastClr="000000">
                      <a:lumMod val="85000"/>
                      <a:lumOff val="15000"/>
                    </a:sys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28" name="TextBox 27">
                <a:extLst>
                  <a:ext uri="{FF2B5EF4-FFF2-40B4-BE49-F238E27FC236}">
                    <a16:creationId xmlns:a16="http://schemas.microsoft.com/office/drawing/2014/main" id="{44C998DD-C896-407E-872B-C25B11949995}"/>
                  </a:ext>
                </a:extLst>
              </p:cNvPr>
              <p:cNvSpPr txBox="1"/>
              <p:nvPr/>
            </p:nvSpPr>
            <p:spPr>
              <a:xfrm>
                <a:off x="6371735" y="4528348"/>
                <a:ext cx="1189156" cy="27979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2019</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5" name="Group 67">
              <a:extLst>
                <a:ext uri="{FF2B5EF4-FFF2-40B4-BE49-F238E27FC236}">
                  <a16:creationId xmlns:a16="http://schemas.microsoft.com/office/drawing/2014/main" id="{CEFC88D5-6860-4353-A045-6C763AF392E2}"/>
                </a:ext>
              </a:extLst>
            </p:cNvPr>
            <p:cNvGrpSpPr/>
            <p:nvPr/>
          </p:nvGrpSpPr>
          <p:grpSpPr>
            <a:xfrm>
              <a:off x="4775200" y="1143001"/>
              <a:ext cx="4013491" cy="1218428"/>
              <a:chOff x="4027695" y="1669969"/>
              <a:chExt cx="1722603" cy="1218428"/>
            </a:xfrm>
          </p:grpSpPr>
          <p:sp>
            <p:nvSpPr>
              <p:cNvPr id="25" name="TextBox 24">
                <a:extLst>
                  <a:ext uri="{FF2B5EF4-FFF2-40B4-BE49-F238E27FC236}">
                    <a16:creationId xmlns:a16="http://schemas.microsoft.com/office/drawing/2014/main" id="{459CAE7A-4CE6-4F17-A85E-880F1678E7CC}"/>
                  </a:ext>
                </a:extLst>
              </p:cNvPr>
              <p:cNvSpPr txBox="1"/>
              <p:nvPr/>
            </p:nvSpPr>
            <p:spPr>
              <a:xfrm>
                <a:off x="4027695" y="2057400"/>
                <a:ext cx="170866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0000"/>
                    </a:solidFill>
                    <a:effectLst/>
                    <a:uLnTx/>
                    <a:uFillTx/>
                    <a:latin typeface="Calibri"/>
                    <a:ea typeface="+mn-ea"/>
                    <a:cs typeface="Arial" panose="020B0604020202020204" pitchFamily="34" charset="0"/>
                  </a:rPr>
                  <a:t>HIV and AIDS (Prevention and Control) Act, 2017 </a:t>
                </a:r>
                <a:r>
                  <a:rPr kumimoji="0" lang="en-IN" sz="1600" b="0" i="0" u="none" strike="noStrike" kern="1200" cap="none" spc="0" normalizeH="0" baseline="0" noProof="0" dirty="0">
                    <a:ln>
                      <a:noFill/>
                    </a:ln>
                    <a:solidFill>
                      <a:srgbClr val="FF0000"/>
                    </a:solidFill>
                    <a:effectLst/>
                    <a:uLnTx/>
                    <a:uFillTx/>
                    <a:latin typeface="Calibri"/>
                    <a:ea typeface="+mn-ea"/>
                    <a:cs typeface="+mn-cs"/>
                  </a:rPr>
                  <a:t>was brought into force</a:t>
                </a:r>
                <a:endParaRPr kumimoji="0" lang="en-US" sz="16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26" name="TextBox 25">
                <a:extLst>
                  <a:ext uri="{FF2B5EF4-FFF2-40B4-BE49-F238E27FC236}">
                    <a16:creationId xmlns:a16="http://schemas.microsoft.com/office/drawing/2014/main" id="{A0E693EA-B28C-426B-A990-57CA0C2B3F00}"/>
                  </a:ext>
                </a:extLst>
              </p:cNvPr>
              <p:cNvSpPr txBox="1"/>
              <p:nvPr/>
            </p:nvSpPr>
            <p:spPr>
              <a:xfrm>
                <a:off x="4027695" y="1669969"/>
                <a:ext cx="172260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10</a:t>
                </a:r>
                <a:r>
                  <a:rPr kumimoji="0" lang="en-US" sz="2000" b="1" i="0" u="none" strike="noStrike" kern="1200" cap="none" spc="0" normalizeH="0" baseline="3000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th</a:t>
                </a:r>
                <a:r>
                  <a:rPr kumimoji="0" lang="en-US" sz="20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September</a:t>
                </a:r>
              </a:p>
            </p:txBody>
          </p:sp>
        </p:grpSp>
        <p:grpSp>
          <p:nvGrpSpPr>
            <p:cNvPr id="16" name="Group 55">
              <a:extLst>
                <a:ext uri="{FF2B5EF4-FFF2-40B4-BE49-F238E27FC236}">
                  <a16:creationId xmlns:a16="http://schemas.microsoft.com/office/drawing/2014/main" id="{E500E734-84DC-467A-A2B8-B287E17DA0A6}"/>
                </a:ext>
              </a:extLst>
            </p:cNvPr>
            <p:cNvGrpSpPr/>
            <p:nvPr/>
          </p:nvGrpSpPr>
          <p:grpSpPr>
            <a:xfrm>
              <a:off x="7315201" y="2362200"/>
              <a:ext cx="4461193" cy="956268"/>
              <a:chOff x="3867172" y="1726406"/>
              <a:chExt cx="1914759" cy="956268"/>
            </a:xfrm>
          </p:grpSpPr>
          <p:sp>
            <p:nvSpPr>
              <p:cNvPr id="23" name="TextBox 22">
                <a:extLst>
                  <a:ext uri="{FF2B5EF4-FFF2-40B4-BE49-F238E27FC236}">
                    <a16:creationId xmlns:a16="http://schemas.microsoft.com/office/drawing/2014/main" id="{E5A8CCAC-C5B9-414B-BB1A-6F71FCCC9B08}"/>
                  </a:ext>
                </a:extLst>
              </p:cNvPr>
              <p:cNvSpPr txBox="1"/>
              <p:nvPr/>
            </p:nvSpPr>
            <p:spPr>
              <a:xfrm>
                <a:off x="3867172" y="2097899"/>
                <a:ext cx="170866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0" cap="none" spc="0" normalizeH="0" baseline="0" noProof="0" dirty="0">
                    <a:ln>
                      <a:noFill/>
                    </a:ln>
                    <a:solidFill>
                      <a:srgbClr val="FF0000"/>
                    </a:solidFill>
                    <a:effectLst/>
                    <a:uLnTx/>
                    <a:uFillTx/>
                    <a:latin typeface="Calibri"/>
                    <a:ea typeface="+mn-ea"/>
                    <a:cs typeface="Arial" panose="020B0604020202020204" pitchFamily="34" charset="0"/>
                  </a:rPr>
                  <a:t>Central Government Rules (Section 47) were notified after due assent from </a:t>
                </a:r>
                <a:r>
                  <a:rPr kumimoji="0" lang="en-IN" sz="1600" b="0" i="0" u="none" strike="noStrike" kern="0" cap="none" spc="0" normalizeH="0" baseline="0" noProof="0" dirty="0" err="1">
                    <a:ln>
                      <a:noFill/>
                    </a:ln>
                    <a:solidFill>
                      <a:srgbClr val="FF0000"/>
                    </a:solidFill>
                    <a:effectLst/>
                    <a:uLnTx/>
                    <a:uFillTx/>
                    <a:latin typeface="Calibri"/>
                    <a:ea typeface="+mn-ea"/>
                    <a:cs typeface="Arial" panose="020B0604020202020204" pitchFamily="34" charset="0"/>
                  </a:rPr>
                  <a:t>MoL&amp;J</a:t>
                </a:r>
                <a:endParaRPr kumimoji="0" lang="en-US" sz="16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0C078674-498C-468E-A1C0-85A4CDDE40AB}"/>
                  </a:ext>
                </a:extLst>
              </p:cNvPr>
              <p:cNvSpPr txBox="1"/>
              <p:nvPr/>
            </p:nvSpPr>
            <p:spPr>
              <a:xfrm>
                <a:off x="4059328" y="1726406"/>
                <a:ext cx="172260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17</a:t>
                </a:r>
                <a:r>
                  <a:rPr kumimoji="0" lang="en-US" sz="2000" b="1" i="0" u="none" strike="noStrike" kern="1200" cap="none" spc="0" normalizeH="0" baseline="3000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th</a:t>
                </a:r>
                <a:r>
                  <a:rPr kumimoji="0" lang="en-US" sz="20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September</a:t>
                </a:r>
              </a:p>
            </p:txBody>
          </p:sp>
        </p:grpSp>
        <p:grpSp>
          <p:nvGrpSpPr>
            <p:cNvPr id="17" name="Group 61">
              <a:extLst>
                <a:ext uri="{FF2B5EF4-FFF2-40B4-BE49-F238E27FC236}">
                  <a16:creationId xmlns:a16="http://schemas.microsoft.com/office/drawing/2014/main" id="{C96F5821-BCA6-4000-AB7A-F1BC9728BB41}"/>
                </a:ext>
              </a:extLst>
            </p:cNvPr>
            <p:cNvGrpSpPr/>
            <p:nvPr/>
          </p:nvGrpSpPr>
          <p:grpSpPr>
            <a:xfrm>
              <a:off x="8940800" y="4953000"/>
              <a:ext cx="2952728" cy="1339577"/>
              <a:chOff x="3795871" y="1669969"/>
              <a:chExt cx="2276120" cy="1020476"/>
            </a:xfrm>
          </p:grpSpPr>
          <p:sp>
            <p:nvSpPr>
              <p:cNvPr id="21" name="TextBox 20">
                <a:extLst>
                  <a:ext uri="{FF2B5EF4-FFF2-40B4-BE49-F238E27FC236}">
                    <a16:creationId xmlns:a16="http://schemas.microsoft.com/office/drawing/2014/main" id="{C37F06F9-6A5B-44A0-BB2B-96AECD1E731B}"/>
                  </a:ext>
                </a:extLst>
              </p:cNvPr>
              <p:cNvSpPr txBox="1"/>
              <p:nvPr/>
            </p:nvSpPr>
            <p:spPr>
              <a:xfrm>
                <a:off x="3795871" y="2057400"/>
                <a:ext cx="2276120" cy="6330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FF0000"/>
                    </a:solidFill>
                    <a:latin typeface="Calibri"/>
                  </a:rPr>
                  <a:t>24</a:t>
                </a:r>
                <a:r>
                  <a:rPr kumimoji="0" lang="en-US" sz="1600" b="0" i="0" u="none" strike="noStrike" kern="1200" cap="none" spc="0" normalizeH="0" baseline="0" noProof="0" dirty="0">
                    <a:ln>
                      <a:noFill/>
                    </a:ln>
                    <a:solidFill>
                      <a:srgbClr val="FF0000"/>
                    </a:solidFill>
                    <a:effectLst/>
                    <a:uLnTx/>
                    <a:uFillTx/>
                    <a:latin typeface="Calibri"/>
                    <a:ea typeface="+mn-ea"/>
                    <a:cs typeface="+mn-cs"/>
                  </a:rPr>
                  <a:t> States have held state consultations on HIV and AIDS Act, 2017 </a:t>
                </a:r>
              </a:p>
            </p:txBody>
          </p:sp>
          <p:sp>
            <p:nvSpPr>
              <p:cNvPr id="22" name="TextBox 21">
                <a:extLst>
                  <a:ext uri="{FF2B5EF4-FFF2-40B4-BE49-F238E27FC236}">
                    <a16:creationId xmlns:a16="http://schemas.microsoft.com/office/drawing/2014/main" id="{128A5D38-7F1F-42F7-B18A-8E72A53F2471}"/>
                  </a:ext>
                </a:extLst>
              </p:cNvPr>
              <p:cNvSpPr txBox="1"/>
              <p:nvPr/>
            </p:nvSpPr>
            <p:spPr>
              <a:xfrm>
                <a:off x="4027695" y="1669969"/>
                <a:ext cx="2044296" cy="3048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prstClr val="black">
                        <a:lumMod val="75000"/>
                        <a:lumOff val="25000"/>
                      </a:prstClr>
                    </a:solidFill>
                    <a:latin typeface="Arial" panose="020B0604020202020204" pitchFamily="34" charset="0"/>
                    <a:cs typeface="Arial" panose="020B0604020202020204" pitchFamily="34" charset="0"/>
                  </a:rPr>
                  <a:t>   31</a:t>
                </a:r>
                <a:r>
                  <a:rPr lang="en-US" sz="2000" b="1" baseline="30000" dirty="0">
                    <a:solidFill>
                      <a:prstClr val="black">
                        <a:lumMod val="75000"/>
                        <a:lumOff val="25000"/>
                      </a:prstClr>
                    </a:solidFill>
                    <a:latin typeface="Arial" panose="020B0604020202020204" pitchFamily="34" charset="0"/>
                    <a:cs typeface="Arial" panose="020B0604020202020204" pitchFamily="34" charset="0"/>
                  </a:rPr>
                  <a:t>st</a:t>
                </a:r>
                <a:r>
                  <a:rPr lang="en-US" sz="2000" b="1" dirty="0">
                    <a:solidFill>
                      <a:prstClr val="black">
                        <a:lumMod val="75000"/>
                        <a:lumOff val="25000"/>
                      </a:prstClr>
                    </a:solidFill>
                    <a:latin typeface="Arial" panose="020B0604020202020204" pitchFamily="34" charset="0"/>
                    <a:cs typeface="Arial" panose="020B0604020202020204" pitchFamily="34" charset="0"/>
                  </a:rPr>
                  <a:t> May, 2019</a:t>
                </a:r>
                <a:endParaRPr kumimoji="0" lang="en-US" sz="20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grpSp>
        <p:grpSp>
          <p:nvGrpSpPr>
            <p:cNvPr id="18" name="Group 55">
              <a:extLst>
                <a:ext uri="{FF2B5EF4-FFF2-40B4-BE49-F238E27FC236}">
                  <a16:creationId xmlns:a16="http://schemas.microsoft.com/office/drawing/2014/main" id="{E27CC919-60B0-4C58-B38F-61FC9D7962F3}"/>
                </a:ext>
              </a:extLst>
            </p:cNvPr>
            <p:cNvGrpSpPr/>
            <p:nvPr/>
          </p:nvGrpSpPr>
          <p:grpSpPr>
            <a:xfrm>
              <a:off x="304799" y="5409290"/>
              <a:ext cx="4673599" cy="672771"/>
              <a:chOff x="3779957" y="1726406"/>
              <a:chExt cx="2005924" cy="672771"/>
            </a:xfrm>
          </p:grpSpPr>
          <p:sp>
            <p:nvSpPr>
              <p:cNvPr id="19" name="TextBox 18">
                <a:extLst>
                  <a:ext uri="{FF2B5EF4-FFF2-40B4-BE49-F238E27FC236}">
                    <a16:creationId xmlns:a16="http://schemas.microsoft.com/office/drawing/2014/main" id="{8993F79B-5B86-431B-9D6E-5ED54F33F96A}"/>
                  </a:ext>
                </a:extLst>
              </p:cNvPr>
              <p:cNvSpPr txBox="1"/>
              <p:nvPr/>
            </p:nvSpPr>
            <p:spPr>
              <a:xfrm>
                <a:off x="3779957" y="1814402"/>
                <a:ext cx="200592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0" cap="none" spc="0" normalizeH="0" baseline="0" noProof="0" dirty="0">
                    <a:ln>
                      <a:noFill/>
                    </a:ln>
                    <a:solidFill>
                      <a:srgbClr val="FF0000"/>
                    </a:solidFill>
                    <a:effectLst/>
                    <a:uLnTx/>
                    <a:uFillTx/>
                    <a:latin typeface="Calibri"/>
                    <a:ea typeface="+mn-ea"/>
                    <a:cs typeface="Arial" panose="020B0604020202020204" pitchFamily="34" charset="0"/>
                  </a:rPr>
                  <a:t>15 states have finalised the state rules</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600" kern="0" dirty="0">
                    <a:solidFill>
                      <a:srgbClr val="FF0000"/>
                    </a:solidFill>
                    <a:latin typeface="Calibri"/>
                    <a:cs typeface="Arial" panose="020B0604020202020204" pitchFamily="34" charset="0"/>
                  </a:rPr>
                  <a:t>2 states have already appointed the Ombudsman</a:t>
                </a:r>
                <a:endParaRPr kumimoji="0" lang="en-US" sz="16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8D08BF71-718F-4991-9669-8B5B37B22649}"/>
                  </a:ext>
                </a:extLst>
              </p:cNvPr>
              <p:cNvSpPr txBox="1"/>
              <p:nvPr/>
            </p:nvSpPr>
            <p:spPr>
              <a:xfrm>
                <a:off x="4059328" y="1726406"/>
                <a:ext cx="172260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grpSp>
      </p:grpSp>
    </p:spTree>
    <p:extLst>
      <p:ext uri="{BB962C8B-B14F-4D97-AF65-F5344CB8AC3E}">
        <p14:creationId xmlns:p14="http://schemas.microsoft.com/office/powerpoint/2010/main" val="3675651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Line 18"/>
          <p:cNvSpPr>
            <a:spLocks noChangeShapeType="1"/>
          </p:cNvSpPr>
          <p:nvPr/>
        </p:nvSpPr>
        <p:spPr bwMode="auto">
          <a:xfrm>
            <a:off x="0" y="685800"/>
            <a:ext cx="12192000"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5" name="Rectangle 17">
            <a:extLst>
              <a:ext uri="{FF2B5EF4-FFF2-40B4-BE49-F238E27FC236}">
                <a16:creationId xmlns:a16="http://schemas.microsoft.com/office/drawing/2014/main" id="{4DCAC69E-2A5D-49B3-A1E0-EBC0F1F65817}"/>
              </a:ext>
            </a:extLst>
          </p:cNvPr>
          <p:cNvSpPr>
            <a:spLocks noGrp="1" noChangeArrowheads="1"/>
          </p:cNvSpPr>
          <p:nvPr>
            <p:ph type="title"/>
          </p:nvPr>
        </p:nvSpPr>
        <p:spPr>
          <a:xfrm>
            <a:off x="304800" y="76200"/>
            <a:ext cx="11785600" cy="533400"/>
          </a:xfrm>
        </p:spPr>
        <p:txBody>
          <a:bodyPr>
            <a:noAutofit/>
          </a:bodyPr>
          <a:lstStyle/>
          <a:p>
            <a:r>
              <a:rPr lang="en-IN" altLang="en-US" sz="2800" b="1" dirty="0">
                <a:solidFill>
                  <a:srgbClr val="0070C0"/>
                </a:solidFill>
                <a:latin typeface="Arial" panose="020B0604020202020204" pitchFamily="34" charset="0"/>
                <a:cs typeface="Arial" panose="020B0604020202020204" pitchFamily="34" charset="0"/>
              </a:rPr>
              <a:t>Outline</a:t>
            </a:r>
            <a:endParaRPr lang="en-US" altLang="en-US" sz="2800" b="1" dirty="0">
              <a:solidFill>
                <a:srgbClr val="0070C0"/>
              </a:solidFill>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21A491D2-D09B-4F07-B4EE-20256782DC1D}"/>
              </a:ext>
            </a:extLst>
          </p:cNvPr>
          <p:cNvSpPr>
            <a:spLocks noGrp="1"/>
          </p:cNvSpPr>
          <p:nvPr>
            <p:ph idx="1"/>
          </p:nvPr>
        </p:nvSpPr>
        <p:spPr>
          <a:xfrm>
            <a:off x="762000" y="1029883"/>
            <a:ext cx="10752666" cy="5156618"/>
          </a:xfrm>
        </p:spPr>
        <p:txBody>
          <a:bodyPr>
            <a:normAutofit/>
          </a:bodyPr>
          <a:lstStyle/>
          <a:p>
            <a:pPr algn="just"/>
            <a:r>
              <a:rPr lang="en-US" sz="3200" dirty="0"/>
              <a:t>National AIDS Control </a:t>
            </a:r>
            <a:r>
              <a:rPr lang="en-US" sz="3200" dirty="0" err="1"/>
              <a:t>Programme</a:t>
            </a:r>
            <a:r>
              <a:rPr lang="en-US" sz="3200" dirty="0"/>
              <a:t> at a glance</a:t>
            </a:r>
          </a:p>
          <a:p>
            <a:pPr algn="just"/>
            <a:r>
              <a:rPr lang="en-US" sz="3200" dirty="0"/>
              <a:t>Agenda Items</a:t>
            </a:r>
          </a:p>
          <a:p>
            <a:pPr lvl="1" algn="just"/>
            <a:r>
              <a:rPr lang="en-US" sz="2800" dirty="0"/>
              <a:t>Vision document</a:t>
            </a:r>
          </a:p>
          <a:p>
            <a:pPr lvl="1" algn="just"/>
            <a:r>
              <a:rPr lang="en-US" sz="2800" dirty="0"/>
              <a:t>Fast Track Targets (90-90-90) </a:t>
            </a:r>
          </a:p>
          <a:p>
            <a:pPr lvl="1" algn="just"/>
            <a:r>
              <a:rPr lang="en-IN" sz="2800" dirty="0"/>
              <a:t>The HIV and AIDS (Prevention and Control) Act, 2017</a:t>
            </a:r>
          </a:p>
          <a:p>
            <a:pPr lvl="1" algn="just"/>
            <a:r>
              <a:rPr lang="en-IN" sz="2800" dirty="0"/>
              <a:t>Elimination of Mother to Child Transmission (EMTCT) of HIV</a:t>
            </a:r>
          </a:p>
          <a:p>
            <a:pPr lvl="1" algn="just"/>
            <a:r>
              <a:rPr lang="en-IN" sz="2800" dirty="0"/>
              <a:t>Establishment of Anti-Retroviral Therapy (ART) centres in all Medical College</a:t>
            </a:r>
          </a:p>
          <a:p>
            <a:pPr lvl="1" algn="just"/>
            <a:r>
              <a:rPr lang="en-IN" sz="2800" dirty="0"/>
              <a:t>Improving Voluntary Blood Donation (VBD)</a:t>
            </a:r>
            <a:endParaRPr lang="en-US" sz="2800" dirty="0"/>
          </a:p>
          <a:p>
            <a:pPr lvl="1" algn="just"/>
            <a:endParaRPr lang="en-US" sz="2800" dirty="0"/>
          </a:p>
          <a:p>
            <a:pPr marL="0" indent="0" algn="just">
              <a:buNone/>
            </a:pPr>
            <a:endParaRPr lang="en-US" sz="3200" dirty="0"/>
          </a:p>
          <a:p>
            <a:pPr marL="0" indent="0" algn="just">
              <a:buNone/>
            </a:pPr>
            <a:endParaRPr lang="en-US" sz="3200" dirty="0"/>
          </a:p>
          <a:p>
            <a:pPr algn="just"/>
            <a:endParaRPr lang="en-US" sz="3200" dirty="0"/>
          </a:p>
        </p:txBody>
      </p:sp>
    </p:spTree>
    <p:extLst>
      <p:ext uri="{BB962C8B-B14F-4D97-AF65-F5344CB8AC3E}">
        <p14:creationId xmlns:p14="http://schemas.microsoft.com/office/powerpoint/2010/main" val="3767604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7"/>
          <p:cNvSpPr>
            <a:spLocks noGrp="1" noChangeArrowheads="1"/>
          </p:cNvSpPr>
          <p:nvPr>
            <p:ph type="title"/>
          </p:nvPr>
        </p:nvSpPr>
        <p:spPr>
          <a:xfrm>
            <a:off x="512618" y="152400"/>
            <a:ext cx="11785600" cy="533400"/>
          </a:xfrm>
        </p:spPr>
        <p:txBody>
          <a:bodyPr>
            <a:normAutofit fontScale="90000"/>
          </a:bodyPr>
          <a:lstStyle/>
          <a:p>
            <a:pPr eaLnBrk="0" fontAlgn="base" hangingPunct="0">
              <a:lnSpc>
                <a:spcPct val="100000"/>
              </a:lnSpc>
              <a:spcAft>
                <a:spcPct val="0"/>
              </a:spcAft>
              <a:defRPr/>
            </a:pPr>
            <a:r>
              <a:rPr lang="en-IN" sz="4000" b="1" dirty="0">
                <a:solidFill>
                  <a:srgbClr val="0070C0"/>
                </a:solidFill>
              </a:rPr>
              <a:t>The HIV &amp; AIDS (Prevention &amp; Control) Act, 2017</a:t>
            </a:r>
          </a:p>
        </p:txBody>
      </p:sp>
      <p:sp>
        <p:nvSpPr>
          <p:cNvPr id="6" name="Line 18"/>
          <p:cNvSpPr>
            <a:spLocks noChangeShapeType="1"/>
          </p:cNvSpPr>
          <p:nvPr/>
        </p:nvSpPr>
        <p:spPr bwMode="auto">
          <a:xfrm>
            <a:off x="0" y="685800"/>
            <a:ext cx="12192000"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3" name="TextBox 12">
            <a:extLst>
              <a:ext uri="{FF2B5EF4-FFF2-40B4-BE49-F238E27FC236}">
                <a16:creationId xmlns:a16="http://schemas.microsoft.com/office/drawing/2014/main" id="{E965B718-126D-4AD8-B0A0-328FD76FC1C4}"/>
              </a:ext>
            </a:extLst>
          </p:cNvPr>
          <p:cNvSpPr txBox="1"/>
          <p:nvPr/>
        </p:nvSpPr>
        <p:spPr>
          <a:xfrm>
            <a:off x="6902244" y="1842923"/>
            <a:ext cx="4868718" cy="4493538"/>
          </a:xfrm>
          <a:prstGeom prst="rect">
            <a:avLst/>
          </a:prstGeom>
          <a:noFill/>
          <a:ln>
            <a:solidFill>
              <a:schemeClr val="accent1"/>
            </a:solidFill>
          </a:ln>
        </p:spPr>
        <p:txBody>
          <a:bodyPr wrap="square" rtlCol="0">
            <a:spAutoFit/>
          </a:bodyPr>
          <a:lstStyle/>
          <a:p>
            <a:pPr marL="742950" indent="-742950">
              <a:buFont typeface="+mj-lt"/>
              <a:buAutoNum type="arabicPeriod"/>
              <a:defRPr/>
            </a:pPr>
            <a:r>
              <a:rPr lang="en-US" sz="2200" dirty="0">
                <a:latin typeface="Constantia" pitchFamily="18" charset="0"/>
                <a:cs typeface="Times New Roman" pitchFamily="18" charset="0"/>
              </a:rPr>
              <a:t>Address  stigma &amp; discrimination </a:t>
            </a:r>
          </a:p>
          <a:p>
            <a:pPr marL="742950" indent="-742950">
              <a:buFont typeface="+mj-lt"/>
              <a:buAutoNum type="arabicPeriod"/>
              <a:defRPr/>
            </a:pPr>
            <a:r>
              <a:rPr lang="en-US" sz="2200" dirty="0">
                <a:latin typeface="Constantia" pitchFamily="18" charset="0"/>
                <a:cs typeface="Times New Roman" pitchFamily="18" charset="0"/>
              </a:rPr>
              <a:t>Create an enabling  environment  for enhancing  access to services </a:t>
            </a:r>
          </a:p>
          <a:p>
            <a:pPr marL="742950" indent="-742950">
              <a:buFont typeface="+mj-lt"/>
              <a:buAutoNum type="arabicPeriod"/>
              <a:defRPr/>
            </a:pPr>
            <a:r>
              <a:rPr lang="en-US" sz="2200" dirty="0">
                <a:latin typeface="Constantia" pitchFamily="18" charset="0"/>
                <a:cs typeface="Times New Roman" pitchFamily="18" charset="0"/>
              </a:rPr>
              <a:t>Safeguarding rights of PLHIV &amp; those affected by HIV</a:t>
            </a:r>
          </a:p>
          <a:p>
            <a:pPr marL="742950" indent="-742950">
              <a:buFont typeface="+mj-lt"/>
              <a:buAutoNum type="arabicPeriod"/>
              <a:defRPr/>
            </a:pPr>
            <a:r>
              <a:rPr lang="en-US" sz="2200" dirty="0">
                <a:latin typeface="Constantia" pitchFamily="18" charset="0"/>
                <a:cs typeface="Times New Roman" pitchFamily="18" charset="0"/>
              </a:rPr>
              <a:t>Provide free diagnostic facilities and ART to PLHIVs. </a:t>
            </a:r>
          </a:p>
          <a:p>
            <a:pPr marL="742950" indent="-742950">
              <a:buFont typeface="+mj-lt"/>
              <a:buAutoNum type="arabicPeriod"/>
              <a:defRPr/>
            </a:pPr>
            <a:r>
              <a:rPr lang="en-US" sz="2200" dirty="0">
                <a:latin typeface="Constantia" pitchFamily="18" charset="0"/>
                <a:cs typeface="Times New Roman" pitchFamily="18" charset="0"/>
              </a:rPr>
              <a:t>Promote safe workplace in healthcare settings to prevent occupational exposure</a:t>
            </a:r>
          </a:p>
          <a:p>
            <a:pPr marL="742950" indent="-742950">
              <a:buFont typeface="+mj-lt"/>
              <a:buAutoNum type="arabicPeriod"/>
              <a:defRPr/>
            </a:pPr>
            <a:r>
              <a:rPr lang="en-US" sz="2200" dirty="0">
                <a:latin typeface="Constantia" pitchFamily="18" charset="0"/>
                <a:cs typeface="Times New Roman" pitchFamily="18" charset="0"/>
              </a:rPr>
              <a:t>Strengthen system of grievance redressal</a:t>
            </a:r>
            <a:endParaRPr lang="en-IN" sz="2200" dirty="0"/>
          </a:p>
        </p:txBody>
      </p:sp>
      <p:sp>
        <p:nvSpPr>
          <p:cNvPr id="2" name="TextBox 1"/>
          <p:cNvSpPr txBox="1"/>
          <p:nvPr/>
        </p:nvSpPr>
        <p:spPr>
          <a:xfrm>
            <a:off x="340962" y="795668"/>
            <a:ext cx="11162449" cy="830997"/>
          </a:xfrm>
          <a:prstGeom prst="rect">
            <a:avLst/>
          </a:prstGeom>
          <a:noFill/>
        </p:spPr>
        <p:txBody>
          <a:bodyPr wrap="square" rtlCol="0">
            <a:spAutoFit/>
          </a:bodyPr>
          <a:lstStyle/>
          <a:p>
            <a:pPr algn="ctr"/>
            <a:r>
              <a:rPr lang="en-IN" sz="2400" b="1" dirty="0"/>
              <a:t>Hailed as the most progressive such legislation in the world</a:t>
            </a:r>
          </a:p>
          <a:p>
            <a:pPr algn="ctr"/>
            <a:r>
              <a:rPr lang="en-IN" sz="2400" b="1" dirty="0"/>
              <a:t>Passed by the Parliament in April 2017; Central Rules notified in September 2018</a:t>
            </a:r>
          </a:p>
        </p:txBody>
      </p:sp>
      <p:pic>
        <p:nvPicPr>
          <p:cNvPr id="1027" name="Picture 3" descr="C:\Users\HP\Desktop\Copy of Copy of Copy of Copy of Copy of Copy of Copy of Copy of NACO INDIA (1).jpg"/>
          <p:cNvPicPr>
            <a:picLocks noChangeAspect="1" noChangeArrowheads="1"/>
          </p:cNvPicPr>
          <p:nvPr/>
        </p:nvPicPr>
        <p:blipFill>
          <a:blip r:embed="rId3"/>
          <a:srcRect/>
          <a:stretch>
            <a:fillRect/>
          </a:stretch>
        </p:blipFill>
        <p:spPr bwMode="auto">
          <a:xfrm>
            <a:off x="340962" y="1813879"/>
            <a:ext cx="6437857" cy="4522581"/>
          </a:xfrm>
          <a:prstGeom prst="rect">
            <a:avLst/>
          </a:prstGeom>
          <a:noFill/>
        </p:spPr>
      </p:pic>
    </p:spTree>
    <p:extLst>
      <p:ext uri="{BB962C8B-B14F-4D97-AF65-F5344CB8AC3E}">
        <p14:creationId xmlns:p14="http://schemas.microsoft.com/office/powerpoint/2010/main" val="600306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18">
            <a:extLst>
              <a:ext uri="{FF2B5EF4-FFF2-40B4-BE49-F238E27FC236}">
                <a16:creationId xmlns:a16="http://schemas.microsoft.com/office/drawing/2014/main" id="{0DBB2C13-1324-4739-A286-12E7B93E89F2}"/>
              </a:ext>
            </a:extLst>
          </p:cNvPr>
          <p:cNvSpPr>
            <a:spLocks noChangeShapeType="1"/>
          </p:cNvSpPr>
          <p:nvPr/>
        </p:nvSpPr>
        <p:spPr bwMode="auto">
          <a:xfrm>
            <a:off x="0" y="654804"/>
            <a:ext cx="12192000"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0" name="Rectangle 17">
            <a:extLst>
              <a:ext uri="{FF2B5EF4-FFF2-40B4-BE49-F238E27FC236}">
                <a16:creationId xmlns:a16="http://schemas.microsoft.com/office/drawing/2014/main" id="{B0EF9B4C-E938-4591-8377-BD17F38668DB}"/>
              </a:ext>
            </a:extLst>
          </p:cNvPr>
          <p:cNvSpPr txBox="1">
            <a:spLocks noChangeArrowheads="1"/>
          </p:cNvSpPr>
          <p:nvPr/>
        </p:nvSpPr>
        <p:spPr>
          <a:xfrm>
            <a:off x="0" y="-38100"/>
            <a:ext cx="11785600" cy="5334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fontAlgn="base" hangingPunct="0">
              <a:lnSpc>
                <a:spcPct val="100000"/>
              </a:lnSpc>
              <a:spcAft>
                <a:spcPct val="0"/>
              </a:spcAft>
              <a:defRPr/>
            </a:pPr>
            <a:r>
              <a:rPr lang="en-US" sz="3600" b="1" dirty="0">
                <a:solidFill>
                  <a:srgbClr val="0070C0"/>
                </a:solidFill>
              </a:rPr>
              <a:t>State-wise status update on framing of Rules (1)</a:t>
            </a:r>
            <a:endParaRPr lang="en-IN" sz="3600" b="1" dirty="0">
              <a:solidFill>
                <a:srgbClr val="0070C0"/>
              </a:solidFill>
            </a:endParaRPr>
          </a:p>
        </p:txBody>
      </p:sp>
      <p:graphicFrame>
        <p:nvGraphicFramePr>
          <p:cNvPr id="3" name="Table 3">
            <a:extLst>
              <a:ext uri="{FF2B5EF4-FFF2-40B4-BE49-F238E27FC236}">
                <a16:creationId xmlns:a16="http://schemas.microsoft.com/office/drawing/2014/main" id="{6B2945AA-56EE-4A2D-875B-0AB1E814BAD3}"/>
              </a:ext>
            </a:extLst>
          </p:cNvPr>
          <p:cNvGraphicFramePr>
            <a:graphicFrameLocks noGrp="1"/>
          </p:cNvGraphicFramePr>
          <p:nvPr>
            <p:extLst>
              <p:ext uri="{D42A27DB-BD31-4B8C-83A1-F6EECF244321}">
                <p14:modId xmlns:p14="http://schemas.microsoft.com/office/powerpoint/2010/main" val="2909535199"/>
              </p:ext>
            </p:extLst>
          </p:nvPr>
        </p:nvGraphicFramePr>
        <p:xfrm>
          <a:off x="511444" y="1200112"/>
          <a:ext cx="11274156" cy="3560556"/>
        </p:xfrm>
        <a:graphic>
          <a:graphicData uri="http://schemas.openxmlformats.org/drawingml/2006/table">
            <a:tbl>
              <a:tblPr firstRow="1" bandRow="1">
                <a:tableStyleId>{F2DE63D5-997A-4646-A377-4702673A728D}</a:tableStyleId>
              </a:tblPr>
              <a:tblGrid>
                <a:gridCol w="3876476">
                  <a:extLst>
                    <a:ext uri="{9D8B030D-6E8A-4147-A177-3AD203B41FA5}">
                      <a16:colId xmlns:a16="http://schemas.microsoft.com/office/drawing/2014/main" val="2960580413"/>
                    </a:ext>
                  </a:extLst>
                </a:gridCol>
                <a:gridCol w="7397680">
                  <a:extLst>
                    <a:ext uri="{9D8B030D-6E8A-4147-A177-3AD203B41FA5}">
                      <a16:colId xmlns:a16="http://schemas.microsoft.com/office/drawing/2014/main" val="245618014"/>
                    </a:ext>
                  </a:extLst>
                </a:gridCol>
              </a:tblGrid>
              <a:tr h="516292">
                <a:tc>
                  <a:txBody>
                    <a:bodyPr/>
                    <a:lstStyle/>
                    <a:p>
                      <a:r>
                        <a:rPr lang="en-IN" sz="2000" dirty="0"/>
                        <a:t>Status</a:t>
                      </a:r>
                      <a:endParaRPr lang="en-IN" sz="2000" b="0" dirty="0"/>
                    </a:p>
                  </a:txBody>
                  <a:tcPr/>
                </a:tc>
                <a:tc>
                  <a:txBody>
                    <a:bodyPr/>
                    <a:lstStyle/>
                    <a:p>
                      <a:r>
                        <a:rPr lang="en-IN" sz="2000" dirty="0"/>
                        <a:t>Name of States</a:t>
                      </a:r>
                      <a:endParaRPr lang="en-IN" sz="2000" b="0" dirty="0"/>
                    </a:p>
                  </a:txBody>
                  <a:tcPr/>
                </a:tc>
                <a:extLst>
                  <a:ext uri="{0D108BD9-81ED-4DB2-BD59-A6C34878D82A}">
                    <a16:rowId xmlns:a16="http://schemas.microsoft.com/office/drawing/2014/main" val="194594562"/>
                  </a:ext>
                </a:extLst>
              </a:tr>
              <a:tr h="516292">
                <a:tc>
                  <a:txBody>
                    <a:bodyPr/>
                    <a:lstStyle/>
                    <a:p>
                      <a:r>
                        <a:rPr lang="en-IN" sz="2000" dirty="0"/>
                        <a:t>Rules Notified</a:t>
                      </a:r>
                      <a:endParaRPr lang="en-IN" sz="2000" b="0" dirty="0"/>
                    </a:p>
                  </a:txBody>
                  <a:tcPr/>
                </a:tc>
                <a:tc>
                  <a:txBody>
                    <a:bodyPr/>
                    <a:lstStyle/>
                    <a:p>
                      <a:pPr lvl="0"/>
                      <a:r>
                        <a:rPr lang="en-IN" sz="2000" u="none" strike="noStrike" dirty="0">
                          <a:effectLst/>
                        </a:rPr>
                        <a:t>Punjab , Chhattisgarh</a:t>
                      </a:r>
                      <a:endParaRPr lang="en-IN" sz="2000" dirty="0"/>
                    </a:p>
                  </a:txBody>
                  <a:tcPr/>
                </a:tc>
                <a:extLst>
                  <a:ext uri="{0D108BD9-81ED-4DB2-BD59-A6C34878D82A}">
                    <a16:rowId xmlns:a16="http://schemas.microsoft.com/office/drawing/2014/main" val="803358795"/>
                  </a:ext>
                </a:extLst>
              </a:tr>
              <a:tr h="5162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u="none" strike="noStrike" dirty="0">
                          <a:effectLst/>
                        </a:rPr>
                        <a:t>Ombudsman deputed</a:t>
                      </a:r>
                      <a:endParaRPr lang="en-IN" sz="2000" b="0" dirty="0"/>
                    </a:p>
                  </a:txBody>
                  <a:tcPr/>
                </a:tc>
                <a:tc>
                  <a:txBody>
                    <a:bodyPr/>
                    <a:lstStyle/>
                    <a:p>
                      <a:r>
                        <a:rPr lang="en-IN" sz="2000" dirty="0"/>
                        <a:t>Himachal Pradesh, Jharkhand</a:t>
                      </a:r>
                      <a:endParaRPr lang="en-IN" sz="2000" b="0" dirty="0"/>
                    </a:p>
                  </a:txBody>
                  <a:tcPr/>
                </a:tc>
                <a:extLst>
                  <a:ext uri="{0D108BD9-81ED-4DB2-BD59-A6C34878D82A}">
                    <a16:rowId xmlns:a16="http://schemas.microsoft.com/office/drawing/2014/main" val="1716826683"/>
                  </a:ext>
                </a:extLst>
              </a:tr>
              <a:tr h="5162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u="none" strike="noStrike" dirty="0">
                          <a:effectLst/>
                        </a:rPr>
                        <a:t>Rules formulated, under approval</a:t>
                      </a:r>
                      <a:endParaRPr lang="en-IN" sz="2000" b="0" dirty="0"/>
                    </a:p>
                  </a:txBody>
                  <a:tcPr/>
                </a:tc>
                <a:tc>
                  <a:txBody>
                    <a:bodyPr/>
                    <a:lstStyle/>
                    <a:p>
                      <a:r>
                        <a:rPr lang="en-IN" sz="2000" dirty="0"/>
                        <a:t>Goa, Karnataka, Odisha, Haryana, Rajasthan, Madhya Pradesh, Gujarat, Delhi, Nagaland, Maharashtra</a:t>
                      </a:r>
                      <a:endParaRPr lang="en-IN" sz="2000" b="0" dirty="0"/>
                    </a:p>
                  </a:txBody>
                  <a:tcPr/>
                </a:tc>
                <a:extLst>
                  <a:ext uri="{0D108BD9-81ED-4DB2-BD59-A6C34878D82A}">
                    <a16:rowId xmlns:a16="http://schemas.microsoft.com/office/drawing/2014/main" val="4197669493"/>
                  </a:ext>
                </a:extLst>
              </a:tr>
              <a:tr h="5162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dirty="0"/>
                        <a:t>Rules not formulated</a:t>
                      </a:r>
                      <a:endParaRPr lang="en-IN" sz="2000" b="0" dirty="0"/>
                    </a:p>
                  </a:txBody>
                  <a:tcPr/>
                </a:tc>
                <a:tc>
                  <a:txBody>
                    <a:bodyPr/>
                    <a:lstStyle/>
                    <a:p>
                      <a:r>
                        <a:rPr lang="en-IN" sz="2000" dirty="0"/>
                        <a:t>Uttar Pradesh, Meghalaya, Bihar, Assam, Arunachal Pradesh</a:t>
                      </a:r>
                    </a:p>
                    <a:p>
                      <a:r>
                        <a:rPr lang="en-IN" sz="2000" dirty="0"/>
                        <a:t>Uttarakhand, Andhra Pradesh, Manipur, Mizoram, Sikkim, Tripura, West Bengal, Jammu and Kashmir, Kerala, Telangana Tamil Nadu, Rest of UTs</a:t>
                      </a:r>
                    </a:p>
                  </a:txBody>
                  <a:tcPr/>
                </a:tc>
                <a:extLst>
                  <a:ext uri="{0D108BD9-81ED-4DB2-BD59-A6C34878D82A}">
                    <a16:rowId xmlns:a16="http://schemas.microsoft.com/office/drawing/2014/main" val="3565619989"/>
                  </a:ext>
                </a:extLst>
              </a:tr>
            </a:tbl>
          </a:graphicData>
        </a:graphic>
      </p:graphicFrame>
    </p:spTree>
    <p:extLst>
      <p:ext uri="{BB962C8B-B14F-4D97-AF65-F5344CB8AC3E}">
        <p14:creationId xmlns:p14="http://schemas.microsoft.com/office/powerpoint/2010/main" val="123714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Line 18"/>
          <p:cNvSpPr>
            <a:spLocks noChangeShapeType="1"/>
          </p:cNvSpPr>
          <p:nvPr/>
        </p:nvSpPr>
        <p:spPr bwMode="auto">
          <a:xfrm>
            <a:off x="0" y="5935134"/>
            <a:ext cx="12192000"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5" name="Rectangle 17">
            <a:extLst>
              <a:ext uri="{FF2B5EF4-FFF2-40B4-BE49-F238E27FC236}">
                <a16:creationId xmlns:a16="http://schemas.microsoft.com/office/drawing/2014/main" id="{4DCAC69E-2A5D-49B3-A1E0-EBC0F1F65817}"/>
              </a:ext>
            </a:extLst>
          </p:cNvPr>
          <p:cNvSpPr>
            <a:spLocks noGrp="1" noChangeArrowheads="1"/>
          </p:cNvSpPr>
          <p:nvPr>
            <p:ph type="title"/>
          </p:nvPr>
        </p:nvSpPr>
        <p:spPr>
          <a:xfrm>
            <a:off x="0" y="5300144"/>
            <a:ext cx="12192000" cy="550323"/>
          </a:xfrm>
        </p:spPr>
        <p:txBody>
          <a:bodyPr>
            <a:noAutofit/>
          </a:bodyPr>
          <a:lstStyle/>
          <a:p>
            <a:r>
              <a:rPr lang="en-IN" altLang="en-US" sz="2800" b="1" dirty="0">
                <a:solidFill>
                  <a:srgbClr val="0070C0"/>
                </a:solidFill>
                <a:latin typeface="Arial" panose="020B0604020202020204" pitchFamily="34" charset="0"/>
                <a:cs typeface="Arial" panose="020B0604020202020204" pitchFamily="34" charset="0"/>
              </a:rPr>
              <a:t>Agenda Item 4: </a:t>
            </a:r>
            <a:r>
              <a:rPr lang="en-IN" sz="2800" b="1" dirty="0">
                <a:solidFill>
                  <a:srgbClr val="0070C0"/>
                </a:solidFill>
                <a:latin typeface="Arial" panose="020B0604020202020204" pitchFamily="34" charset="0"/>
                <a:cs typeface="Arial" panose="020B0604020202020204" pitchFamily="34" charset="0"/>
              </a:rPr>
              <a:t>Elimination of Mother to Child Transmission (EMTCT)</a:t>
            </a:r>
          </a:p>
        </p:txBody>
      </p:sp>
    </p:spTree>
    <p:extLst>
      <p:ext uri="{BB962C8B-B14F-4D97-AF65-F5344CB8AC3E}">
        <p14:creationId xmlns:p14="http://schemas.microsoft.com/office/powerpoint/2010/main" val="893902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Line 18"/>
          <p:cNvSpPr>
            <a:spLocks noChangeShapeType="1"/>
          </p:cNvSpPr>
          <p:nvPr/>
        </p:nvSpPr>
        <p:spPr bwMode="auto">
          <a:xfrm>
            <a:off x="0" y="685800"/>
            <a:ext cx="12192000"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5" name="Rectangle 17">
            <a:extLst>
              <a:ext uri="{FF2B5EF4-FFF2-40B4-BE49-F238E27FC236}">
                <a16:creationId xmlns:a16="http://schemas.microsoft.com/office/drawing/2014/main" id="{4DCAC69E-2A5D-49B3-A1E0-EBC0F1F65817}"/>
              </a:ext>
            </a:extLst>
          </p:cNvPr>
          <p:cNvSpPr>
            <a:spLocks noGrp="1" noChangeArrowheads="1"/>
          </p:cNvSpPr>
          <p:nvPr>
            <p:ph type="title"/>
          </p:nvPr>
        </p:nvSpPr>
        <p:spPr>
          <a:xfrm>
            <a:off x="0" y="118532"/>
            <a:ext cx="12090400" cy="491067"/>
          </a:xfrm>
        </p:spPr>
        <p:txBody>
          <a:bodyPr>
            <a:noAutofit/>
          </a:bodyPr>
          <a:lstStyle/>
          <a:p>
            <a:r>
              <a:rPr lang="en-IN" sz="2800" b="1" dirty="0">
                <a:solidFill>
                  <a:srgbClr val="0070C0"/>
                </a:solidFill>
                <a:latin typeface="Arial" panose="020B0604020202020204" pitchFamily="34" charset="0"/>
                <a:cs typeface="Arial" panose="020B0604020202020204" pitchFamily="34" charset="0"/>
              </a:rPr>
              <a:t>Agenda Item 4: Elimination of Mother to Child Transmission (EMTCT)</a:t>
            </a:r>
            <a:endParaRPr lang="en-US" altLang="en-US" sz="2800" b="1" dirty="0">
              <a:solidFill>
                <a:srgbClr val="0070C0"/>
              </a:solidFill>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DCDB3434-DF70-4C26-B3FE-D6DE84F20BC4}"/>
              </a:ext>
            </a:extLst>
          </p:cNvPr>
          <p:cNvSpPr>
            <a:spLocks noGrp="1"/>
          </p:cNvSpPr>
          <p:nvPr>
            <p:ph idx="1"/>
          </p:nvPr>
        </p:nvSpPr>
        <p:spPr>
          <a:xfrm>
            <a:off x="364067" y="761172"/>
            <a:ext cx="11430000" cy="1389363"/>
          </a:xfrm>
        </p:spPr>
        <p:txBody>
          <a:bodyPr>
            <a:noAutofit/>
          </a:bodyPr>
          <a:lstStyle/>
          <a:p>
            <a:pPr algn="just"/>
            <a:r>
              <a:rPr lang="en-US" sz="3200" dirty="0"/>
              <a:t>One of the 2020 fast-track targets</a:t>
            </a:r>
          </a:p>
          <a:p>
            <a:pPr lvl="1"/>
            <a:r>
              <a:rPr lang="en-US" sz="2000" dirty="0"/>
              <a:t>Antenatal care coverage (at least one visit) of &gt; =95%</a:t>
            </a:r>
            <a:endParaRPr lang="en-IN" sz="2000" dirty="0"/>
          </a:p>
          <a:p>
            <a:pPr lvl="1"/>
            <a:r>
              <a:rPr lang="en-US" sz="2000" dirty="0"/>
              <a:t>Coverage of HIV testing of pregnant women of &gt; =95%</a:t>
            </a:r>
            <a:endParaRPr lang="en-IN" sz="2000" dirty="0"/>
          </a:p>
          <a:p>
            <a:pPr lvl="1"/>
            <a:r>
              <a:rPr lang="en-US" sz="2000" dirty="0"/>
              <a:t>Antiretroviral treatment coverage of HIV-positive pregnant women of &gt; =95%</a:t>
            </a:r>
            <a:endParaRPr lang="en-IN" sz="2000" dirty="0"/>
          </a:p>
          <a:p>
            <a:pPr marL="457200" lvl="1" indent="0" algn="just">
              <a:buNone/>
            </a:pPr>
            <a:endParaRPr lang="en-US" dirty="0"/>
          </a:p>
        </p:txBody>
      </p:sp>
      <p:graphicFrame>
        <p:nvGraphicFramePr>
          <p:cNvPr id="10" name="Chart 9">
            <a:extLst>
              <a:ext uri="{FF2B5EF4-FFF2-40B4-BE49-F238E27FC236}">
                <a16:creationId xmlns:a16="http://schemas.microsoft.com/office/drawing/2014/main" id="{C2619258-950B-4DA4-B311-DF7ABABBFF6E}"/>
              </a:ext>
            </a:extLst>
          </p:cNvPr>
          <p:cNvGraphicFramePr>
            <a:graphicFrameLocks/>
          </p:cNvGraphicFramePr>
          <p:nvPr>
            <p:extLst>
              <p:ext uri="{D42A27DB-BD31-4B8C-83A1-F6EECF244321}">
                <p14:modId xmlns:p14="http://schemas.microsoft.com/office/powerpoint/2010/main" val="2406237265"/>
              </p:ext>
            </p:extLst>
          </p:nvPr>
        </p:nvGraphicFramePr>
        <p:xfrm>
          <a:off x="270934" y="2870198"/>
          <a:ext cx="11785600" cy="371686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1903FB51-E496-40CA-B66B-82DA3E226795}"/>
              </a:ext>
            </a:extLst>
          </p:cNvPr>
          <p:cNvSpPr txBox="1"/>
          <p:nvPr/>
        </p:nvSpPr>
        <p:spPr>
          <a:xfrm>
            <a:off x="1676400" y="2500865"/>
            <a:ext cx="8094133" cy="369332"/>
          </a:xfrm>
          <a:prstGeom prst="rect">
            <a:avLst/>
          </a:prstGeom>
          <a:solidFill>
            <a:srgbClr val="0070C0"/>
          </a:solidFill>
        </p:spPr>
        <p:txBody>
          <a:bodyPr wrap="square" rtlCol="0">
            <a:spAutoFit/>
          </a:bodyPr>
          <a:lstStyle/>
          <a:p>
            <a:pPr algn="ctr"/>
            <a:r>
              <a:rPr lang="en-IN" b="1" u="sng" dirty="0">
                <a:solidFill>
                  <a:srgbClr val="FFFF00"/>
                </a:solidFill>
              </a:rPr>
              <a:t>% pregnant women tested for HIV against estimated pregnancies</a:t>
            </a:r>
          </a:p>
        </p:txBody>
      </p:sp>
      <p:sp>
        <p:nvSpPr>
          <p:cNvPr id="2" name="TextBox 1">
            <a:extLst>
              <a:ext uri="{FF2B5EF4-FFF2-40B4-BE49-F238E27FC236}">
                <a16:creationId xmlns:a16="http://schemas.microsoft.com/office/drawing/2014/main" id="{99BBF888-1731-4E38-9E0C-EDE7E5CAA0D0}"/>
              </a:ext>
            </a:extLst>
          </p:cNvPr>
          <p:cNvSpPr txBox="1"/>
          <p:nvPr/>
        </p:nvSpPr>
        <p:spPr>
          <a:xfrm>
            <a:off x="0" y="6172200"/>
            <a:ext cx="3758626" cy="646331"/>
          </a:xfrm>
          <a:prstGeom prst="rect">
            <a:avLst/>
          </a:prstGeom>
          <a:solidFill>
            <a:schemeClr val="accent6"/>
          </a:solidFill>
        </p:spPr>
        <p:txBody>
          <a:bodyPr wrap="square" rtlCol="0">
            <a:spAutoFit/>
          </a:bodyPr>
          <a:lstStyle/>
          <a:p>
            <a:r>
              <a:rPr lang="en-IN" dirty="0">
                <a:solidFill>
                  <a:schemeClr val="bg1"/>
                </a:solidFill>
              </a:rPr>
              <a:t>Uttar Pradesh, Bihar, Madhya Pradesh  Critical to achieve EMTCT </a:t>
            </a:r>
          </a:p>
        </p:txBody>
      </p:sp>
    </p:spTree>
    <p:extLst>
      <p:ext uri="{BB962C8B-B14F-4D97-AF65-F5344CB8AC3E}">
        <p14:creationId xmlns:p14="http://schemas.microsoft.com/office/powerpoint/2010/main" val="3291657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Line 18"/>
          <p:cNvSpPr>
            <a:spLocks noChangeShapeType="1"/>
          </p:cNvSpPr>
          <p:nvPr/>
        </p:nvSpPr>
        <p:spPr bwMode="auto">
          <a:xfrm>
            <a:off x="0" y="685800"/>
            <a:ext cx="12192000"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5" name="Rectangle 17">
            <a:extLst>
              <a:ext uri="{FF2B5EF4-FFF2-40B4-BE49-F238E27FC236}">
                <a16:creationId xmlns:a16="http://schemas.microsoft.com/office/drawing/2014/main" id="{4DCAC69E-2A5D-49B3-A1E0-EBC0F1F65817}"/>
              </a:ext>
            </a:extLst>
          </p:cNvPr>
          <p:cNvSpPr>
            <a:spLocks noGrp="1" noChangeArrowheads="1"/>
          </p:cNvSpPr>
          <p:nvPr>
            <p:ph type="title"/>
          </p:nvPr>
        </p:nvSpPr>
        <p:spPr>
          <a:xfrm>
            <a:off x="304800" y="76200"/>
            <a:ext cx="11785600" cy="533400"/>
          </a:xfrm>
        </p:spPr>
        <p:txBody>
          <a:bodyPr>
            <a:noAutofit/>
          </a:bodyPr>
          <a:lstStyle/>
          <a:p>
            <a:r>
              <a:rPr lang="en-IN" altLang="en-US" sz="2800" b="1" dirty="0">
                <a:solidFill>
                  <a:srgbClr val="0070C0"/>
                </a:solidFill>
                <a:latin typeface="Arial" panose="020B0604020202020204" pitchFamily="34" charset="0"/>
                <a:cs typeface="Arial" panose="020B0604020202020204" pitchFamily="34" charset="0"/>
              </a:rPr>
              <a:t>Support Required</a:t>
            </a:r>
            <a:endParaRPr lang="en-US" altLang="en-US" sz="2800" b="1" dirty="0">
              <a:solidFill>
                <a:srgbClr val="0070C0"/>
              </a:solidFill>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64A90A57-8BE7-4B02-9B09-D61C5713D7F1}"/>
              </a:ext>
            </a:extLst>
          </p:cNvPr>
          <p:cNvSpPr>
            <a:spLocks noGrp="1"/>
          </p:cNvSpPr>
          <p:nvPr>
            <p:ph idx="1"/>
          </p:nvPr>
        </p:nvSpPr>
        <p:spPr>
          <a:xfrm>
            <a:off x="304800" y="898902"/>
            <a:ext cx="11294533" cy="5451098"/>
          </a:xfrm>
        </p:spPr>
        <p:txBody>
          <a:bodyPr>
            <a:normAutofit/>
          </a:bodyPr>
          <a:lstStyle/>
          <a:p>
            <a:r>
              <a:rPr lang="en-US" sz="3200" dirty="0"/>
              <a:t>Single window access to HIV testing along with other antenatal testing (Hb, Sugar, Urine, Hepatitis, Syphilis) – mismatch in no of pregnant women screened for HIV and Syphilis</a:t>
            </a:r>
          </a:p>
          <a:p>
            <a:r>
              <a:rPr lang="en-US" sz="3200" dirty="0"/>
              <a:t>Whole blood finger prick tests for community-based HIV screening of all pregnant women including village health and nutrition day (VHSND)-  </a:t>
            </a:r>
          </a:p>
          <a:p>
            <a:r>
              <a:rPr lang="en-US" sz="3200" dirty="0"/>
              <a:t>Training ANM/ Asha for HIV screening at Village Health and Nutrition Day and linkage of screened reactive for confirmation of the diagnosis.</a:t>
            </a:r>
          </a:p>
          <a:p>
            <a:r>
              <a:rPr lang="en-US" sz="3200" dirty="0"/>
              <a:t>Incentivized referral linkages of positive pregnant women to ARTC may be funded by States.</a:t>
            </a:r>
          </a:p>
          <a:p>
            <a:pPr marL="0" indent="0" algn="just">
              <a:buNone/>
            </a:pPr>
            <a:endParaRPr lang="en-US" sz="3200" dirty="0"/>
          </a:p>
          <a:p>
            <a:pPr algn="just"/>
            <a:endParaRPr lang="en-US" sz="3200" dirty="0"/>
          </a:p>
        </p:txBody>
      </p:sp>
    </p:spTree>
    <p:extLst>
      <p:ext uri="{BB962C8B-B14F-4D97-AF65-F5344CB8AC3E}">
        <p14:creationId xmlns:p14="http://schemas.microsoft.com/office/powerpoint/2010/main" val="23785780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Line 18"/>
          <p:cNvSpPr>
            <a:spLocks noChangeShapeType="1"/>
          </p:cNvSpPr>
          <p:nvPr/>
        </p:nvSpPr>
        <p:spPr bwMode="auto">
          <a:xfrm>
            <a:off x="0" y="685800"/>
            <a:ext cx="12192000"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5" name="Rectangle 17">
            <a:extLst>
              <a:ext uri="{FF2B5EF4-FFF2-40B4-BE49-F238E27FC236}">
                <a16:creationId xmlns:a16="http://schemas.microsoft.com/office/drawing/2014/main" id="{4DCAC69E-2A5D-49B3-A1E0-EBC0F1F65817}"/>
              </a:ext>
            </a:extLst>
          </p:cNvPr>
          <p:cNvSpPr>
            <a:spLocks noGrp="1" noChangeArrowheads="1"/>
          </p:cNvSpPr>
          <p:nvPr>
            <p:ph type="title"/>
          </p:nvPr>
        </p:nvSpPr>
        <p:spPr>
          <a:xfrm>
            <a:off x="1" y="76200"/>
            <a:ext cx="12192000" cy="533400"/>
          </a:xfrm>
        </p:spPr>
        <p:txBody>
          <a:bodyPr>
            <a:noAutofit/>
          </a:bodyPr>
          <a:lstStyle/>
          <a:p>
            <a:r>
              <a:rPr lang="en-IN" altLang="en-US" sz="2400" b="1" dirty="0">
                <a:solidFill>
                  <a:srgbClr val="0070C0"/>
                </a:solidFill>
                <a:latin typeface="Arial" panose="020B0604020202020204" pitchFamily="34" charset="0"/>
                <a:cs typeface="Arial" panose="020B0604020202020204" pitchFamily="34" charset="0"/>
              </a:rPr>
              <a:t>15 Priority States Strategy for Prevention of Parents to Child Transmission (PPTCT)</a:t>
            </a:r>
            <a:endParaRPr lang="en-US" altLang="en-US" sz="2400" b="1" dirty="0">
              <a:solidFill>
                <a:srgbClr val="0070C0"/>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34E5752C-CF3F-4684-B6A8-CA0D536BB2BC}"/>
              </a:ext>
            </a:extLst>
          </p:cNvPr>
          <p:cNvGraphicFramePr>
            <a:graphicFrameLocks noGrp="1"/>
          </p:cNvGraphicFramePr>
          <p:nvPr>
            <p:extLst>
              <p:ext uri="{D42A27DB-BD31-4B8C-83A1-F6EECF244321}">
                <p14:modId xmlns:p14="http://schemas.microsoft.com/office/powerpoint/2010/main" val="2007857436"/>
              </p:ext>
            </p:extLst>
          </p:nvPr>
        </p:nvGraphicFramePr>
        <p:xfrm>
          <a:off x="152399" y="882988"/>
          <a:ext cx="7349068" cy="5771551"/>
        </p:xfrm>
        <a:graphic>
          <a:graphicData uri="http://schemas.openxmlformats.org/drawingml/2006/table">
            <a:tbl>
              <a:tblPr firstRow="1" firstCol="1" bandRow="1">
                <a:tableStyleId>{F2DE63D5-997A-4646-A377-4702673A728D}</a:tableStyleId>
              </a:tblPr>
              <a:tblGrid>
                <a:gridCol w="4775201">
                  <a:extLst>
                    <a:ext uri="{9D8B030D-6E8A-4147-A177-3AD203B41FA5}">
                      <a16:colId xmlns:a16="http://schemas.microsoft.com/office/drawing/2014/main" val="3226432751"/>
                    </a:ext>
                  </a:extLst>
                </a:gridCol>
                <a:gridCol w="2573867">
                  <a:extLst>
                    <a:ext uri="{9D8B030D-6E8A-4147-A177-3AD203B41FA5}">
                      <a16:colId xmlns:a16="http://schemas.microsoft.com/office/drawing/2014/main" val="1761361340"/>
                    </a:ext>
                  </a:extLst>
                </a:gridCol>
              </a:tblGrid>
              <a:tr h="290396">
                <a:tc>
                  <a:txBody>
                    <a:bodyPr/>
                    <a:lstStyle/>
                    <a:p>
                      <a:pPr algn="ctr">
                        <a:lnSpc>
                          <a:spcPct val="107000"/>
                        </a:lnSpc>
                        <a:spcBef>
                          <a:spcPts val="200"/>
                        </a:spcBef>
                        <a:spcAft>
                          <a:spcPts val="0"/>
                        </a:spcAft>
                      </a:pPr>
                      <a:r>
                        <a:rPr lang="en-GB" sz="1800">
                          <a:effectLst/>
                        </a:rPr>
                        <a:t>States</a:t>
                      </a:r>
                      <a:endParaRPr lang="en-IN" sz="1800" b="1">
                        <a:solidFill>
                          <a:srgbClr val="2F5496"/>
                        </a:solidFill>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gn="ctr">
                        <a:lnSpc>
                          <a:spcPct val="107000"/>
                        </a:lnSpc>
                        <a:spcBef>
                          <a:spcPts val="200"/>
                        </a:spcBef>
                        <a:spcAft>
                          <a:spcPts val="0"/>
                        </a:spcAft>
                      </a:pPr>
                      <a:r>
                        <a:rPr lang="en-GB" sz="1800" dirty="0">
                          <a:effectLst/>
                        </a:rPr>
                        <a:t>PMTCT need [2017]</a:t>
                      </a:r>
                      <a:endParaRPr lang="en-IN" sz="1800" b="1" dirty="0">
                        <a:solidFill>
                          <a:srgbClr val="2F5496"/>
                        </a:solidFill>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991453971"/>
                  </a:ext>
                </a:extLst>
              </a:tr>
              <a:tr h="290396">
                <a:tc>
                  <a:txBody>
                    <a:bodyPr/>
                    <a:lstStyle/>
                    <a:p>
                      <a:pPr>
                        <a:lnSpc>
                          <a:spcPct val="107000"/>
                        </a:lnSpc>
                        <a:spcAft>
                          <a:spcPts val="0"/>
                        </a:spcAft>
                      </a:pPr>
                      <a:r>
                        <a:rPr lang="en-GB" sz="1800">
                          <a:effectLst/>
                        </a:rPr>
                        <a:t>Maharashtra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GB" sz="1800" dirty="0">
                          <a:effectLst/>
                        </a:rPr>
                        <a:t>                 2,406 </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3209757754"/>
                  </a:ext>
                </a:extLst>
              </a:tr>
              <a:tr h="290396">
                <a:tc>
                  <a:txBody>
                    <a:bodyPr/>
                    <a:lstStyle/>
                    <a:p>
                      <a:pPr>
                        <a:lnSpc>
                          <a:spcPct val="107000"/>
                        </a:lnSpc>
                        <a:spcAft>
                          <a:spcPts val="0"/>
                        </a:spcAft>
                      </a:pPr>
                      <a:r>
                        <a:rPr lang="en-GB" sz="1800">
                          <a:effectLst/>
                        </a:rPr>
                        <a:t>Uttar Pradesh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GB" sz="1800" dirty="0">
                          <a:effectLst/>
                        </a:rPr>
                        <a:t>                 2,286 </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138897015"/>
                  </a:ext>
                </a:extLst>
              </a:tr>
              <a:tr h="290396">
                <a:tc>
                  <a:txBody>
                    <a:bodyPr/>
                    <a:lstStyle/>
                    <a:p>
                      <a:pPr>
                        <a:lnSpc>
                          <a:spcPct val="107000"/>
                        </a:lnSpc>
                        <a:spcAft>
                          <a:spcPts val="0"/>
                        </a:spcAft>
                      </a:pPr>
                      <a:r>
                        <a:rPr lang="en-GB" sz="1800">
                          <a:effectLst/>
                        </a:rPr>
                        <a:t>Bihar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GB" sz="1800" dirty="0">
                          <a:effectLst/>
                        </a:rPr>
                        <a:t>                 2,090 </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3697377216"/>
                  </a:ext>
                </a:extLst>
              </a:tr>
              <a:tr h="290396">
                <a:tc>
                  <a:txBody>
                    <a:bodyPr/>
                    <a:lstStyle/>
                    <a:p>
                      <a:pPr>
                        <a:lnSpc>
                          <a:spcPct val="107000"/>
                        </a:lnSpc>
                        <a:spcAft>
                          <a:spcPts val="0"/>
                        </a:spcAft>
                      </a:pPr>
                      <a:r>
                        <a:rPr lang="en-GB" sz="1800">
                          <a:effectLst/>
                        </a:rPr>
                        <a:t>Andhra Pradesh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GB" sz="1800" dirty="0">
                          <a:effectLst/>
                        </a:rPr>
                        <a:t>                 1,960 </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1981753839"/>
                  </a:ext>
                </a:extLst>
              </a:tr>
              <a:tr h="290396">
                <a:tc>
                  <a:txBody>
                    <a:bodyPr/>
                    <a:lstStyle/>
                    <a:p>
                      <a:pPr>
                        <a:lnSpc>
                          <a:spcPct val="107000"/>
                        </a:lnSpc>
                        <a:spcAft>
                          <a:spcPts val="0"/>
                        </a:spcAft>
                      </a:pPr>
                      <a:r>
                        <a:rPr lang="en-GB" sz="1800">
                          <a:effectLst/>
                        </a:rPr>
                        <a:t>Karnataka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GB" sz="1800" dirty="0">
                          <a:effectLst/>
                        </a:rPr>
                        <a:t>                 1,951 </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3021624967"/>
                  </a:ext>
                </a:extLst>
              </a:tr>
              <a:tr h="290396">
                <a:tc>
                  <a:txBody>
                    <a:bodyPr/>
                    <a:lstStyle/>
                    <a:p>
                      <a:pPr>
                        <a:lnSpc>
                          <a:spcPct val="107000"/>
                        </a:lnSpc>
                        <a:spcAft>
                          <a:spcPts val="0"/>
                        </a:spcAft>
                      </a:pPr>
                      <a:r>
                        <a:rPr lang="en-GB" sz="1800">
                          <a:effectLst/>
                        </a:rPr>
                        <a:t>Telangana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GB" sz="1800" dirty="0">
                          <a:effectLst/>
                        </a:rPr>
                        <a:t>                 1,737 </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1160457539"/>
                  </a:ext>
                </a:extLst>
              </a:tr>
              <a:tr h="290396">
                <a:tc>
                  <a:txBody>
                    <a:bodyPr/>
                    <a:lstStyle/>
                    <a:p>
                      <a:pPr>
                        <a:lnSpc>
                          <a:spcPct val="107000"/>
                        </a:lnSpc>
                        <a:spcAft>
                          <a:spcPts val="0"/>
                        </a:spcAft>
                      </a:pPr>
                      <a:r>
                        <a:rPr lang="en-GB" sz="1800">
                          <a:effectLst/>
                        </a:rPr>
                        <a:t>West Bengal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GB" sz="1800" dirty="0">
                          <a:effectLst/>
                        </a:rPr>
                        <a:t>                 1,453 </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2597343230"/>
                  </a:ext>
                </a:extLst>
              </a:tr>
              <a:tr h="290396">
                <a:tc>
                  <a:txBody>
                    <a:bodyPr/>
                    <a:lstStyle/>
                    <a:p>
                      <a:pPr>
                        <a:lnSpc>
                          <a:spcPct val="107000"/>
                        </a:lnSpc>
                        <a:spcAft>
                          <a:spcPts val="0"/>
                        </a:spcAft>
                      </a:pPr>
                      <a:r>
                        <a:rPr lang="en-GB" sz="1800">
                          <a:effectLst/>
                        </a:rPr>
                        <a:t>Gujarat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GB" sz="1800" dirty="0">
                          <a:effectLst/>
                        </a:rPr>
                        <a:t>                 1,297 </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1319489900"/>
                  </a:ext>
                </a:extLst>
              </a:tr>
              <a:tr h="290396">
                <a:tc>
                  <a:txBody>
                    <a:bodyPr/>
                    <a:lstStyle/>
                    <a:p>
                      <a:pPr>
                        <a:lnSpc>
                          <a:spcPct val="107000"/>
                        </a:lnSpc>
                        <a:spcAft>
                          <a:spcPts val="0"/>
                        </a:spcAft>
                      </a:pPr>
                      <a:r>
                        <a:rPr lang="en-GB" sz="1800">
                          <a:effectLst/>
                        </a:rPr>
                        <a:t>Tamil Nadu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GB" sz="1800" dirty="0">
                          <a:effectLst/>
                        </a:rPr>
                        <a:t>                 1,167 </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2557056459"/>
                  </a:ext>
                </a:extLst>
              </a:tr>
              <a:tr h="290396">
                <a:tc>
                  <a:txBody>
                    <a:bodyPr/>
                    <a:lstStyle/>
                    <a:p>
                      <a:pPr>
                        <a:lnSpc>
                          <a:spcPct val="107000"/>
                        </a:lnSpc>
                        <a:spcAft>
                          <a:spcPts val="0"/>
                        </a:spcAft>
                      </a:pPr>
                      <a:r>
                        <a:rPr lang="en-GB" sz="1800">
                          <a:effectLst/>
                        </a:rPr>
                        <a:t>Rajasthan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GB" sz="1800" dirty="0">
                          <a:effectLst/>
                        </a:rPr>
                        <a:t>                    959 </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1187749471"/>
                  </a:ext>
                </a:extLst>
              </a:tr>
              <a:tr h="290396">
                <a:tc>
                  <a:txBody>
                    <a:bodyPr/>
                    <a:lstStyle/>
                    <a:p>
                      <a:pPr>
                        <a:lnSpc>
                          <a:spcPct val="107000"/>
                        </a:lnSpc>
                        <a:spcAft>
                          <a:spcPts val="0"/>
                        </a:spcAft>
                      </a:pPr>
                      <a:r>
                        <a:rPr lang="en-GB" sz="1800">
                          <a:effectLst/>
                        </a:rPr>
                        <a:t>Madhya Pradesh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GB" sz="1800" dirty="0">
                          <a:effectLst/>
                        </a:rPr>
                        <a:t>                    723 </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2160521214"/>
                  </a:ext>
                </a:extLst>
              </a:tr>
              <a:tr h="290396">
                <a:tc>
                  <a:txBody>
                    <a:bodyPr/>
                    <a:lstStyle/>
                    <a:p>
                      <a:pPr>
                        <a:lnSpc>
                          <a:spcPct val="107000"/>
                        </a:lnSpc>
                        <a:spcAft>
                          <a:spcPts val="0"/>
                        </a:spcAft>
                      </a:pPr>
                      <a:r>
                        <a:rPr lang="en-GB" sz="1800">
                          <a:effectLst/>
                        </a:rPr>
                        <a:t>Jharkhand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GB" sz="1800" dirty="0">
                          <a:effectLst/>
                        </a:rPr>
                        <a:t>                    632 </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2935031263"/>
                  </a:ext>
                </a:extLst>
              </a:tr>
              <a:tr h="290396">
                <a:tc>
                  <a:txBody>
                    <a:bodyPr/>
                    <a:lstStyle/>
                    <a:p>
                      <a:pPr>
                        <a:lnSpc>
                          <a:spcPct val="107000"/>
                        </a:lnSpc>
                        <a:spcAft>
                          <a:spcPts val="0"/>
                        </a:spcAft>
                      </a:pPr>
                      <a:r>
                        <a:rPr lang="en-GB" sz="1800">
                          <a:effectLst/>
                        </a:rPr>
                        <a:t>Odisha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GB" sz="1800" dirty="0">
                          <a:effectLst/>
                        </a:rPr>
                        <a:t>                    603 </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177966702"/>
                  </a:ext>
                </a:extLst>
              </a:tr>
              <a:tr h="290396">
                <a:tc>
                  <a:txBody>
                    <a:bodyPr/>
                    <a:lstStyle/>
                    <a:p>
                      <a:pPr>
                        <a:lnSpc>
                          <a:spcPct val="107000"/>
                        </a:lnSpc>
                        <a:spcAft>
                          <a:spcPts val="0"/>
                        </a:spcAft>
                      </a:pPr>
                      <a:r>
                        <a:rPr lang="en-GB" sz="1800">
                          <a:effectLst/>
                        </a:rPr>
                        <a:t>Delhi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GB" sz="1800" dirty="0">
                          <a:effectLst/>
                        </a:rPr>
                        <a:t>                    533 </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920710235"/>
                  </a:ext>
                </a:extLst>
              </a:tr>
              <a:tr h="290396">
                <a:tc>
                  <a:txBody>
                    <a:bodyPr/>
                    <a:lstStyle/>
                    <a:p>
                      <a:pPr>
                        <a:lnSpc>
                          <a:spcPct val="107000"/>
                        </a:lnSpc>
                        <a:spcAft>
                          <a:spcPts val="0"/>
                        </a:spcAft>
                      </a:pPr>
                      <a:r>
                        <a:rPr lang="en-GB" sz="1800">
                          <a:effectLst/>
                        </a:rPr>
                        <a:t>Haryana </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GB" sz="1800" dirty="0">
                          <a:effectLst/>
                        </a:rPr>
                        <a:t>                    446 </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694124267"/>
                  </a:ext>
                </a:extLst>
              </a:tr>
              <a:tr h="290396">
                <a:tc>
                  <a:txBody>
                    <a:bodyPr/>
                    <a:lstStyle/>
                    <a:p>
                      <a:pPr>
                        <a:lnSpc>
                          <a:spcPct val="107000"/>
                        </a:lnSpc>
                        <a:spcAft>
                          <a:spcPts val="0"/>
                        </a:spcAft>
                      </a:pPr>
                      <a:r>
                        <a:rPr lang="en-GB" sz="1800">
                          <a:effectLst/>
                        </a:rPr>
                        <a:t>Total [15 states]</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GB" sz="1800" dirty="0">
                          <a:effectLst/>
                        </a:rPr>
                        <a:t>               20,243</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1838143815"/>
                  </a:ext>
                </a:extLst>
              </a:tr>
              <a:tr h="290396">
                <a:tc>
                  <a:txBody>
                    <a:bodyPr/>
                    <a:lstStyle/>
                    <a:p>
                      <a:pPr>
                        <a:lnSpc>
                          <a:spcPct val="107000"/>
                        </a:lnSpc>
                        <a:spcAft>
                          <a:spcPts val="0"/>
                        </a:spcAft>
                      </a:pPr>
                      <a:r>
                        <a:rPr lang="en-GB" sz="1800" dirty="0">
                          <a:effectLst/>
                        </a:rPr>
                        <a:t>India total</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GB" sz="1800" dirty="0">
                          <a:effectLst/>
                        </a:rPr>
                        <a:t>                22,677</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1390292216"/>
                  </a:ext>
                </a:extLst>
              </a:tr>
              <a:tr h="544423">
                <a:tc>
                  <a:txBody>
                    <a:bodyPr/>
                    <a:lstStyle/>
                    <a:p>
                      <a:pPr>
                        <a:lnSpc>
                          <a:spcPct val="107000"/>
                        </a:lnSpc>
                        <a:spcAft>
                          <a:spcPts val="0"/>
                        </a:spcAft>
                      </a:pPr>
                      <a:r>
                        <a:rPr lang="en-GB" sz="1800" dirty="0">
                          <a:effectLst/>
                        </a:rPr>
                        <a:t>% contribution of 15 states to India total</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GB" sz="1800" dirty="0">
                          <a:effectLst/>
                        </a:rPr>
                        <a:t>                 89.27 </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3071507391"/>
                  </a:ext>
                </a:extLst>
              </a:tr>
            </a:tbl>
          </a:graphicData>
        </a:graphic>
      </p:graphicFrame>
      <p:sp>
        <p:nvSpPr>
          <p:cNvPr id="6" name="Rectangle 1">
            <a:extLst>
              <a:ext uri="{FF2B5EF4-FFF2-40B4-BE49-F238E27FC236}">
                <a16:creationId xmlns:a16="http://schemas.microsoft.com/office/drawing/2014/main" id="{5F1F6F5D-7980-4BC9-852B-93A4CF13C879}"/>
              </a:ext>
            </a:extLst>
          </p:cNvPr>
          <p:cNvSpPr>
            <a:spLocks noChangeArrowheads="1"/>
          </p:cNvSpPr>
          <p:nvPr/>
        </p:nvSpPr>
        <p:spPr bwMode="auto">
          <a:xfrm>
            <a:off x="3365500" y="2270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Content Placeholder 2">
            <a:extLst>
              <a:ext uri="{FF2B5EF4-FFF2-40B4-BE49-F238E27FC236}">
                <a16:creationId xmlns:a16="http://schemas.microsoft.com/office/drawing/2014/main" id="{27E41061-04FE-4C8E-8648-9A597DBBD681}"/>
              </a:ext>
            </a:extLst>
          </p:cNvPr>
          <p:cNvSpPr>
            <a:spLocks noGrp="1"/>
          </p:cNvSpPr>
          <p:nvPr>
            <p:ph idx="1"/>
          </p:nvPr>
        </p:nvSpPr>
        <p:spPr>
          <a:xfrm>
            <a:off x="7871883" y="934963"/>
            <a:ext cx="3657600" cy="2962155"/>
          </a:xfrm>
        </p:spPr>
        <p:txBody>
          <a:bodyPr>
            <a:normAutofit/>
          </a:bodyPr>
          <a:lstStyle/>
          <a:p>
            <a:r>
              <a:rPr lang="en-US" sz="3200" dirty="0"/>
              <a:t>Priority Districts</a:t>
            </a:r>
          </a:p>
          <a:p>
            <a:r>
              <a:rPr lang="en-US" sz="3200" dirty="0"/>
              <a:t>Intensified interventions</a:t>
            </a:r>
          </a:p>
          <a:p>
            <a:r>
              <a:rPr lang="en-US" sz="3200" dirty="0"/>
              <a:t>NHM Collaboration</a:t>
            </a:r>
          </a:p>
          <a:p>
            <a:pPr marL="457200" lvl="1" indent="0">
              <a:buNone/>
            </a:pPr>
            <a:endParaRPr lang="en-US" sz="2800" dirty="0"/>
          </a:p>
          <a:p>
            <a:pPr algn="just"/>
            <a:endParaRPr lang="en-US" sz="3200" dirty="0"/>
          </a:p>
        </p:txBody>
      </p:sp>
    </p:spTree>
    <p:extLst>
      <p:ext uri="{BB962C8B-B14F-4D97-AF65-F5344CB8AC3E}">
        <p14:creationId xmlns:p14="http://schemas.microsoft.com/office/powerpoint/2010/main" val="2252266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Line 18"/>
          <p:cNvSpPr>
            <a:spLocks noChangeShapeType="1"/>
          </p:cNvSpPr>
          <p:nvPr/>
        </p:nvSpPr>
        <p:spPr bwMode="auto">
          <a:xfrm>
            <a:off x="0" y="5935134"/>
            <a:ext cx="12192000"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5" name="Rectangle 17">
            <a:extLst>
              <a:ext uri="{FF2B5EF4-FFF2-40B4-BE49-F238E27FC236}">
                <a16:creationId xmlns:a16="http://schemas.microsoft.com/office/drawing/2014/main" id="{4DCAC69E-2A5D-49B3-A1E0-EBC0F1F65817}"/>
              </a:ext>
            </a:extLst>
          </p:cNvPr>
          <p:cNvSpPr>
            <a:spLocks noGrp="1" noChangeArrowheads="1"/>
          </p:cNvSpPr>
          <p:nvPr>
            <p:ph type="title"/>
          </p:nvPr>
        </p:nvSpPr>
        <p:spPr>
          <a:xfrm>
            <a:off x="0" y="5300144"/>
            <a:ext cx="12192000" cy="550323"/>
          </a:xfrm>
        </p:spPr>
        <p:txBody>
          <a:bodyPr>
            <a:noAutofit/>
          </a:bodyPr>
          <a:lstStyle/>
          <a:p>
            <a:r>
              <a:rPr lang="en-IN" altLang="en-US" sz="2800" b="1" dirty="0">
                <a:solidFill>
                  <a:srgbClr val="0070C0"/>
                </a:solidFill>
                <a:latin typeface="Arial" panose="020B0604020202020204" pitchFamily="34" charset="0"/>
                <a:cs typeface="Arial" panose="020B0604020202020204" pitchFamily="34" charset="0"/>
              </a:rPr>
              <a:t>Agenda Item 5: </a:t>
            </a:r>
            <a:r>
              <a:rPr lang="en-IN" sz="2800" b="1" dirty="0">
                <a:solidFill>
                  <a:srgbClr val="0070C0"/>
                </a:solidFill>
                <a:latin typeface="Arial" panose="020B0604020202020204" pitchFamily="34" charset="0"/>
                <a:cs typeface="Arial" panose="020B0604020202020204" pitchFamily="34" charset="0"/>
              </a:rPr>
              <a:t>Establishment of Anti-Retroviral Therapy (ART) centres in all Medical College</a:t>
            </a:r>
          </a:p>
        </p:txBody>
      </p:sp>
    </p:spTree>
    <p:extLst>
      <p:ext uri="{BB962C8B-B14F-4D97-AF65-F5344CB8AC3E}">
        <p14:creationId xmlns:p14="http://schemas.microsoft.com/office/powerpoint/2010/main" val="2662272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Line 18"/>
          <p:cNvSpPr>
            <a:spLocks noChangeShapeType="1"/>
          </p:cNvSpPr>
          <p:nvPr/>
        </p:nvSpPr>
        <p:spPr bwMode="auto">
          <a:xfrm>
            <a:off x="0" y="685800"/>
            <a:ext cx="12192000"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5" name="Rectangle 17">
            <a:extLst>
              <a:ext uri="{FF2B5EF4-FFF2-40B4-BE49-F238E27FC236}">
                <a16:creationId xmlns:a16="http://schemas.microsoft.com/office/drawing/2014/main" id="{4DCAC69E-2A5D-49B3-A1E0-EBC0F1F65817}"/>
              </a:ext>
            </a:extLst>
          </p:cNvPr>
          <p:cNvSpPr>
            <a:spLocks noGrp="1" noChangeArrowheads="1"/>
          </p:cNvSpPr>
          <p:nvPr>
            <p:ph type="title"/>
          </p:nvPr>
        </p:nvSpPr>
        <p:spPr>
          <a:xfrm>
            <a:off x="304800" y="76200"/>
            <a:ext cx="11785600" cy="533400"/>
          </a:xfrm>
        </p:spPr>
        <p:txBody>
          <a:bodyPr>
            <a:noAutofit/>
          </a:bodyPr>
          <a:lstStyle/>
          <a:p>
            <a:r>
              <a:rPr lang="en-IN" altLang="en-US" sz="2800" b="1" dirty="0">
                <a:solidFill>
                  <a:srgbClr val="0070C0"/>
                </a:solidFill>
                <a:latin typeface="Arial" panose="020B0604020202020204" pitchFamily="34" charset="0"/>
                <a:cs typeface="Arial" panose="020B0604020202020204" pitchFamily="34" charset="0"/>
              </a:rPr>
              <a:t>Agenda Item 5: </a:t>
            </a:r>
            <a:r>
              <a:rPr lang="en-IN" sz="2800" b="1" dirty="0">
                <a:solidFill>
                  <a:srgbClr val="0070C0"/>
                </a:solidFill>
                <a:latin typeface="Arial" panose="020B0604020202020204" pitchFamily="34" charset="0"/>
                <a:cs typeface="Arial" panose="020B0604020202020204" pitchFamily="34" charset="0"/>
              </a:rPr>
              <a:t>Establishment of Anti-Retroviral Therapy (ART)</a:t>
            </a:r>
            <a:endParaRPr lang="en-US" altLang="en-US" sz="2800" b="1" dirty="0">
              <a:solidFill>
                <a:srgbClr val="0070C0"/>
              </a:solidFill>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64A90A57-8BE7-4B02-9B09-D61C5713D7F1}"/>
              </a:ext>
            </a:extLst>
          </p:cNvPr>
          <p:cNvSpPr>
            <a:spLocks noGrp="1"/>
          </p:cNvSpPr>
          <p:nvPr>
            <p:ph idx="1"/>
          </p:nvPr>
        </p:nvSpPr>
        <p:spPr>
          <a:xfrm>
            <a:off x="440267" y="930917"/>
            <a:ext cx="11379199" cy="5452950"/>
          </a:xfrm>
        </p:spPr>
        <p:txBody>
          <a:bodyPr>
            <a:normAutofit lnSpcReduction="10000"/>
          </a:bodyPr>
          <a:lstStyle/>
          <a:p>
            <a:r>
              <a:rPr lang="en-US" dirty="0"/>
              <a:t>Board of Governors in super-session of Medical Council of India has issued an amended Gazette notification, dated 25th June 2019, wherein establishment of ART center is mandatory for all Medical Colleges, which are functional for more than 4 years </a:t>
            </a:r>
          </a:p>
          <a:p>
            <a:pPr lvl="1"/>
            <a:r>
              <a:rPr lang="en-IN" dirty="0"/>
              <a:t>Around 30 Government and 198 private Medical Colleges are functional for more than 4 years and do not have an ART </a:t>
            </a:r>
            <a:r>
              <a:rPr lang="en-IN" dirty="0" err="1"/>
              <a:t>center</a:t>
            </a:r>
            <a:endParaRPr lang="en-IN" dirty="0"/>
          </a:p>
          <a:p>
            <a:pPr lvl="0"/>
            <a:r>
              <a:rPr lang="en-US" dirty="0"/>
              <a:t>For medical college (Government or Private) which do not have an ART center, NACO to provide drugs and Technical support while HR and Infrastructure is supported by Institutes</a:t>
            </a:r>
            <a:endParaRPr lang="en-IN" dirty="0"/>
          </a:p>
          <a:p>
            <a:pPr lvl="0"/>
            <a:r>
              <a:rPr lang="en-US" dirty="0"/>
              <a:t>For medical colleges (Government) where ART center is already functional with NACO support, Medical Colleges may take over the HR and recurring cost component of ART centers in phased manner </a:t>
            </a:r>
            <a:endParaRPr lang="en-IN" dirty="0"/>
          </a:p>
          <a:p>
            <a:pPr lvl="0"/>
            <a:r>
              <a:rPr lang="en-US" dirty="0"/>
              <a:t>For medical colleges (private) where ART center is already functional in PPP mode, it is proposed to continue to same approach </a:t>
            </a:r>
          </a:p>
          <a:p>
            <a:pPr marL="0" indent="0" algn="just">
              <a:buNone/>
            </a:pPr>
            <a:endParaRPr lang="en-US" sz="3200" dirty="0"/>
          </a:p>
          <a:p>
            <a:pPr algn="just"/>
            <a:endParaRPr lang="en-US" sz="3200" dirty="0"/>
          </a:p>
        </p:txBody>
      </p:sp>
    </p:spTree>
    <p:extLst>
      <p:ext uri="{BB962C8B-B14F-4D97-AF65-F5344CB8AC3E}">
        <p14:creationId xmlns:p14="http://schemas.microsoft.com/office/powerpoint/2010/main" val="3806587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p:cNvSpPr txBox="1">
            <a:spLocks noChangeArrowheads="1"/>
          </p:cNvSpPr>
          <p:nvPr/>
        </p:nvSpPr>
        <p:spPr>
          <a:xfrm>
            <a:off x="40192" y="132524"/>
            <a:ext cx="11785600" cy="533400"/>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fontAlgn="base" hangingPunct="0">
              <a:lnSpc>
                <a:spcPct val="100000"/>
              </a:lnSpc>
              <a:spcAft>
                <a:spcPct val="0"/>
              </a:spcAft>
              <a:defRPr/>
            </a:pPr>
            <a:r>
              <a:rPr lang="en-IN" b="1" dirty="0"/>
              <a:t>Blood Transfusion Services</a:t>
            </a:r>
          </a:p>
        </p:txBody>
      </p:sp>
      <p:sp>
        <p:nvSpPr>
          <p:cNvPr id="3" name="Line 18"/>
          <p:cNvSpPr>
            <a:spLocks noChangeShapeType="1"/>
          </p:cNvSpPr>
          <p:nvPr/>
        </p:nvSpPr>
        <p:spPr bwMode="auto">
          <a:xfrm>
            <a:off x="1" y="786000"/>
            <a:ext cx="12192000"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5" name="Content Placeholder 1"/>
          <p:cNvSpPr txBox="1">
            <a:spLocks/>
          </p:cNvSpPr>
          <p:nvPr/>
        </p:nvSpPr>
        <p:spPr>
          <a:xfrm>
            <a:off x="40191" y="965294"/>
            <a:ext cx="7945661" cy="323659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prstClr val="black"/>
                </a:solidFill>
                <a:cs typeface="Calibri" pitchFamily="34" charset="0"/>
              </a:rPr>
              <a:t>Promoting non- remunerated Voluntary Blood Donation; screening for HIV and other Transfusion Transmissible Infection; </a:t>
            </a:r>
          </a:p>
          <a:p>
            <a:r>
              <a:rPr lang="en-US" sz="2400" dirty="0">
                <a:solidFill>
                  <a:prstClr val="black"/>
                </a:solidFill>
                <a:cs typeface="Calibri" pitchFamily="34" charset="0"/>
              </a:rPr>
              <a:t>Promoting Component separation</a:t>
            </a:r>
          </a:p>
          <a:p>
            <a:r>
              <a:rPr lang="en-US" sz="2400" dirty="0">
                <a:solidFill>
                  <a:prstClr val="black"/>
                </a:solidFill>
                <a:cs typeface="Calibri" pitchFamily="34" charset="0"/>
              </a:rPr>
              <a:t>Strengthening Quality management systems and Capacity building</a:t>
            </a:r>
          </a:p>
          <a:p>
            <a:r>
              <a:rPr lang="en-US" sz="2400" dirty="0">
                <a:solidFill>
                  <a:prstClr val="black"/>
                </a:solidFill>
                <a:cs typeface="Calibri" pitchFamily="34" charset="0"/>
              </a:rPr>
              <a:t>Around 12 million blood units collected in 2018-19</a:t>
            </a:r>
            <a:endParaRPr lang="en-IN" sz="3200" dirty="0"/>
          </a:p>
          <a:p>
            <a:pPr marL="0" indent="0">
              <a:buNone/>
            </a:pPr>
            <a:endParaRPr lang="en-IN" sz="3200" dirty="0"/>
          </a:p>
          <a:p>
            <a:endParaRPr lang="en-IN" sz="3200" dirty="0"/>
          </a:p>
        </p:txBody>
      </p:sp>
      <p:pic>
        <p:nvPicPr>
          <p:cNvPr id="7" name="Picture 1">
            <a:extLst>
              <a:ext uri="{FF2B5EF4-FFF2-40B4-BE49-F238E27FC236}">
                <a16:creationId xmlns:a16="http://schemas.microsoft.com/office/drawing/2014/main" id="{FF5DC1AA-B799-4385-AC99-B55569E6D941}"/>
              </a:ext>
            </a:extLst>
          </p:cNvPr>
          <p:cNvPicPr>
            <a:picLocks noChangeAspect="1" noChangeArrowheads="1"/>
          </p:cNvPicPr>
          <p:nvPr/>
        </p:nvPicPr>
        <p:blipFill>
          <a:blip r:embed="rId3" cstate="print"/>
          <a:srcRect/>
          <a:stretch>
            <a:fillRect/>
          </a:stretch>
        </p:blipFill>
        <p:spPr bwMode="auto">
          <a:xfrm>
            <a:off x="456381" y="4321974"/>
            <a:ext cx="3355517" cy="2324372"/>
          </a:xfrm>
          <a:prstGeom prst="rect">
            <a:avLst/>
          </a:prstGeom>
          <a:noFill/>
          <a:ln w="9525">
            <a:noFill/>
            <a:miter lim="800000"/>
            <a:headEnd/>
            <a:tailEnd/>
          </a:ln>
          <a:effectLst/>
        </p:spPr>
      </p:pic>
      <p:grpSp>
        <p:nvGrpSpPr>
          <p:cNvPr id="9" name="Group 8">
            <a:extLst>
              <a:ext uri="{FF2B5EF4-FFF2-40B4-BE49-F238E27FC236}">
                <a16:creationId xmlns:a16="http://schemas.microsoft.com/office/drawing/2014/main" id="{DF8B5B02-921E-4239-A91C-A6EEB7D24D74}"/>
              </a:ext>
            </a:extLst>
          </p:cNvPr>
          <p:cNvGrpSpPr/>
          <p:nvPr/>
        </p:nvGrpSpPr>
        <p:grpSpPr>
          <a:xfrm>
            <a:off x="4299375" y="4211782"/>
            <a:ext cx="3686478" cy="2324372"/>
            <a:chOff x="8798169" y="3715044"/>
            <a:chExt cx="2465623" cy="1207976"/>
          </a:xfrm>
        </p:grpSpPr>
        <p:pic>
          <p:nvPicPr>
            <p:cNvPr id="10" name="Picture 4" descr="NBTC logo">
              <a:extLst>
                <a:ext uri="{FF2B5EF4-FFF2-40B4-BE49-F238E27FC236}">
                  <a16:creationId xmlns:a16="http://schemas.microsoft.com/office/drawing/2014/main" id="{2D9B3703-FDB7-40A1-B81E-BD67019DD40C}"/>
                </a:ext>
              </a:extLst>
            </p:cNvPr>
            <p:cNvPicPr>
              <a:picLocks noChangeAspect="1" noChangeArrowheads="1"/>
            </p:cNvPicPr>
            <p:nvPr/>
          </p:nvPicPr>
          <p:blipFill>
            <a:blip r:embed="rId4" cstate="print"/>
            <a:srcRect l="12121" t="19116" r="12121" b="24887"/>
            <a:stretch>
              <a:fillRect/>
            </a:stretch>
          </p:blipFill>
          <p:spPr bwMode="auto">
            <a:xfrm>
              <a:off x="8950569" y="3715044"/>
              <a:ext cx="1693333" cy="609600"/>
            </a:xfrm>
            <a:prstGeom prst="rect">
              <a:avLst/>
            </a:prstGeom>
            <a:noFill/>
            <a:ln w="9525">
              <a:noFill/>
              <a:miter lim="800000"/>
              <a:headEnd/>
              <a:tailEnd/>
            </a:ln>
          </p:spPr>
        </p:pic>
        <p:pic>
          <p:nvPicPr>
            <p:cNvPr id="11" name="Picture 2" descr="Home">
              <a:extLst>
                <a:ext uri="{FF2B5EF4-FFF2-40B4-BE49-F238E27FC236}">
                  <a16:creationId xmlns:a16="http://schemas.microsoft.com/office/drawing/2014/main" id="{E3700B71-E5A8-4F7F-8B6A-53E18BC6B9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98169" y="4477044"/>
              <a:ext cx="887413" cy="41031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bloodbank.nhp.gov.in/files/img/blood_bank_header_image.png">
              <a:extLst>
                <a:ext uri="{FF2B5EF4-FFF2-40B4-BE49-F238E27FC236}">
                  <a16:creationId xmlns:a16="http://schemas.microsoft.com/office/drawing/2014/main" id="{B69F2A31-CC1D-4623-A8ED-07EC05C77AD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2569" y="4477044"/>
              <a:ext cx="1551223" cy="445976"/>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3">
            <a:extLst>
              <a:ext uri="{FF2B5EF4-FFF2-40B4-BE49-F238E27FC236}">
                <a16:creationId xmlns:a16="http://schemas.microsoft.com/office/drawing/2014/main" id="{6DEEC9A0-B6E8-4C8A-88A2-DA6C67DC3274}"/>
              </a:ext>
            </a:extLst>
          </p:cNvPr>
          <p:cNvPicPr>
            <a:picLocks noChangeAspect="1" noChangeArrowheads="1"/>
          </p:cNvPicPr>
          <p:nvPr/>
        </p:nvPicPr>
        <p:blipFill>
          <a:blip r:embed="rId7" cstate="print"/>
          <a:srcRect/>
          <a:stretch>
            <a:fillRect/>
          </a:stretch>
        </p:blipFill>
        <p:spPr bwMode="auto">
          <a:xfrm>
            <a:off x="8504113" y="4693484"/>
            <a:ext cx="2890049" cy="1980000"/>
          </a:xfrm>
          <a:prstGeom prst="rect">
            <a:avLst/>
          </a:prstGeom>
          <a:noFill/>
          <a:ln w="9525">
            <a:noFill/>
            <a:miter lim="800000"/>
            <a:headEnd/>
            <a:tailEnd/>
          </a:ln>
          <a:effectLst/>
        </p:spPr>
      </p:pic>
      <p:pic>
        <p:nvPicPr>
          <p:cNvPr id="6" name="Picture 5" descr="A group of people posing for a photo&#10;&#10;Description automatically generated">
            <a:extLst>
              <a:ext uri="{FF2B5EF4-FFF2-40B4-BE49-F238E27FC236}">
                <a16:creationId xmlns:a16="http://schemas.microsoft.com/office/drawing/2014/main" id="{6B80A8C6-2660-4F83-892E-9D53071593F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86646" y="2782274"/>
            <a:ext cx="2872733" cy="1908000"/>
          </a:xfrm>
          <a:prstGeom prst="rect">
            <a:avLst/>
          </a:prstGeom>
        </p:spPr>
      </p:pic>
      <p:pic>
        <p:nvPicPr>
          <p:cNvPr id="15" name="Picture 14" descr="A person holding a sign&#10;&#10;Description automatically generated">
            <a:extLst>
              <a:ext uri="{FF2B5EF4-FFF2-40B4-BE49-F238E27FC236}">
                <a16:creationId xmlns:a16="http://schemas.microsoft.com/office/drawing/2014/main" id="{DE559306-9364-4EC5-863F-A15B0EF0C4D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89703" y="872832"/>
            <a:ext cx="2872733" cy="1908000"/>
          </a:xfrm>
          <a:prstGeom prst="rect">
            <a:avLst/>
          </a:prstGeom>
        </p:spPr>
      </p:pic>
    </p:spTree>
    <p:extLst>
      <p:ext uri="{BB962C8B-B14F-4D97-AF65-F5344CB8AC3E}">
        <p14:creationId xmlns:p14="http://schemas.microsoft.com/office/powerpoint/2010/main" val="3585820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Line 18"/>
          <p:cNvSpPr>
            <a:spLocks noChangeShapeType="1"/>
          </p:cNvSpPr>
          <p:nvPr/>
        </p:nvSpPr>
        <p:spPr bwMode="auto">
          <a:xfrm>
            <a:off x="0" y="685800"/>
            <a:ext cx="12192000"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5" name="Rectangle 17">
            <a:extLst>
              <a:ext uri="{FF2B5EF4-FFF2-40B4-BE49-F238E27FC236}">
                <a16:creationId xmlns:a16="http://schemas.microsoft.com/office/drawing/2014/main" id="{4DCAC69E-2A5D-49B3-A1E0-EBC0F1F65817}"/>
              </a:ext>
            </a:extLst>
          </p:cNvPr>
          <p:cNvSpPr>
            <a:spLocks noGrp="1" noChangeArrowheads="1"/>
          </p:cNvSpPr>
          <p:nvPr>
            <p:ph type="title"/>
          </p:nvPr>
        </p:nvSpPr>
        <p:spPr>
          <a:xfrm>
            <a:off x="0" y="118532"/>
            <a:ext cx="12090400" cy="491067"/>
          </a:xfrm>
        </p:spPr>
        <p:txBody>
          <a:bodyPr>
            <a:noAutofit/>
          </a:bodyPr>
          <a:lstStyle/>
          <a:p>
            <a:r>
              <a:rPr lang="en-IN" altLang="en-US" sz="2800" b="1" dirty="0">
                <a:solidFill>
                  <a:srgbClr val="0070C0"/>
                </a:solidFill>
                <a:latin typeface="Arial" panose="020B0604020202020204" pitchFamily="34" charset="0"/>
                <a:cs typeface="Arial" panose="020B0604020202020204" pitchFamily="34" charset="0"/>
              </a:rPr>
              <a:t>Agenda Item 6: </a:t>
            </a:r>
            <a:r>
              <a:rPr lang="en-IN" sz="2800" b="1" dirty="0">
                <a:solidFill>
                  <a:srgbClr val="0070C0"/>
                </a:solidFill>
                <a:latin typeface="Arial" panose="020B0604020202020204" pitchFamily="34" charset="0"/>
                <a:cs typeface="Arial" panose="020B0604020202020204" pitchFamily="34" charset="0"/>
              </a:rPr>
              <a:t>Improving Voluntary Blood Donation (VBD)</a:t>
            </a:r>
            <a:endParaRPr lang="en-US" altLang="en-US" sz="2800" b="1" dirty="0">
              <a:solidFill>
                <a:srgbClr val="0070C0"/>
              </a:solidFill>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DCDB3434-DF70-4C26-B3FE-D6DE84F20BC4}"/>
              </a:ext>
            </a:extLst>
          </p:cNvPr>
          <p:cNvSpPr>
            <a:spLocks noGrp="1"/>
          </p:cNvSpPr>
          <p:nvPr>
            <p:ph idx="1"/>
          </p:nvPr>
        </p:nvSpPr>
        <p:spPr>
          <a:xfrm>
            <a:off x="364067" y="795038"/>
            <a:ext cx="11430000" cy="1389363"/>
          </a:xfrm>
        </p:spPr>
        <p:txBody>
          <a:bodyPr>
            <a:noAutofit/>
          </a:bodyPr>
          <a:lstStyle/>
          <a:p>
            <a:r>
              <a:rPr lang="en-US" dirty="0"/>
              <a:t>National Blood Transfusion Council (NBTC) of India promote 100% voluntary blood donation in all blood banks across the country</a:t>
            </a:r>
          </a:p>
          <a:p>
            <a:r>
              <a:rPr lang="en-US" dirty="0"/>
              <a:t>Revitalizing and Augmenting State Blood Transfusion Council</a:t>
            </a:r>
          </a:p>
          <a:p>
            <a:pPr marL="0" indent="0">
              <a:buNone/>
            </a:pPr>
            <a:endParaRPr lang="en-US" dirty="0"/>
          </a:p>
        </p:txBody>
      </p:sp>
      <p:sp>
        <p:nvSpPr>
          <p:cNvPr id="4" name="TextBox 3">
            <a:extLst>
              <a:ext uri="{FF2B5EF4-FFF2-40B4-BE49-F238E27FC236}">
                <a16:creationId xmlns:a16="http://schemas.microsoft.com/office/drawing/2014/main" id="{1903FB51-E496-40CA-B66B-82DA3E226795}"/>
              </a:ext>
            </a:extLst>
          </p:cNvPr>
          <p:cNvSpPr txBox="1"/>
          <p:nvPr/>
        </p:nvSpPr>
        <p:spPr>
          <a:xfrm>
            <a:off x="1574800" y="2293638"/>
            <a:ext cx="8094133" cy="369332"/>
          </a:xfrm>
          <a:prstGeom prst="rect">
            <a:avLst/>
          </a:prstGeom>
          <a:solidFill>
            <a:srgbClr val="0070C0"/>
          </a:solidFill>
        </p:spPr>
        <p:txBody>
          <a:bodyPr wrap="square" rtlCol="0">
            <a:spAutoFit/>
          </a:bodyPr>
          <a:lstStyle/>
          <a:p>
            <a:pPr algn="ctr"/>
            <a:r>
              <a:rPr lang="en-IN" b="1" u="sng" dirty="0">
                <a:solidFill>
                  <a:srgbClr val="FFFF00"/>
                </a:solidFill>
              </a:rPr>
              <a:t>% Voluntary Blood Donation</a:t>
            </a:r>
          </a:p>
        </p:txBody>
      </p:sp>
      <p:graphicFrame>
        <p:nvGraphicFramePr>
          <p:cNvPr id="8" name="Chart 7">
            <a:extLst>
              <a:ext uri="{FF2B5EF4-FFF2-40B4-BE49-F238E27FC236}">
                <a16:creationId xmlns:a16="http://schemas.microsoft.com/office/drawing/2014/main" id="{839FB280-C716-40D4-9ACE-0DB19DEDB1FF}"/>
              </a:ext>
            </a:extLst>
          </p:cNvPr>
          <p:cNvGraphicFramePr>
            <a:graphicFrameLocks/>
          </p:cNvGraphicFramePr>
          <p:nvPr>
            <p:extLst>
              <p:ext uri="{D42A27DB-BD31-4B8C-83A1-F6EECF244321}">
                <p14:modId xmlns:p14="http://schemas.microsoft.com/office/powerpoint/2010/main" val="1627314692"/>
              </p:ext>
            </p:extLst>
          </p:nvPr>
        </p:nvGraphicFramePr>
        <p:xfrm>
          <a:off x="152401" y="2772207"/>
          <a:ext cx="11785600" cy="37809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5745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Line 18"/>
          <p:cNvSpPr>
            <a:spLocks noChangeShapeType="1"/>
          </p:cNvSpPr>
          <p:nvPr/>
        </p:nvSpPr>
        <p:spPr bwMode="auto">
          <a:xfrm>
            <a:off x="0" y="5935134"/>
            <a:ext cx="12192000"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5" name="Rectangle 17">
            <a:extLst>
              <a:ext uri="{FF2B5EF4-FFF2-40B4-BE49-F238E27FC236}">
                <a16:creationId xmlns:a16="http://schemas.microsoft.com/office/drawing/2014/main" id="{4DCAC69E-2A5D-49B3-A1E0-EBC0F1F65817}"/>
              </a:ext>
            </a:extLst>
          </p:cNvPr>
          <p:cNvSpPr>
            <a:spLocks noGrp="1" noChangeArrowheads="1"/>
          </p:cNvSpPr>
          <p:nvPr>
            <p:ph type="title"/>
          </p:nvPr>
        </p:nvSpPr>
        <p:spPr>
          <a:xfrm>
            <a:off x="0" y="5300144"/>
            <a:ext cx="12192000" cy="550323"/>
          </a:xfrm>
        </p:spPr>
        <p:txBody>
          <a:bodyPr>
            <a:noAutofit/>
          </a:bodyPr>
          <a:lstStyle/>
          <a:p>
            <a:r>
              <a:rPr lang="en-IN" altLang="en-US" sz="2800" b="1" dirty="0">
                <a:solidFill>
                  <a:srgbClr val="0070C0"/>
                </a:solidFill>
                <a:latin typeface="Arial" panose="020B0604020202020204" pitchFamily="34" charset="0"/>
                <a:cs typeface="Arial" panose="020B0604020202020204" pitchFamily="34" charset="0"/>
              </a:rPr>
              <a:t>National AIDS Control Programme at a glance</a:t>
            </a:r>
          </a:p>
        </p:txBody>
      </p:sp>
    </p:spTree>
    <p:extLst>
      <p:ext uri="{BB962C8B-B14F-4D97-AF65-F5344CB8AC3E}">
        <p14:creationId xmlns:p14="http://schemas.microsoft.com/office/powerpoint/2010/main" val="699958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Line 18"/>
          <p:cNvSpPr>
            <a:spLocks noChangeShapeType="1"/>
          </p:cNvSpPr>
          <p:nvPr/>
        </p:nvSpPr>
        <p:spPr bwMode="auto">
          <a:xfrm>
            <a:off x="0" y="685800"/>
            <a:ext cx="12192000"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5" name="Rectangle 17">
            <a:extLst>
              <a:ext uri="{FF2B5EF4-FFF2-40B4-BE49-F238E27FC236}">
                <a16:creationId xmlns:a16="http://schemas.microsoft.com/office/drawing/2014/main" id="{4DCAC69E-2A5D-49B3-A1E0-EBC0F1F65817}"/>
              </a:ext>
            </a:extLst>
          </p:cNvPr>
          <p:cNvSpPr>
            <a:spLocks noGrp="1" noChangeArrowheads="1"/>
          </p:cNvSpPr>
          <p:nvPr>
            <p:ph type="title"/>
          </p:nvPr>
        </p:nvSpPr>
        <p:spPr>
          <a:xfrm>
            <a:off x="304800" y="76200"/>
            <a:ext cx="11785600" cy="533400"/>
          </a:xfrm>
        </p:spPr>
        <p:txBody>
          <a:bodyPr>
            <a:noAutofit/>
          </a:bodyPr>
          <a:lstStyle/>
          <a:p>
            <a:r>
              <a:rPr lang="en-IN" altLang="en-US" sz="2800" b="1" dirty="0">
                <a:solidFill>
                  <a:srgbClr val="0070C0"/>
                </a:solidFill>
                <a:latin typeface="Arial" panose="020B0604020202020204" pitchFamily="34" charset="0"/>
                <a:cs typeface="Arial" panose="020B0604020202020204" pitchFamily="34" charset="0"/>
              </a:rPr>
              <a:t>Support Required</a:t>
            </a:r>
            <a:endParaRPr lang="en-US" altLang="en-US" sz="2800" b="1" dirty="0">
              <a:solidFill>
                <a:srgbClr val="0070C0"/>
              </a:solidFill>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64A90A57-8BE7-4B02-9B09-D61C5713D7F1}"/>
              </a:ext>
            </a:extLst>
          </p:cNvPr>
          <p:cNvSpPr>
            <a:spLocks noGrp="1"/>
          </p:cNvSpPr>
          <p:nvPr>
            <p:ph idx="1"/>
          </p:nvPr>
        </p:nvSpPr>
        <p:spPr>
          <a:xfrm>
            <a:off x="304800" y="865036"/>
            <a:ext cx="11294533" cy="5603498"/>
          </a:xfrm>
        </p:spPr>
        <p:txBody>
          <a:bodyPr>
            <a:normAutofit fontScale="92500" lnSpcReduction="10000"/>
          </a:bodyPr>
          <a:lstStyle/>
          <a:p>
            <a:r>
              <a:rPr lang="en-US" sz="3200" dirty="0"/>
              <a:t>State Blood Transfusion Council (SBTC) is set up in all State and UT under chairpersonship of </a:t>
            </a:r>
            <a:r>
              <a:rPr lang="en-US" sz="3200" dirty="0" err="1"/>
              <a:t>Prl</a:t>
            </a:r>
            <a:r>
              <a:rPr lang="en-US" sz="3200" dirty="0"/>
              <a:t>. Secretary Health, but not optimally functional. </a:t>
            </a:r>
          </a:p>
          <a:p>
            <a:r>
              <a:rPr lang="en-US" sz="3200" dirty="0"/>
              <a:t>Director SBTC to be designated</a:t>
            </a:r>
          </a:p>
          <a:p>
            <a:r>
              <a:rPr lang="en-US" sz="3200" dirty="0"/>
              <a:t>State funds allocated for voluntary blood donation </a:t>
            </a:r>
          </a:p>
          <a:p>
            <a:r>
              <a:rPr lang="en-US" sz="3200" dirty="0"/>
              <a:t>Setting up of </a:t>
            </a:r>
            <a:r>
              <a:rPr lang="en-IN" sz="3200" dirty="0"/>
              <a:t>up public sector blood banks in districts without blood banks</a:t>
            </a:r>
            <a:endParaRPr lang="en-US" sz="3200" dirty="0"/>
          </a:p>
          <a:p>
            <a:r>
              <a:rPr lang="en-US" sz="3200" dirty="0"/>
              <a:t>All NBTC norms and guidelines to be complied with </a:t>
            </a:r>
          </a:p>
          <a:p>
            <a:r>
              <a:rPr lang="en-US" sz="3200" dirty="0"/>
              <a:t>Regular meetings of Governing Body of SBTC to be convened (at least two meetings in a year) </a:t>
            </a:r>
          </a:p>
          <a:p>
            <a:r>
              <a:rPr lang="en-US" sz="3200" dirty="0"/>
              <a:t>Observance of World Blood Donation Day and National Voluntary Blood Donation Day</a:t>
            </a:r>
          </a:p>
          <a:p>
            <a:pPr algn="just"/>
            <a:endParaRPr lang="en-US" sz="3200" dirty="0"/>
          </a:p>
        </p:txBody>
      </p:sp>
    </p:spTree>
    <p:extLst>
      <p:ext uri="{BB962C8B-B14F-4D97-AF65-F5344CB8AC3E}">
        <p14:creationId xmlns:p14="http://schemas.microsoft.com/office/powerpoint/2010/main" val="27565289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182" y="116009"/>
            <a:ext cx="11333018" cy="581415"/>
          </a:xfrm>
        </p:spPr>
        <p:txBody>
          <a:bodyPr>
            <a:noAutofit/>
          </a:bodyPr>
          <a:lstStyle/>
          <a:p>
            <a:pPr algn="ctr"/>
            <a:r>
              <a:rPr lang="en-US" sz="5400" b="1" dirty="0">
                <a:solidFill>
                  <a:srgbClr val="0070C0"/>
                </a:solidFill>
              </a:rPr>
              <a:t>Thank you</a:t>
            </a:r>
          </a:p>
        </p:txBody>
      </p:sp>
      <p:sp>
        <p:nvSpPr>
          <p:cNvPr id="5" name="Line 18">
            <a:extLst>
              <a:ext uri="{FF2B5EF4-FFF2-40B4-BE49-F238E27FC236}">
                <a16:creationId xmlns:a16="http://schemas.microsoft.com/office/drawing/2014/main" id="{1FDABA63-E2A3-49B7-9E15-3F3288F286D8}"/>
              </a:ext>
            </a:extLst>
          </p:cNvPr>
          <p:cNvSpPr>
            <a:spLocks noChangeShapeType="1"/>
          </p:cNvSpPr>
          <p:nvPr/>
        </p:nvSpPr>
        <p:spPr bwMode="auto">
          <a:xfrm>
            <a:off x="0" y="685800"/>
            <a:ext cx="12192000"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IN"/>
          </a:p>
        </p:txBody>
      </p:sp>
      <p:pic>
        <p:nvPicPr>
          <p:cNvPr id="6" name="Picture 5">
            <a:extLst>
              <a:ext uri="{FF2B5EF4-FFF2-40B4-BE49-F238E27FC236}">
                <a16:creationId xmlns:a16="http://schemas.microsoft.com/office/drawing/2014/main" id="{B3A95395-5A2B-4667-A047-E085202C5C80}"/>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7564582" y="726948"/>
            <a:ext cx="3351154" cy="2168817"/>
          </a:xfrm>
          <a:prstGeom prst="rect">
            <a:avLst/>
          </a:prstGeom>
        </p:spPr>
      </p:pic>
      <p:pic>
        <p:nvPicPr>
          <p:cNvPr id="8" name="Picture 7">
            <a:extLst>
              <a:ext uri="{FF2B5EF4-FFF2-40B4-BE49-F238E27FC236}">
                <a16:creationId xmlns:a16="http://schemas.microsoft.com/office/drawing/2014/main" id="{7B703541-9546-4B78-962D-C0DB64AF40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9079" y="3397024"/>
            <a:ext cx="3804705" cy="2520000"/>
          </a:xfrm>
          <a:prstGeom prst="rect">
            <a:avLst/>
          </a:prstGeom>
        </p:spPr>
      </p:pic>
      <p:pic>
        <p:nvPicPr>
          <p:cNvPr id="10" name="Picture 9">
            <a:extLst>
              <a:ext uri="{FF2B5EF4-FFF2-40B4-BE49-F238E27FC236}">
                <a16:creationId xmlns:a16="http://schemas.microsoft.com/office/drawing/2014/main" id="{916F282C-F7FE-4B0B-916E-311F53C5D0D6}"/>
              </a:ext>
            </a:extLst>
          </p:cNvPr>
          <p:cNvPicPr preferRelativeResize="0">
            <a:picLocks/>
          </p:cNvPicPr>
          <p:nvPr/>
        </p:nvPicPr>
        <p:blipFill>
          <a:blip r:embed="rId5">
            <a:extLst>
              <a:ext uri="{28A0092B-C50C-407E-A947-70E740481C1C}">
                <a14:useLocalDpi xmlns:a14="http://schemas.microsoft.com/office/drawing/2010/main" val="0"/>
              </a:ext>
            </a:extLst>
          </a:blip>
          <a:stretch>
            <a:fillRect/>
          </a:stretch>
        </p:blipFill>
        <p:spPr>
          <a:xfrm>
            <a:off x="826805" y="3226570"/>
            <a:ext cx="3600000" cy="2520000"/>
          </a:xfrm>
          <a:prstGeom prst="rect">
            <a:avLst/>
          </a:prstGeom>
        </p:spPr>
      </p:pic>
      <p:pic>
        <p:nvPicPr>
          <p:cNvPr id="12" name="Picture 11">
            <a:extLst>
              <a:ext uri="{FF2B5EF4-FFF2-40B4-BE49-F238E27FC236}">
                <a16:creationId xmlns:a16="http://schemas.microsoft.com/office/drawing/2014/main" id="{70DF5CFC-29DA-4848-93C3-D3E686717F41}"/>
              </a:ext>
            </a:extLst>
          </p:cNvPr>
          <p:cNvPicPr preferRelativeResize="0">
            <a:picLocks/>
          </p:cNvPicPr>
          <p:nvPr/>
        </p:nvPicPr>
        <p:blipFill>
          <a:blip r:embed="rId6">
            <a:extLst>
              <a:ext uri="{28A0092B-C50C-407E-A947-70E740481C1C}">
                <a14:useLocalDpi xmlns:a14="http://schemas.microsoft.com/office/drawing/2010/main" val="0"/>
              </a:ext>
            </a:extLst>
          </a:blip>
          <a:stretch>
            <a:fillRect/>
          </a:stretch>
        </p:blipFill>
        <p:spPr>
          <a:xfrm>
            <a:off x="715968" y="717906"/>
            <a:ext cx="3600000" cy="2433131"/>
          </a:xfrm>
          <a:prstGeom prst="rect">
            <a:avLst/>
          </a:prstGeom>
        </p:spPr>
      </p:pic>
      <p:sp>
        <p:nvSpPr>
          <p:cNvPr id="14" name="TextBox 13">
            <a:extLst>
              <a:ext uri="{FF2B5EF4-FFF2-40B4-BE49-F238E27FC236}">
                <a16:creationId xmlns:a16="http://schemas.microsoft.com/office/drawing/2014/main" id="{4D40D210-BD5A-4F71-B434-8EC659A7517E}"/>
              </a:ext>
            </a:extLst>
          </p:cNvPr>
          <p:cNvSpPr txBox="1"/>
          <p:nvPr/>
        </p:nvSpPr>
        <p:spPr>
          <a:xfrm>
            <a:off x="457200" y="2816091"/>
            <a:ext cx="5907024" cy="369332"/>
          </a:xfrm>
          <a:prstGeom prst="rect">
            <a:avLst/>
          </a:prstGeom>
          <a:noFill/>
        </p:spPr>
        <p:txBody>
          <a:bodyPr wrap="square" rtlCol="0">
            <a:spAutoFit/>
          </a:bodyPr>
          <a:lstStyle/>
          <a:p>
            <a:pPr algn="ctr"/>
            <a:r>
              <a:rPr lang="en-US" b="1" dirty="0"/>
              <a:t>2011: Appreciated in UN General Assembly Special Session</a:t>
            </a:r>
            <a:r>
              <a:rPr lang="en-US" b="1" dirty="0">
                <a:solidFill>
                  <a:schemeClr val="accent1"/>
                </a:solidFill>
              </a:rPr>
              <a:t>  </a:t>
            </a:r>
          </a:p>
        </p:txBody>
      </p:sp>
      <p:sp>
        <p:nvSpPr>
          <p:cNvPr id="15" name="TextBox 14">
            <a:extLst>
              <a:ext uri="{FF2B5EF4-FFF2-40B4-BE49-F238E27FC236}">
                <a16:creationId xmlns:a16="http://schemas.microsoft.com/office/drawing/2014/main" id="{46F12338-400F-4FF1-AE31-CAF83452298D}"/>
              </a:ext>
            </a:extLst>
          </p:cNvPr>
          <p:cNvSpPr txBox="1"/>
          <p:nvPr/>
        </p:nvSpPr>
        <p:spPr>
          <a:xfrm>
            <a:off x="6364224" y="2900659"/>
            <a:ext cx="5614416" cy="369332"/>
          </a:xfrm>
          <a:prstGeom prst="rect">
            <a:avLst/>
          </a:prstGeom>
          <a:noFill/>
        </p:spPr>
        <p:txBody>
          <a:bodyPr wrap="square" rtlCol="0">
            <a:spAutoFit/>
          </a:bodyPr>
          <a:lstStyle/>
          <a:p>
            <a:pPr algn="ctr"/>
            <a:r>
              <a:rPr lang="en-US" b="1" dirty="0"/>
              <a:t>2013: India elected the Chair of UNAIDS Board </a:t>
            </a:r>
            <a:r>
              <a:rPr lang="en-US" b="1" dirty="0">
                <a:solidFill>
                  <a:schemeClr val="accent1"/>
                </a:solidFill>
              </a:rPr>
              <a:t>  </a:t>
            </a:r>
          </a:p>
        </p:txBody>
      </p:sp>
      <p:sp>
        <p:nvSpPr>
          <p:cNvPr id="16" name="TextBox 15">
            <a:extLst>
              <a:ext uri="{FF2B5EF4-FFF2-40B4-BE49-F238E27FC236}">
                <a16:creationId xmlns:a16="http://schemas.microsoft.com/office/drawing/2014/main" id="{CC6D03B8-483A-4B78-940C-37E4150749DA}"/>
              </a:ext>
            </a:extLst>
          </p:cNvPr>
          <p:cNvSpPr txBox="1"/>
          <p:nvPr/>
        </p:nvSpPr>
        <p:spPr>
          <a:xfrm>
            <a:off x="370203" y="5917024"/>
            <a:ext cx="4681728" cy="646331"/>
          </a:xfrm>
          <a:prstGeom prst="rect">
            <a:avLst/>
          </a:prstGeom>
          <a:noFill/>
        </p:spPr>
        <p:txBody>
          <a:bodyPr wrap="square" rtlCol="0">
            <a:spAutoFit/>
          </a:bodyPr>
          <a:lstStyle/>
          <a:p>
            <a:pPr algn="ctr"/>
            <a:r>
              <a:rPr lang="en-US" b="1" dirty="0"/>
              <a:t>Wide recognition for supplying ARV medicines for PLHIV across the world</a:t>
            </a:r>
            <a:r>
              <a:rPr lang="en-US" b="1" dirty="0">
                <a:solidFill>
                  <a:schemeClr val="accent1"/>
                </a:solidFill>
              </a:rPr>
              <a:t>  </a:t>
            </a:r>
          </a:p>
        </p:txBody>
      </p:sp>
      <p:sp>
        <p:nvSpPr>
          <p:cNvPr id="17" name="TextBox 16">
            <a:extLst>
              <a:ext uri="{FF2B5EF4-FFF2-40B4-BE49-F238E27FC236}">
                <a16:creationId xmlns:a16="http://schemas.microsoft.com/office/drawing/2014/main" id="{DE859E49-959A-492F-A98A-D498050787A2}"/>
              </a:ext>
            </a:extLst>
          </p:cNvPr>
          <p:cNvSpPr txBox="1"/>
          <p:nvPr/>
        </p:nvSpPr>
        <p:spPr>
          <a:xfrm>
            <a:off x="6399423" y="6044057"/>
            <a:ext cx="5681472" cy="646331"/>
          </a:xfrm>
          <a:prstGeom prst="rect">
            <a:avLst/>
          </a:prstGeom>
          <a:noFill/>
        </p:spPr>
        <p:txBody>
          <a:bodyPr wrap="square" rtlCol="0">
            <a:spAutoFit/>
          </a:bodyPr>
          <a:lstStyle/>
          <a:p>
            <a:pPr lvl="0" algn="ctr"/>
            <a:r>
              <a:rPr lang="en-US" b="1" dirty="0"/>
              <a:t>Over 20 International governmental delegations visited India; South to South Collaboration</a:t>
            </a:r>
          </a:p>
        </p:txBody>
      </p:sp>
    </p:spTree>
    <p:extLst>
      <p:ext uri="{BB962C8B-B14F-4D97-AF65-F5344CB8AC3E}">
        <p14:creationId xmlns:p14="http://schemas.microsoft.com/office/powerpoint/2010/main" val="104886858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Line 18"/>
          <p:cNvSpPr>
            <a:spLocks noChangeShapeType="1"/>
          </p:cNvSpPr>
          <p:nvPr/>
        </p:nvSpPr>
        <p:spPr bwMode="auto">
          <a:xfrm>
            <a:off x="0" y="685800"/>
            <a:ext cx="12192000"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5" name="Rectangle 17">
            <a:extLst>
              <a:ext uri="{FF2B5EF4-FFF2-40B4-BE49-F238E27FC236}">
                <a16:creationId xmlns:a16="http://schemas.microsoft.com/office/drawing/2014/main" id="{4DCAC69E-2A5D-49B3-A1E0-EBC0F1F65817}"/>
              </a:ext>
            </a:extLst>
          </p:cNvPr>
          <p:cNvSpPr>
            <a:spLocks noGrp="1" noChangeArrowheads="1"/>
          </p:cNvSpPr>
          <p:nvPr>
            <p:ph type="title"/>
          </p:nvPr>
        </p:nvSpPr>
        <p:spPr>
          <a:xfrm>
            <a:off x="304800" y="76200"/>
            <a:ext cx="11785600" cy="533400"/>
          </a:xfrm>
        </p:spPr>
        <p:txBody>
          <a:bodyPr>
            <a:noAutofit/>
          </a:bodyPr>
          <a:lstStyle/>
          <a:p>
            <a:r>
              <a:rPr lang="en-IN" altLang="en-US" sz="2800" b="1" dirty="0">
                <a:solidFill>
                  <a:srgbClr val="0070C0"/>
                </a:solidFill>
                <a:latin typeface="Arial" panose="020B0604020202020204" pitchFamily="34" charset="0"/>
                <a:cs typeface="Arial" panose="020B0604020202020204" pitchFamily="34" charset="0"/>
              </a:rPr>
              <a:t>National AIDS Control Programme: Highlights </a:t>
            </a:r>
            <a:endParaRPr lang="en-US" altLang="en-US" sz="2800" b="1" dirty="0">
              <a:solidFill>
                <a:srgbClr val="0070C0"/>
              </a:solidFill>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21A491D2-D09B-4F07-B4EE-20256782DC1D}"/>
              </a:ext>
            </a:extLst>
          </p:cNvPr>
          <p:cNvSpPr>
            <a:spLocks noGrp="1"/>
          </p:cNvSpPr>
          <p:nvPr>
            <p:ph idx="1"/>
          </p:nvPr>
        </p:nvSpPr>
        <p:spPr>
          <a:xfrm>
            <a:off x="186267" y="1029883"/>
            <a:ext cx="11328399" cy="5156618"/>
          </a:xfrm>
        </p:spPr>
        <p:txBody>
          <a:bodyPr>
            <a:normAutofit lnSpcReduction="10000"/>
          </a:bodyPr>
          <a:lstStyle/>
          <a:p>
            <a:pPr algn="just"/>
            <a:r>
              <a:rPr lang="en-US" sz="3200" dirty="0"/>
              <a:t>Fully funded “Central Sector Scheme”</a:t>
            </a:r>
          </a:p>
          <a:p>
            <a:pPr algn="just"/>
            <a:r>
              <a:rPr lang="en-US" sz="3200" dirty="0"/>
              <a:t>Initiated in 1992 </a:t>
            </a:r>
          </a:p>
          <a:p>
            <a:pPr algn="just"/>
            <a:r>
              <a:rPr lang="en-US" sz="3200" dirty="0"/>
              <a:t>Currently NACP-IV (Extension) 2017-20 under implementation </a:t>
            </a:r>
          </a:p>
          <a:p>
            <a:pPr algn="just"/>
            <a:r>
              <a:rPr lang="en-US" sz="3200" dirty="0"/>
              <a:t>One of the world’s largest and most comprehensive HIV/AIDS programmes for key populations and PLHIV</a:t>
            </a:r>
          </a:p>
          <a:p>
            <a:pPr lvl="1" algn="just"/>
            <a:r>
              <a:rPr lang="en-US" sz="2800" dirty="0"/>
              <a:t>Around 10 million of most at risk population covered through 1404 targeted interventions</a:t>
            </a:r>
          </a:p>
          <a:p>
            <a:pPr lvl="1" algn="just"/>
            <a:r>
              <a:rPr lang="en-US" sz="2800" dirty="0"/>
              <a:t>More than 4.5 crore HIV tests in year through 31,377 HIV counselling and testing facilities</a:t>
            </a:r>
          </a:p>
          <a:p>
            <a:pPr lvl="1" algn="just"/>
            <a:r>
              <a:rPr lang="en-US" sz="2800" dirty="0"/>
              <a:t>14.36 lakh HIV patients on life long free Anti-Retroviral Therapy (ART) (primarily through central government funding at 1,654 ART and Link ART Centers)</a:t>
            </a:r>
          </a:p>
          <a:p>
            <a:pPr marL="0" indent="0" algn="just">
              <a:buNone/>
            </a:pPr>
            <a:endParaRPr lang="en-US" sz="3200" dirty="0"/>
          </a:p>
          <a:p>
            <a:pPr marL="0" indent="0" algn="just">
              <a:buNone/>
            </a:pPr>
            <a:endParaRPr lang="en-US" sz="3200" dirty="0"/>
          </a:p>
          <a:p>
            <a:pPr algn="just"/>
            <a:endParaRPr lang="en-US" sz="3200" dirty="0"/>
          </a:p>
        </p:txBody>
      </p:sp>
    </p:spTree>
    <p:extLst>
      <p:ext uri="{BB962C8B-B14F-4D97-AF65-F5344CB8AC3E}">
        <p14:creationId xmlns:p14="http://schemas.microsoft.com/office/powerpoint/2010/main" val="2174832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Line 18"/>
          <p:cNvSpPr>
            <a:spLocks noChangeShapeType="1"/>
          </p:cNvSpPr>
          <p:nvPr/>
        </p:nvSpPr>
        <p:spPr bwMode="auto">
          <a:xfrm>
            <a:off x="0" y="685800"/>
            <a:ext cx="12192000"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5" name="Rectangle 17">
            <a:extLst>
              <a:ext uri="{FF2B5EF4-FFF2-40B4-BE49-F238E27FC236}">
                <a16:creationId xmlns:a16="http://schemas.microsoft.com/office/drawing/2014/main" id="{4DCAC69E-2A5D-49B3-A1E0-EBC0F1F65817}"/>
              </a:ext>
            </a:extLst>
          </p:cNvPr>
          <p:cNvSpPr>
            <a:spLocks noGrp="1" noChangeArrowheads="1"/>
          </p:cNvSpPr>
          <p:nvPr>
            <p:ph type="title"/>
          </p:nvPr>
        </p:nvSpPr>
        <p:spPr>
          <a:xfrm>
            <a:off x="304800" y="76200"/>
            <a:ext cx="11785600" cy="533400"/>
          </a:xfrm>
        </p:spPr>
        <p:txBody>
          <a:bodyPr>
            <a:noAutofit/>
          </a:bodyPr>
          <a:lstStyle/>
          <a:p>
            <a:r>
              <a:rPr lang="en-IN" altLang="en-US" sz="2800" b="1" dirty="0">
                <a:solidFill>
                  <a:srgbClr val="0070C0"/>
                </a:solidFill>
                <a:latin typeface="Arial" panose="020B0604020202020204" pitchFamily="34" charset="0"/>
                <a:cs typeface="Arial" panose="020B0604020202020204" pitchFamily="34" charset="0"/>
              </a:rPr>
              <a:t>National AIDS Control Programme: Achievements</a:t>
            </a:r>
            <a:endParaRPr lang="en-US" altLang="en-US" sz="2800" b="1" dirty="0">
              <a:solidFill>
                <a:srgbClr val="0070C0"/>
              </a:solidFill>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21A491D2-D09B-4F07-B4EE-20256782DC1D}"/>
              </a:ext>
            </a:extLst>
          </p:cNvPr>
          <p:cNvSpPr>
            <a:spLocks noGrp="1"/>
          </p:cNvSpPr>
          <p:nvPr>
            <p:ph idx="1"/>
          </p:nvPr>
        </p:nvSpPr>
        <p:spPr>
          <a:xfrm>
            <a:off x="304801" y="869568"/>
            <a:ext cx="11538856" cy="2829302"/>
          </a:xfrm>
        </p:spPr>
        <p:txBody>
          <a:bodyPr>
            <a:normAutofit/>
          </a:bodyPr>
          <a:lstStyle/>
          <a:p>
            <a:r>
              <a:rPr lang="en-US" sz="2700" dirty="0"/>
              <a:t>Halted and reversed the HIV/AIDS Epidemic</a:t>
            </a:r>
          </a:p>
          <a:p>
            <a:pPr lvl="1"/>
            <a:r>
              <a:rPr lang="en-US" sz="2300" dirty="0"/>
              <a:t>80% reduction in new HIV infections since peak in 1995 (Global average of 47%)</a:t>
            </a:r>
          </a:p>
          <a:p>
            <a:pPr lvl="1"/>
            <a:r>
              <a:rPr lang="en-US" sz="2300" dirty="0"/>
              <a:t>70% reduction in AIDS related deaths since its peak in 2005 (Global average of 51%)</a:t>
            </a:r>
          </a:p>
          <a:p>
            <a:r>
              <a:rPr lang="en-US" sz="2700" dirty="0"/>
              <a:t>From a virtual death sentence to a chronic manageable  disease</a:t>
            </a:r>
          </a:p>
        </p:txBody>
      </p:sp>
      <p:pic>
        <p:nvPicPr>
          <p:cNvPr id="6" name="Picture 9" descr="A person smiling for the camera&#10;&#10;Description generated with very high confidence">
            <a:extLst>
              <a:ext uri="{FF2B5EF4-FFF2-40B4-BE49-F238E27FC236}">
                <a16:creationId xmlns:a16="http://schemas.microsoft.com/office/drawing/2014/main" id="{DE931B20-88C9-4EF0-9B9A-E7B7BA50E1D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2514" y="3317876"/>
            <a:ext cx="10818132"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329497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7"/>
          <p:cNvSpPr>
            <a:spLocks noGrp="1" noChangeArrowheads="1"/>
          </p:cNvSpPr>
          <p:nvPr>
            <p:ph type="title"/>
          </p:nvPr>
        </p:nvSpPr>
        <p:spPr>
          <a:xfrm>
            <a:off x="0" y="152399"/>
            <a:ext cx="12192000" cy="533400"/>
          </a:xfrm>
        </p:spPr>
        <p:txBody>
          <a:bodyPr>
            <a:noAutofit/>
          </a:bodyPr>
          <a:lstStyle/>
          <a:p>
            <a:pPr lvl="0" eaLnBrk="0" fontAlgn="base" hangingPunct="0">
              <a:lnSpc>
                <a:spcPct val="100000"/>
              </a:lnSpc>
              <a:spcAft>
                <a:spcPct val="0"/>
              </a:spcAft>
              <a:defRPr/>
            </a:pPr>
            <a:r>
              <a:rPr lang="en-IN" altLang="en-US" sz="3200" b="1" dirty="0">
                <a:solidFill>
                  <a:srgbClr val="0070C0"/>
                </a:solidFill>
                <a:latin typeface="Arial" panose="020B0604020202020204" pitchFamily="34" charset="0"/>
                <a:cs typeface="Arial" panose="020B0604020202020204" pitchFamily="34" charset="0"/>
              </a:rPr>
              <a:t>National AIDS Control Programme: Evolution &amp; Progress </a:t>
            </a:r>
            <a:endParaRPr lang="en-IN" sz="3200" b="1" dirty="0"/>
          </a:p>
        </p:txBody>
      </p:sp>
      <p:sp>
        <p:nvSpPr>
          <p:cNvPr id="6" name="Line 18"/>
          <p:cNvSpPr>
            <a:spLocks noChangeShapeType="1"/>
          </p:cNvSpPr>
          <p:nvPr/>
        </p:nvSpPr>
        <p:spPr bwMode="auto">
          <a:xfrm>
            <a:off x="0" y="685800"/>
            <a:ext cx="12192000"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IN"/>
          </a:p>
        </p:txBody>
      </p:sp>
      <p:graphicFrame>
        <p:nvGraphicFramePr>
          <p:cNvPr id="13" name="Content Placeholder 3"/>
          <p:cNvGraphicFramePr>
            <a:graphicFrameLocks noGrp="1"/>
          </p:cNvGraphicFramePr>
          <p:nvPr/>
        </p:nvGraphicFramePr>
        <p:xfrm>
          <a:off x="0" y="685800"/>
          <a:ext cx="12090400" cy="6172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0396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7"/>
          <p:cNvSpPr>
            <a:spLocks noGrp="1" noChangeArrowheads="1"/>
          </p:cNvSpPr>
          <p:nvPr>
            <p:ph type="title"/>
          </p:nvPr>
        </p:nvSpPr>
        <p:spPr>
          <a:xfrm>
            <a:off x="304800" y="76200"/>
            <a:ext cx="11785600" cy="533400"/>
          </a:xfrm>
        </p:spPr>
        <p:txBody>
          <a:bodyPr>
            <a:normAutofit fontScale="90000"/>
          </a:bodyPr>
          <a:lstStyle/>
          <a:p>
            <a:pPr lvl="0" eaLnBrk="0" fontAlgn="base" hangingPunct="0">
              <a:lnSpc>
                <a:spcPct val="100000"/>
              </a:lnSpc>
              <a:spcAft>
                <a:spcPct val="0"/>
              </a:spcAft>
              <a:defRPr/>
            </a:pPr>
            <a:r>
              <a:rPr lang="en-US" b="1" dirty="0">
                <a:solidFill>
                  <a:srgbClr val="0070C0"/>
                </a:solidFill>
              </a:rPr>
              <a:t>Goals and Targets</a:t>
            </a:r>
          </a:p>
        </p:txBody>
      </p:sp>
      <p:sp>
        <p:nvSpPr>
          <p:cNvPr id="6" name="Line 18"/>
          <p:cNvSpPr>
            <a:spLocks noChangeShapeType="1"/>
          </p:cNvSpPr>
          <p:nvPr/>
        </p:nvSpPr>
        <p:spPr bwMode="auto">
          <a:xfrm>
            <a:off x="0" y="685800"/>
            <a:ext cx="12192000"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8" name="Rectangle: Rounded Corners 7"/>
          <p:cNvSpPr/>
          <p:nvPr/>
        </p:nvSpPr>
        <p:spPr>
          <a:xfrm>
            <a:off x="2585139" y="1042268"/>
            <a:ext cx="6885558" cy="13952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solidFill>
                  <a:schemeClr val="tx1"/>
                </a:solidFill>
              </a:rPr>
              <a:t>End of AIDS epidemic</a:t>
            </a:r>
          </a:p>
          <a:p>
            <a:pPr algn="ctr"/>
            <a:r>
              <a:rPr lang="en-IN" sz="2400" b="1" dirty="0">
                <a:solidFill>
                  <a:schemeClr val="tx1"/>
                </a:solidFill>
              </a:rPr>
              <a:t>as Public Health threat</a:t>
            </a:r>
          </a:p>
        </p:txBody>
      </p:sp>
      <p:sp>
        <p:nvSpPr>
          <p:cNvPr id="9" name="Rectangle: Rounded Corners 8"/>
          <p:cNvSpPr/>
          <p:nvPr/>
        </p:nvSpPr>
        <p:spPr>
          <a:xfrm>
            <a:off x="2588499" y="2818480"/>
            <a:ext cx="6882198" cy="1447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IN" sz="2000" dirty="0">
                <a:solidFill>
                  <a:schemeClr val="tx1"/>
                </a:solidFill>
              </a:rPr>
              <a:t>Reduce new HIV infections by 75% (Baseline 2010)</a:t>
            </a:r>
          </a:p>
          <a:p>
            <a:pPr marL="285750" indent="-285750">
              <a:buFont typeface="Arial" panose="020B0604020202020204" pitchFamily="34" charset="0"/>
              <a:buChar char="•"/>
            </a:pPr>
            <a:r>
              <a:rPr lang="en-IN" sz="2000" dirty="0">
                <a:solidFill>
                  <a:schemeClr val="tx1"/>
                </a:solidFill>
              </a:rPr>
              <a:t>Achieve treatment targets of 90-90-90</a:t>
            </a:r>
          </a:p>
          <a:p>
            <a:pPr marL="285750" indent="-285750">
              <a:buFont typeface="Arial" panose="020B0604020202020204" pitchFamily="34" charset="0"/>
              <a:buChar char="•"/>
            </a:pPr>
            <a:r>
              <a:rPr lang="en-IN" sz="2000" dirty="0">
                <a:solidFill>
                  <a:schemeClr val="tx1"/>
                </a:solidFill>
              </a:rPr>
              <a:t>Eliminate Mother to Child Transmission of HIV</a:t>
            </a:r>
          </a:p>
          <a:p>
            <a:pPr marL="285750" indent="-285750">
              <a:buFont typeface="Arial" panose="020B0604020202020204" pitchFamily="34" charset="0"/>
              <a:buChar char="•"/>
            </a:pPr>
            <a:r>
              <a:rPr lang="en-IN" sz="2000" dirty="0">
                <a:solidFill>
                  <a:schemeClr val="tx1"/>
                </a:solidFill>
              </a:rPr>
              <a:t>Eliminate HIV-related stigma and discrimination</a:t>
            </a:r>
          </a:p>
        </p:txBody>
      </p:sp>
      <p:sp>
        <p:nvSpPr>
          <p:cNvPr id="11" name="Rectangle: Rounded Corners 10"/>
          <p:cNvSpPr/>
          <p:nvPr/>
        </p:nvSpPr>
        <p:spPr>
          <a:xfrm>
            <a:off x="524494" y="2818480"/>
            <a:ext cx="1533983" cy="1447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dirty="0">
                <a:solidFill>
                  <a:schemeClr val="tx1"/>
                </a:solidFill>
              </a:rPr>
              <a:t>2020</a:t>
            </a:r>
          </a:p>
        </p:txBody>
      </p:sp>
      <p:sp>
        <p:nvSpPr>
          <p:cNvPr id="13" name="Rectangle: Rounded Corners 12"/>
          <p:cNvSpPr/>
          <p:nvPr/>
        </p:nvSpPr>
        <p:spPr>
          <a:xfrm>
            <a:off x="9887919" y="1042268"/>
            <a:ext cx="1658318" cy="1447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rPr>
              <a:t>SDG Goal 3, Target 3.3</a:t>
            </a:r>
          </a:p>
        </p:txBody>
      </p:sp>
      <p:sp>
        <p:nvSpPr>
          <p:cNvPr id="14" name="Rectangle: Rounded Corners 13"/>
          <p:cNvSpPr/>
          <p:nvPr/>
        </p:nvSpPr>
        <p:spPr>
          <a:xfrm>
            <a:off x="524493" y="1042268"/>
            <a:ext cx="1533983" cy="1447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b="1" dirty="0">
                <a:solidFill>
                  <a:schemeClr val="tx1"/>
                </a:solidFill>
              </a:rPr>
              <a:t>2030</a:t>
            </a:r>
          </a:p>
        </p:txBody>
      </p:sp>
      <p:sp>
        <p:nvSpPr>
          <p:cNvPr id="15" name="Rectangle: Rounded Corners 14"/>
          <p:cNvSpPr/>
          <p:nvPr/>
        </p:nvSpPr>
        <p:spPr>
          <a:xfrm>
            <a:off x="9978120" y="2818480"/>
            <a:ext cx="1533983" cy="1447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Fast Track Targets</a:t>
            </a:r>
          </a:p>
        </p:txBody>
      </p:sp>
      <p:sp>
        <p:nvSpPr>
          <p:cNvPr id="2" name="TextBox 1">
            <a:extLst>
              <a:ext uri="{FF2B5EF4-FFF2-40B4-BE49-F238E27FC236}">
                <a16:creationId xmlns:a16="http://schemas.microsoft.com/office/drawing/2014/main" id="{922A3613-D774-48A3-AD7B-359ED0FEAAA3}"/>
              </a:ext>
            </a:extLst>
          </p:cNvPr>
          <p:cNvSpPr txBox="1"/>
          <p:nvPr/>
        </p:nvSpPr>
        <p:spPr>
          <a:xfrm>
            <a:off x="539303" y="4842979"/>
            <a:ext cx="10972800" cy="1631216"/>
          </a:xfrm>
          <a:prstGeom prst="rect">
            <a:avLst/>
          </a:prstGeom>
          <a:noFill/>
          <a:ln>
            <a:solidFill>
              <a:schemeClr val="accent1"/>
            </a:solidFill>
          </a:ln>
        </p:spPr>
        <p:txBody>
          <a:bodyPr wrap="square" rtlCol="0">
            <a:spAutoFit/>
          </a:bodyPr>
          <a:lstStyle/>
          <a:p>
            <a:pPr algn="ctr"/>
            <a:r>
              <a:rPr lang="en-IN" sz="2000" b="1" u="sng" dirty="0"/>
              <a:t>90-90-90 By 2020</a:t>
            </a:r>
          </a:p>
          <a:p>
            <a:pPr algn="ctr"/>
            <a:endParaRPr lang="en-IN" sz="2000" b="1" u="sng" dirty="0"/>
          </a:p>
          <a:p>
            <a:pPr algn="ctr"/>
            <a:r>
              <a:rPr lang="en-IN" sz="2000" dirty="0"/>
              <a:t>90% of all people living with HIV will know their HIV status </a:t>
            </a:r>
          </a:p>
          <a:p>
            <a:pPr algn="ctr"/>
            <a:r>
              <a:rPr lang="en-IN" sz="2000" dirty="0"/>
              <a:t>90% of all people with diagnosed HIV infection will receive sustained antiretroviral therapy </a:t>
            </a:r>
          </a:p>
          <a:p>
            <a:pPr algn="ctr"/>
            <a:r>
              <a:rPr lang="en-IN" sz="2000" dirty="0"/>
              <a:t>90% of all people receiving antiretroviral therapy will have viral suppression</a:t>
            </a:r>
          </a:p>
        </p:txBody>
      </p:sp>
    </p:spTree>
    <p:extLst>
      <p:ext uri="{BB962C8B-B14F-4D97-AF65-F5344CB8AC3E}">
        <p14:creationId xmlns:p14="http://schemas.microsoft.com/office/powerpoint/2010/main" val="920589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17"/>
          <p:cNvSpPr>
            <a:spLocks noGrp="1" noChangeArrowheads="1"/>
          </p:cNvSpPr>
          <p:nvPr>
            <p:ph type="title"/>
          </p:nvPr>
        </p:nvSpPr>
        <p:spPr>
          <a:xfrm>
            <a:off x="304800" y="76200"/>
            <a:ext cx="11785600" cy="533400"/>
          </a:xfrm>
        </p:spPr>
        <p:txBody>
          <a:bodyPr>
            <a:noAutofit/>
          </a:bodyPr>
          <a:lstStyle/>
          <a:p>
            <a:r>
              <a:rPr lang="en-US" altLang="en-US" sz="2800" b="1" dirty="0">
                <a:solidFill>
                  <a:srgbClr val="0000FF"/>
                </a:solidFill>
                <a:latin typeface="Arial" panose="020B0604020202020204" pitchFamily="34" charset="0"/>
                <a:cs typeface="Arial" panose="020B0604020202020204" pitchFamily="34" charset="0"/>
              </a:rPr>
              <a:t>Global and India HIV/AIDS Epidemic Status</a:t>
            </a:r>
          </a:p>
        </p:txBody>
      </p:sp>
      <p:sp>
        <p:nvSpPr>
          <p:cNvPr id="28" name="Line 18"/>
          <p:cNvSpPr>
            <a:spLocks noChangeShapeType="1"/>
          </p:cNvSpPr>
          <p:nvPr/>
        </p:nvSpPr>
        <p:spPr bwMode="auto">
          <a:xfrm>
            <a:off x="0" y="685800"/>
            <a:ext cx="12192000"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IN"/>
          </a:p>
        </p:txBody>
      </p:sp>
      <p:graphicFrame>
        <p:nvGraphicFramePr>
          <p:cNvPr id="30" name="Content Placeholder 3"/>
          <p:cNvGraphicFramePr>
            <a:graphicFrameLocks noGrp="1"/>
          </p:cNvGraphicFramePr>
          <p:nvPr>
            <p:ph idx="1"/>
          </p:nvPr>
        </p:nvGraphicFramePr>
        <p:xfrm>
          <a:off x="143692" y="1010317"/>
          <a:ext cx="6518364" cy="1997267"/>
        </p:xfrm>
        <a:graphic>
          <a:graphicData uri="http://schemas.openxmlformats.org/drawingml/2006/table">
            <a:tbl>
              <a:tblPr firstRow="1" bandRow="1">
                <a:tableStyleId>{912C8C85-51F0-491E-9774-3900AFEF0FD7}</a:tableStyleId>
              </a:tblPr>
              <a:tblGrid>
                <a:gridCol w="3283391">
                  <a:extLst>
                    <a:ext uri="{9D8B030D-6E8A-4147-A177-3AD203B41FA5}">
                      <a16:colId xmlns:a16="http://schemas.microsoft.com/office/drawing/2014/main" val="3269473983"/>
                    </a:ext>
                  </a:extLst>
                </a:gridCol>
                <a:gridCol w="1716519">
                  <a:extLst>
                    <a:ext uri="{9D8B030D-6E8A-4147-A177-3AD203B41FA5}">
                      <a16:colId xmlns:a16="http://schemas.microsoft.com/office/drawing/2014/main" val="3855530180"/>
                    </a:ext>
                  </a:extLst>
                </a:gridCol>
                <a:gridCol w="1518454">
                  <a:extLst>
                    <a:ext uri="{9D8B030D-6E8A-4147-A177-3AD203B41FA5}">
                      <a16:colId xmlns:a16="http://schemas.microsoft.com/office/drawing/2014/main" val="1152361455"/>
                    </a:ext>
                  </a:extLst>
                </a:gridCol>
              </a:tblGrid>
              <a:tr h="394798">
                <a:tc>
                  <a:txBody>
                    <a:bodyPr/>
                    <a:lstStyle/>
                    <a:p>
                      <a:r>
                        <a:rPr lang="en-IN" dirty="0">
                          <a:latin typeface="Arial" panose="020B0604020202020204" pitchFamily="34" charset="0"/>
                          <a:cs typeface="Arial" panose="020B0604020202020204" pitchFamily="34" charset="0"/>
                        </a:rPr>
                        <a:t>Indicator</a:t>
                      </a:r>
                    </a:p>
                  </a:txBody>
                  <a:tcPr/>
                </a:tc>
                <a:tc>
                  <a:txBody>
                    <a:bodyPr/>
                    <a:lstStyle/>
                    <a:p>
                      <a:r>
                        <a:rPr lang="en-IN" dirty="0">
                          <a:latin typeface="Arial" panose="020B0604020202020204" pitchFamily="34" charset="0"/>
                          <a:cs typeface="Arial" panose="020B0604020202020204" pitchFamily="34" charset="0"/>
                        </a:rPr>
                        <a:t>Global (2018)</a:t>
                      </a:r>
                    </a:p>
                  </a:txBody>
                  <a:tcPr/>
                </a:tc>
                <a:tc>
                  <a:txBody>
                    <a:bodyPr/>
                    <a:lstStyle/>
                    <a:p>
                      <a:r>
                        <a:rPr lang="en-IN" dirty="0">
                          <a:latin typeface="Arial" panose="020B0604020202020204" pitchFamily="34" charset="0"/>
                          <a:cs typeface="Arial" panose="020B0604020202020204" pitchFamily="34" charset="0"/>
                        </a:rPr>
                        <a:t>India (2017)</a:t>
                      </a:r>
                    </a:p>
                  </a:txBody>
                  <a:tcPr/>
                </a:tc>
                <a:extLst>
                  <a:ext uri="{0D108BD9-81ED-4DB2-BD59-A6C34878D82A}">
                    <a16:rowId xmlns:a16="http://schemas.microsoft.com/office/drawing/2014/main" val="3285446395"/>
                  </a:ext>
                </a:extLst>
              </a:tr>
              <a:tr h="439386">
                <a:tc>
                  <a:txBody>
                    <a:bodyPr/>
                    <a:lstStyle/>
                    <a:p>
                      <a:r>
                        <a:rPr lang="en-IN" sz="1700" dirty="0">
                          <a:latin typeface="Arial" panose="020B0604020202020204" pitchFamily="34" charset="0"/>
                          <a:cs typeface="Arial" panose="020B0604020202020204" pitchFamily="34" charset="0"/>
                        </a:rPr>
                        <a:t>People living with HIV (All</a:t>
                      </a:r>
                      <a:r>
                        <a:rPr lang="en-IN" sz="1700" baseline="0" dirty="0">
                          <a:latin typeface="Arial" panose="020B0604020202020204" pitchFamily="34" charset="0"/>
                          <a:cs typeface="Arial" panose="020B0604020202020204" pitchFamily="34" charset="0"/>
                        </a:rPr>
                        <a:t> ages)</a:t>
                      </a:r>
                      <a:endParaRPr lang="en-IN" sz="1700" dirty="0">
                        <a:latin typeface="Arial" panose="020B0604020202020204" pitchFamily="34" charset="0"/>
                        <a:cs typeface="Arial" panose="020B0604020202020204" pitchFamily="34" charset="0"/>
                      </a:endParaRPr>
                    </a:p>
                  </a:txBody>
                  <a:tcPr/>
                </a:tc>
                <a:tc>
                  <a:txBody>
                    <a:bodyPr/>
                    <a:lstStyle/>
                    <a:p>
                      <a:r>
                        <a:rPr lang="en-IN" sz="1700" dirty="0">
                          <a:latin typeface="Arial" panose="020B0604020202020204" pitchFamily="34" charset="0"/>
                          <a:cs typeface="Arial" panose="020B0604020202020204" pitchFamily="34" charset="0"/>
                        </a:rPr>
                        <a:t>3.79 crore</a:t>
                      </a:r>
                    </a:p>
                  </a:txBody>
                  <a:tcPr/>
                </a:tc>
                <a:tc>
                  <a:txBody>
                    <a:bodyPr/>
                    <a:lstStyle/>
                    <a:p>
                      <a:r>
                        <a:rPr lang="en-IN" sz="1700" dirty="0">
                          <a:latin typeface="Arial" panose="020B0604020202020204" pitchFamily="34" charset="0"/>
                          <a:cs typeface="Arial" panose="020B0604020202020204" pitchFamily="34" charset="0"/>
                        </a:rPr>
                        <a:t>21.40 lakh</a:t>
                      </a:r>
                    </a:p>
                  </a:txBody>
                  <a:tcPr/>
                </a:tc>
                <a:extLst>
                  <a:ext uri="{0D108BD9-81ED-4DB2-BD59-A6C34878D82A}">
                    <a16:rowId xmlns:a16="http://schemas.microsoft.com/office/drawing/2014/main" val="1404188598"/>
                  </a:ext>
                </a:extLst>
              </a:tr>
              <a:tr h="373487">
                <a:tc>
                  <a:txBody>
                    <a:bodyPr/>
                    <a:lstStyle/>
                    <a:p>
                      <a:r>
                        <a:rPr lang="en-IN" sz="1700" dirty="0">
                          <a:latin typeface="Arial" panose="020B0604020202020204" pitchFamily="34" charset="0"/>
                          <a:cs typeface="Arial" panose="020B0604020202020204" pitchFamily="34" charset="0"/>
                        </a:rPr>
                        <a:t>New HIV Infections (All</a:t>
                      </a:r>
                      <a:r>
                        <a:rPr lang="en-IN" sz="1700" baseline="0" dirty="0">
                          <a:latin typeface="Arial" panose="020B0604020202020204" pitchFamily="34" charset="0"/>
                          <a:cs typeface="Arial" panose="020B0604020202020204" pitchFamily="34" charset="0"/>
                        </a:rPr>
                        <a:t> ages)</a:t>
                      </a:r>
                      <a:endParaRPr lang="en-IN" sz="1700" dirty="0">
                        <a:latin typeface="Arial" panose="020B0604020202020204" pitchFamily="34" charset="0"/>
                        <a:cs typeface="Arial" panose="020B0604020202020204" pitchFamily="34" charset="0"/>
                      </a:endParaRPr>
                    </a:p>
                  </a:txBody>
                  <a:tcPr/>
                </a:tc>
                <a:tc>
                  <a:txBody>
                    <a:bodyPr/>
                    <a:lstStyle/>
                    <a:p>
                      <a:r>
                        <a:rPr lang="en-IN" sz="1700" dirty="0">
                          <a:latin typeface="Arial" panose="020B0604020202020204" pitchFamily="34" charset="0"/>
                          <a:cs typeface="Arial" panose="020B0604020202020204" pitchFamily="34" charset="0"/>
                        </a:rPr>
                        <a:t>17 lakh</a:t>
                      </a:r>
                    </a:p>
                  </a:txBody>
                  <a:tcPr/>
                </a:tc>
                <a:tc>
                  <a:txBody>
                    <a:bodyPr/>
                    <a:lstStyle/>
                    <a:p>
                      <a:r>
                        <a:rPr lang="en-IN" sz="1700" dirty="0">
                          <a:latin typeface="Arial" panose="020B0604020202020204" pitchFamily="34" charset="0"/>
                          <a:cs typeface="Arial" panose="020B0604020202020204" pitchFamily="34" charset="0"/>
                        </a:rPr>
                        <a:t>88,000</a:t>
                      </a:r>
                    </a:p>
                  </a:txBody>
                  <a:tcPr/>
                </a:tc>
                <a:extLst>
                  <a:ext uri="{0D108BD9-81ED-4DB2-BD59-A6C34878D82A}">
                    <a16:rowId xmlns:a16="http://schemas.microsoft.com/office/drawing/2014/main" val="2989149481"/>
                  </a:ext>
                </a:extLst>
              </a:tr>
              <a:tr h="394798">
                <a:tc>
                  <a:txBody>
                    <a:bodyPr/>
                    <a:lstStyle/>
                    <a:p>
                      <a:r>
                        <a:rPr lang="en-IN" sz="1700" dirty="0">
                          <a:latin typeface="Arial" panose="020B0604020202020204" pitchFamily="34" charset="0"/>
                          <a:cs typeface="Arial" panose="020B0604020202020204" pitchFamily="34" charset="0"/>
                        </a:rPr>
                        <a:t>PLHIV</a:t>
                      </a:r>
                      <a:r>
                        <a:rPr lang="en-IN" sz="1700" baseline="0" dirty="0">
                          <a:latin typeface="Arial" panose="020B0604020202020204" pitchFamily="34" charset="0"/>
                          <a:cs typeface="Arial" panose="020B0604020202020204" pitchFamily="34" charset="0"/>
                        </a:rPr>
                        <a:t> on ART</a:t>
                      </a:r>
                      <a:endParaRPr lang="en-IN" sz="1700" dirty="0">
                        <a:latin typeface="Arial" panose="020B0604020202020204" pitchFamily="34" charset="0"/>
                        <a:cs typeface="Arial" panose="020B0604020202020204" pitchFamily="34" charset="0"/>
                      </a:endParaRPr>
                    </a:p>
                  </a:txBody>
                  <a:tcPr/>
                </a:tc>
                <a:tc>
                  <a:txBody>
                    <a:bodyPr/>
                    <a:lstStyle/>
                    <a:p>
                      <a:r>
                        <a:rPr lang="en-IN" sz="1700" dirty="0">
                          <a:latin typeface="Arial" panose="020B0604020202020204" pitchFamily="34" charset="0"/>
                          <a:cs typeface="Arial" panose="020B0604020202020204" pitchFamily="34" charset="0"/>
                        </a:rPr>
                        <a:t>2.33 crore</a:t>
                      </a:r>
                    </a:p>
                  </a:txBody>
                  <a:tcPr/>
                </a:tc>
                <a:tc>
                  <a:txBody>
                    <a:bodyPr/>
                    <a:lstStyle/>
                    <a:p>
                      <a:r>
                        <a:rPr lang="en-IN" sz="1700" dirty="0">
                          <a:latin typeface="Arial" panose="020B0604020202020204" pitchFamily="34" charset="0"/>
                          <a:cs typeface="Arial" panose="020B0604020202020204" pitchFamily="34" charset="0"/>
                        </a:rPr>
                        <a:t>14.36 lakh*</a:t>
                      </a:r>
                    </a:p>
                  </a:txBody>
                  <a:tcPr/>
                </a:tc>
                <a:extLst>
                  <a:ext uri="{0D108BD9-81ED-4DB2-BD59-A6C34878D82A}">
                    <a16:rowId xmlns:a16="http://schemas.microsoft.com/office/drawing/2014/main" val="2057192742"/>
                  </a:ext>
                </a:extLst>
              </a:tr>
              <a:tr h="394798">
                <a:tc>
                  <a:txBody>
                    <a:bodyPr/>
                    <a:lstStyle/>
                    <a:p>
                      <a:r>
                        <a:rPr lang="en-IN" sz="1700" dirty="0">
                          <a:latin typeface="Arial" panose="020B0604020202020204" pitchFamily="34" charset="0"/>
                          <a:cs typeface="Arial" panose="020B0604020202020204" pitchFamily="34" charset="0"/>
                        </a:rPr>
                        <a:t>AIDS-Related Deaths</a:t>
                      </a:r>
                    </a:p>
                  </a:txBody>
                  <a:tcPr/>
                </a:tc>
                <a:tc>
                  <a:txBody>
                    <a:bodyPr/>
                    <a:lstStyle/>
                    <a:p>
                      <a:r>
                        <a:rPr lang="en-IN" sz="1700" dirty="0">
                          <a:latin typeface="Arial" panose="020B0604020202020204" pitchFamily="34" charset="0"/>
                          <a:cs typeface="Arial" panose="020B0604020202020204" pitchFamily="34" charset="0"/>
                        </a:rPr>
                        <a:t>7.70 lakh</a:t>
                      </a:r>
                    </a:p>
                  </a:txBody>
                  <a:tcPr/>
                </a:tc>
                <a:tc>
                  <a:txBody>
                    <a:bodyPr/>
                    <a:lstStyle/>
                    <a:p>
                      <a:r>
                        <a:rPr lang="en-IN" sz="1700" dirty="0">
                          <a:latin typeface="Arial" panose="020B0604020202020204" pitchFamily="34" charset="0"/>
                          <a:cs typeface="Arial" panose="020B0604020202020204" pitchFamily="34" charset="0"/>
                        </a:rPr>
                        <a:t>69,000</a:t>
                      </a:r>
                    </a:p>
                  </a:txBody>
                  <a:tcPr/>
                </a:tc>
                <a:extLst>
                  <a:ext uri="{0D108BD9-81ED-4DB2-BD59-A6C34878D82A}">
                    <a16:rowId xmlns:a16="http://schemas.microsoft.com/office/drawing/2014/main" val="709576748"/>
                  </a:ext>
                </a:extLst>
              </a:tr>
            </a:tbl>
          </a:graphicData>
        </a:graphic>
      </p:graphicFrame>
      <p:sp>
        <p:nvSpPr>
          <p:cNvPr id="31" name="TextBox 30"/>
          <p:cNvSpPr txBox="1"/>
          <p:nvPr/>
        </p:nvSpPr>
        <p:spPr>
          <a:xfrm>
            <a:off x="235134" y="4342604"/>
            <a:ext cx="6426922" cy="1754326"/>
          </a:xfrm>
          <a:prstGeom prst="rect">
            <a:avLst/>
          </a:prstGeom>
          <a:noFill/>
          <a:ln>
            <a:solidFill>
              <a:srgbClr val="33CC33"/>
            </a:solidFill>
          </a:ln>
        </p:spPr>
        <p:txBody>
          <a:bodyPr wrap="square" rtlCol="0">
            <a:spAutoFit/>
          </a:bodyPr>
          <a:lstStyle/>
          <a:p>
            <a:pPr marL="285750" indent="-285750" algn="just">
              <a:buFont typeface="Wingdings" panose="05000000000000000000" pitchFamily="2" charset="2"/>
              <a:buChar char="ü"/>
            </a:pPr>
            <a:r>
              <a:rPr lang="en-US" dirty="0">
                <a:solidFill>
                  <a:prstClr val="black"/>
                </a:solidFill>
                <a:latin typeface="Arial" panose="020B0604020202020204" pitchFamily="34" charset="0"/>
                <a:cs typeface="Arial" panose="020B0604020202020204" pitchFamily="34" charset="0"/>
              </a:rPr>
              <a:t>Low Prevalence Country (0.22%); Concentrated epidemic</a:t>
            </a:r>
          </a:p>
          <a:p>
            <a:pPr marL="285750" indent="-285750" algn="just">
              <a:buFont typeface="Wingdings" panose="05000000000000000000" pitchFamily="2" charset="2"/>
              <a:buChar char="ü"/>
            </a:pPr>
            <a:endParaRPr lang="en-US" dirty="0">
              <a:solidFill>
                <a:prstClr val="black"/>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n-US" dirty="0">
                <a:solidFill>
                  <a:prstClr val="black"/>
                </a:solidFill>
                <a:latin typeface="Arial" panose="020B0604020202020204" pitchFamily="34" charset="0"/>
                <a:cs typeface="Arial" panose="020B0604020202020204" pitchFamily="34" charset="0"/>
              </a:rPr>
              <a:t>3</a:t>
            </a:r>
            <a:r>
              <a:rPr lang="en-US" baseline="30000" dirty="0">
                <a:solidFill>
                  <a:prstClr val="black"/>
                </a:solidFill>
                <a:latin typeface="Arial" panose="020B0604020202020204" pitchFamily="34" charset="0"/>
                <a:cs typeface="Arial" panose="020B0604020202020204" pitchFamily="34" charset="0"/>
              </a:rPr>
              <a:t>rd</a:t>
            </a:r>
            <a:r>
              <a:rPr lang="en-US" dirty="0">
                <a:solidFill>
                  <a:prstClr val="black"/>
                </a:solidFill>
                <a:latin typeface="Arial" panose="020B0604020202020204" pitchFamily="34" charset="0"/>
                <a:cs typeface="Arial" panose="020B0604020202020204" pitchFamily="34" charset="0"/>
              </a:rPr>
              <a:t> Largest No. of PLHIV in the world</a:t>
            </a:r>
          </a:p>
          <a:p>
            <a:pPr marL="285750" indent="-285750" algn="just">
              <a:buFont typeface="Wingdings" panose="05000000000000000000" pitchFamily="2" charset="2"/>
              <a:buChar char="ü"/>
            </a:pPr>
            <a:endParaRPr lang="en-US" dirty="0">
              <a:solidFill>
                <a:prstClr val="black"/>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n-US" dirty="0">
                <a:solidFill>
                  <a:prstClr val="black"/>
                </a:solidFill>
                <a:latin typeface="Arial" panose="020B0604020202020204" pitchFamily="34" charset="0"/>
                <a:cs typeface="Arial" panose="020B0604020202020204" pitchFamily="34" charset="0"/>
              </a:rPr>
              <a:t>Female: 42% of PLHIV; Children: 3% of PLHIV</a:t>
            </a:r>
          </a:p>
          <a:p>
            <a:endParaRPr lang="en-IN" sz="1600" dirty="0">
              <a:latin typeface="Arial" panose="020B0604020202020204" pitchFamily="34" charset="0"/>
              <a:cs typeface="Arial" panose="020B0604020202020204" pitchFamily="34" charset="0"/>
            </a:endParaRPr>
          </a:p>
        </p:txBody>
      </p:sp>
      <p:graphicFrame>
        <p:nvGraphicFramePr>
          <p:cNvPr id="32" name="Chart 31"/>
          <p:cNvGraphicFramePr/>
          <p:nvPr/>
        </p:nvGraphicFramePr>
        <p:xfrm>
          <a:off x="6818811" y="1123403"/>
          <a:ext cx="5159828" cy="500307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4"/>
          <p:cNvSpPr txBox="1">
            <a:spLocks noChangeArrowheads="1"/>
          </p:cNvSpPr>
          <p:nvPr/>
        </p:nvSpPr>
        <p:spPr bwMode="auto">
          <a:xfrm>
            <a:off x="0" y="6509212"/>
            <a:ext cx="5519224" cy="307777"/>
          </a:xfrm>
          <a:prstGeom prst="rect">
            <a:avLst/>
          </a:prstGeom>
          <a:noFill/>
          <a:ln w="9525">
            <a:noFill/>
            <a:miter lim="800000"/>
            <a:headEnd/>
            <a:tailEnd/>
          </a:ln>
        </p:spPr>
        <p:txBody>
          <a:bodyPr wrap="square">
            <a:spAutoFit/>
          </a:bodyPr>
          <a:lstStyle/>
          <a:p>
            <a:r>
              <a:rPr lang="en-US" sz="1400" i="1" dirty="0">
                <a:solidFill>
                  <a:prstClr val="black"/>
                </a:solidFill>
                <a:latin typeface="Calibri" pitchFamily="34" charset="0"/>
              </a:rPr>
              <a:t>Source: HIV Estimations 2017, HIV Sentinel Surveillance 2016-17, NACO</a:t>
            </a:r>
          </a:p>
        </p:txBody>
      </p:sp>
      <p:sp>
        <p:nvSpPr>
          <p:cNvPr id="8" name="TextBox 4"/>
          <p:cNvSpPr txBox="1">
            <a:spLocks noChangeArrowheads="1"/>
          </p:cNvSpPr>
          <p:nvPr/>
        </p:nvSpPr>
        <p:spPr bwMode="auto">
          <a:xfrm>
            <a:off x="6459415" y="742253"/>
            <a:ext cx="5732585" cy="338554"/>
          </a:xfrm>
          <a:prstGeom prst="rect">
            <a:avLst/>
          </a:prstGeom>
          <a:noFill/>
          <a:ln w="9525">
            <a:noFill/>
            <a:miter lim="800000"/>
            <a:headEnd/>
            <a:tailEnd/>
          </a:ln>
        </p:spPr>
        <p:txBody>
          <a:bodyPr wrap="square">
            <a:spAutoFit/>
          </a:bodyPr>
          <a:lstStyle/>
          <a:p>
            <a:pPr algn="ctr"/>
            <a:r>
              <a:rPr lang="en-US" sz="1600" b="1" i="1" u="sng" dirty="0">
                <a:solidFill>
                  <a:prstClr val="black"/>
                </a:solidFill>
                <a:latin typeface="Arial" panose="020B0604020202020204" pitchFamily="34" charset="0"/>
                <a:cs typeface="Arial" panose="020B0604020202020204" pitchFamily="34" charset="0"/>
              </a:rPr>
              <a:t>HIV Prevalence (%) in different population groups (India)</a:t>
            </a:r>
          </a:p>
        </p:txBody>
      </p:sp>
      <p:sp>
        <p:nvSpPr>
          <p:cNvPr id="2" name="TextBox 1">
            <a:extLst>
              <a:ext uri="{FF2B5EF4-FFF2-40B4-BE49-F238E27FC236}">
                <a16:creationId xmlns:a16="http://schemas.microsoft.com/office/drawing/2014/main" id="{BE156350-8537-4473-995B-615BFE2F0BFC}"/>
              </a:ext>
            </a:extLst>
          </p:cNvPr>
          <p:cNvSpPr txBox="1"/>
          <p:nvPr/>
        </p:nvSpPr>
        <p:spPr>
          <a:xfrm>
            <a:off x="143692" y="3055101"/>
            <a:ext cx="3744686" cy="276999"/>
          </a:xfrm>
          <a:prstGeom prst="rect">
            <a:avLst/>
          </a:prstGeom>
          <a:noFill/>
        </p:spPr>
        <p:txBody>
          <a:bodyPr wrap="square" rtlCol="0">
            <a:spAutoFit/>
          </a:bodyPr>
          <a:lstStyle/>
          <a:p>
            <a:r>
              <a:rPr lang="en-IN" sz="1200" dirty="0"/>
              <a:t>* As on July 2019</a:t>
            </a:r>
          </a:p>
        </p:txBody>
      </p:sp>
    </p:spTree>
    <p:extLst>
      <p:ext uri="{BB962C8B-B14F-4D97-AF65-F5344CB8AC3E}">
        <p14:creationId xmlns:p14="http://schemas.microsoft.com/office/powerpoint/2010/main" val="2126993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17"/>
          <p:cNvSpPr>
            <a:spLocks noGrp="1" noChangeArrowheads="1"/>
          </p:cNvSpPr>
          <p:nvPr>
            <p:ph type="title"/>
          </p:nvPr>
        </p:nvSpPr>
        <p:spPr>
          <a:xfrm>
            <a:off x="304800" y="76200"/>
            <a:ext cx="11785600" cy="533400"/>
          </a:xfrm>
        </p:spPr>
        <p:txBody>
          <a:bodyPr>
            <a:noAutofit/>
          </a:bodyPr>
          <a:lstStyle/>
          <a:p>
            <a:r>
              <a:rPr lang="en-IN" sz="2800" b="1" dirty="0">
                <a:solidFill>
                  <a:srgbClr val="0000FF"/>
                </a:solidFill>
                <a:latin typeface="Arial" panose="020B0604020202020204" pitchFamily="34" charset="0"/>
                <a:cs typeface="Arial" panose="020B0604020202020204" pitchFamily="34" charset="0"/>
              </a:rPr>
              <a:t>State Wise Adult Prevalence (%) (2017)</a:t>
            </a:r>
            <a:endParaRPr lang="en-US" altLang="en-US" sz="2800" b="1" dirty="0">
              <a:solidFill>
                <a:srgbClr val="0000FF"/>
              </a:solidFill>
              <a:latin typeface="Arial" panose="020B0604020202020204" pitchFamily="34" charset="0"/>
              <a:cs typeface="Arial" panose="020B0604020202020204" pitchFamily="34" charset="0"/>
            </a:endParaRPr>
          </a:p>
        </p:txBody>
      </p:sp>
      <p:sp>
        <p:nvSpPr>
          <p:cNvPr id="28" name="Line 18"/>
          <p:cNvSpPr>
            <a:spLocks noChangeShapeType="1"/>
          </p:cNvSpPr>
          <p:nvPr/>
        </p:nvSpPr>
        <p:spPr bwMode="auto">
          <a:xfrm>
            <a:off x="0" y="685800"/>
            <a:ext cx="12192000"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IN"/>
          </a:p>
        </p:txBody>
      </p:sp>
      <p:graphicFrame>
        <p:nvGraphicFramePr>
          <p:cNvPr id="4" name="Chart 3">
            <a:extLst>
              <a:ext uri="{FF2B5EF4-FFF2-40B4-BE49-F238E27FC236}">
                <a16:creationId xmlns:a16="http://schemas.microsoft.com/office/drawing/2014/main" id="{5DE556C4-E768-4398-A5EC-C3623345087E}"/>
              </a:ext>
            </a:extLst>
          </p:cNvPr>
          <p:cNvGraphicFramePr>
            <a:graphicFrameLocks/>
          </p:cNvGraphicFramePr>
          <p:nvPr/>
        </p:nvGraphicFramePr>
        <p:xfrm>
          <a:off x="304801" y="762000"/>
          <a:ext cx="11295528" cy="57822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07480480"/>
      </p:ext>
    </p:extLst>
  </p:cSld>
  <p:clrMapOvr>
    <a:masterClrMapping/>
  </p:clrMapOvr>
</p:sld>
</file>

<file path=ppt/theme/theme1.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2009</TotalTime>
  <Words>2171</Words>
  <Application>Microsoft Office PowerPoint</Application>
  <PresentationFormat>Widescreen</PresentationFormat>
  <Paragraphs>486</Paragraphs>
  <Slides>31</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Constantia</vt:lpstr>
      <vt:lpstr>Trebuchet MS</vt:lpstr>
      <vt:lpstr>Wingdings</vt:lpstr>
      <vt:lpstr>Office Theme</vt:lpstr>
      <vt:lpstr>PowerPoint Presentation</vt:lpstr>
      <vt:lpstr>Outline</vt:lpstr>
      <vt:lpstr>National AIDS Control Programme at a glance</vt:lpstr>
      <vt:lpstr>National AIDS Control Programme: Highlights </vt:lpstr>
      <vt:lpstr>National AIDS Control Programme: Achievements</vt:lpstr>
      <vt:lpstr>National AIDS Control Programme: Evolution &amp; Progress </vt:lpstr>
      <vt:lpstr>Goals and Targets</vt:lpstr>
      <vt:lpstr>Global and India HIV/AIDS Epidemic Status</vt:lpstr>
      <vt:lpstr>State Wise Adult Prevalence (%) (2017)</vt:lpstr>
      <vt:lpstr>State Wise People Living with HIV/AIDS (2017)</vt:lpstr>
      <vt:lpstr>Agenda Item 1: Vision document</vt:lpstr>
      <vt:lpstr>Agenda Item 1: Vision document (2019-2024)</vt:lpstr>
      <vt:lpstr>Context</vt:lpstr>
      <vt:lpstr>Agenda Item 2: Fast Track Targets (90-90-90) </vt:lpstr>
      <vt:lpstr>Agenda Item 2: Fast Track Targets (90-90-90): National Scenario vis-à-vis global average</vt:lpstr>
      <vt:lpstr>Agenda Item 2: Fast Track Targets (90-90-90) State Wise (2018-19)</vt:lpstr>
      <vt:lpstr>Areas of Considerations </vt:lpstr>
      <vt:lpstr>Agenda Item 3: The HIV and AIDS (Prevention and Control) Act, 2017</vt:lpstr>
      <vt:lpstr>The HIV &amp; AIDS (Prevention &amp; Control) Act, 2017 Evolution</vt:lpstr>
      <vt:lpstr>The HIV &amp; AIDS (Prevention &amp; Control) Act, 2017</vt:lpstr>
      <vt:lpstr>PowerPoint Presentation</vt:lpstr>
      <vt:lpstr>Agenda Item 4: Elimination of Mother to Child Transmission (EMTCT)</vt:lpstr>
      <vt:lpstr>Agenda Item 4: Elimination of Mother to Child Transmission (EMTCT)</vt:lpstr>
      <vt:lpstr>Support Required</vt:lpstr>
      <vt:lpstr>15 Priority States Strategy for Prevention of Parents to Child Transmission (PPTCT)</vt:lpstr>
      <vt:lpstr>Agenda Item 5: Establishment of Anti-Retroviral Therapy (ART) centres in all Medical College</vt:lpstr>
      <vt:lpstr>Agenda Item 5: Establishment of Anti-Retroviral Therapy (ART)</vt:lpstr>
      <vt:lpstr>PowerPoint Presentation</vt:lpstr>
      <vt:lpstr>Agenda Item 6: Improving Voluntary Blood Donation (VBD)</vt:lpstr>
      <vt:lpstr>Support Required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Pradeep Kumar</dc:creator>
  <cp:lastModifiedBy>Dr Pradeep Kumar</cp:lastModifiedBy>
  <cp:revision>578</cp:revision>
  <cp:lastPrinted>2019-06-17T11:42:44Z</cp:lastPrinted>
  <dcterms:created xsi:type="dcterms:W3CDTF">2019-06-04T09:32:23Z</dcterms:created>
  <dcterms:modified xsi:type="dcterms:W3CDTF">2019-09-19T04:32:57Z</dcterms:modified>
</cp:coreProperties>
</file>