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charts/chart3.xml" ContentType="application/vnd.openxmlformats-officedocument.drawingml.char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chart4.xml" ContentType="application/vnd.openxmlformats-officedocument.drawingml.chart+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56" r:id="rId2"/>
    <p:sldId id="425" r:id="rId3"/>
    <p:sldId id="408" r:id="rId4"/>
    <p:sldId id="420" r:id="rId5"/>
    <p:sldId id="415" r:id="rId6"/>
    <p:sldId id="322" r:id="rId7"/>
    <p:sldId id="343" r:id="rId8"/>
    <p:sldId id="426" r:id="rId9"/>
    <p:sldId id="409" r:id="rId10"/>
    <p:sldId id="410" r:id="rId11"/>
    <p:sldId id="411" r:id="rId12"/>
    <p:sldId id="412" r:id="rId13"/>
    <p:sldId id="413" r:id="rId14"/>
    <p:sldId id="414" r:id="rId15"/>
    <p:sldId id="323" r:id="rId16"/>
    <p:sldId id="427" r:id="rId17"/>
    <p:sldId id="417" r:id="rId18"/>
    <p:sldId id="428" r:id="rId19"/>
    <p:sldId id="429" r:id="rId20"/>
    <p:sldId id="356" r:id="rId21"/>
    <p:sldId id="387" r:id="rId22"/>
    <p:sldId id="388" r:id="rId23"/>
    <p:sldId id="389" r:id="rId24"/>
    <p:sldId id="390" r:id="rId25"/>
    <p:sldId id="391" r:id="rId26"/>
    <p:sldId id="396" r:id="rId27"/>
    <p:sldId id="397" r:id="rId28"/>
    <p:sldId id="398" r:id="rId29"/>
    <p:sldId id="399" r:id="rId30"/>
    <p:sldId id="400" r:id="rId31"/>
    <p:sldId id="402" r:id="rId32"/>
    <p:sldId id="403" r:id="rId33"/>
    <p:sldId id="404" r:id="rId34"/>
    <p:sldId id="392" r:id="rId35"/>
    <p:sldId id="393" r:id="rId36"/>
    <p:sldId id="394" r:id="rId37"/>
    <p:sldId id="395" r:id="rId38"/>
    <p:sldId id="422" r:id="rId39"/>
    <p:sldId id="423" r:id="rId40"/>
    <p:sldId id="405" r:id="rId41"/>
    <p:sldId id="406" r:id="rId42"/>
    <p:sldId id="407" r:id="rId43"/>
    <p:sldId id="331" r:id="rId44"/>
    <p:sldId id="359" r:id="rId45"/>
    <p:sldId id="335" r:id="rId46"/>
    <p:sldId id="361" r:id="rId47"/>
    <p:sldId id="421" r:id="rId48"/>
    <p:sldId id="332" r:id="rId4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ima Bhatia" initials="SB" lastIdx="1" clrIdx="0">
    <p:extLst>
      <p:ext uri="{19B8F6BF-5375-455C-9EA6-DF929625EA0E}">
        <p15:presenceInfo xmlns:p15="http://schemas.microsoft.com/office/powerpoint/2012/main" xmlns="" userId="Salima Bhatia" providerId="None"/>
      </p:ext>
    </p:extLst>
  </p:cmAuthor>
  <p:cmAuthor id="2" name="IPE-485" initials="I" lastIdx="1" clrIdx="1">
    <p:extLst>
      <p:ext uri="{19B8F6BF-5375-455C-9EA6-DF929625EA0E}">
        <p15:presenceInfo xmlns:p15="http://schemas.microsoft.com/office/powerpoint/2012/main" xmlns="" userId="IPE-48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0000CC"/>
    <a:srgbClr val="000000"/>
    <a:srgbClr val="FF0000"/>
    <a:srgbClr val="99FF66"/>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027" autoAdjust="0"/>
    <p:restoredTop sz="88727" autoAdjust="0"/>
  </p:normalViewPr>
  <p:slideViewPr>
    <p:cSldViewPr snapToGrid="0">
      <p:cViewPr>
        <p:scale>
          <a:sx n="50" d="100"/>
          <a:sy n="50" d="100"/>
        </p:scale>
        <p:origin x="-1290" y="-5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2.xlsx"/><Relationship Id="rId4"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D:\Vikas%20Data%20base\Clinical%20and%20Counselling%203%20yr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Split</c:v>
                </c:pt>
              </c:strCache>
            </c:strRef>
          </c:tx>
          <c:dPt>
            <c:idx val="0"/>
            <c:spPr>
              <a:solidFill>
                <a:schemeClr val="accent6"/>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2-9A4F-49C1-9878-CDC5119935DB}"/>
              </c:ext>
            </c:extLst>
          </c:dPt>
          <c:dPt>
            <c:idx val="1"/>
            <c:spPr>
              <a:solidFill>
                <a:schemeClr val="accent5"/>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9A4F-49C1-9878-CDC5119935DB}"/>
              </c:ext>
            </c:extLst>
          </c:dPt>
          <c:dPt>
            <c:idx val="2"/>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9A4F-49C1-9878-CDC5119935DB}"/>
              </c:ext>
            </c:extLst>
          </c:dPt>
          <c:dPt>
            <c:idx val="3"/>
            <c:spPr>
              <a:solidFill>
                <a:schemeClr val="accent6">
                  <a:lumMod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782A-4ACE-87DA-C6F57888ABEF}"/>
              </c:ext>
            </c:extLst>
          </c:dPt>
          <c:dPt>
            <c:idx val="4"/>
            <c:spPr>
              <a:solidFill>
                <a:schemeClr val="accent5">
                  <a:lumMod val="60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4-7298-4896-B37B-53A0D060900F}"/>
              </c:ext>
            </c:extLst>
          </c:dPt>
          <c:dPt>
            <c:idx val="5"/>
            <c:spPr>
              <a:solidFill>
                <a:schemeClr val="accent2">
                  <a:lumMod val="75000"/>
                </a:schemeClr>
              </a:solidFill>
            </c:spPr>
            <c:extLst xmlns:c16r2="http://schemas.microsoft.com/office/drawing/2015/06/chart">
              <c:ext xmlns:c16="http://schemas.microsoft.com/office/drawing/2014/chart" uri="{C3380CC4-5D6E-409C-BE32-E72D297353CC}">
                <c16:uniqueId val="{00000005-7298-4896-B37B-53A0D060900F}"/>
              </c:ext>
            </c:extLst>
          </c:dPt>
          <c:dLbls>
            <c:dLbl>
              <c:idx val="0"/>
              <c:layout>
                <c:manualLayout>
                  <c:x val="6.2837033154482566E-2"/>
                  <c:y val="0"/>
                </c:manualLayout>
              </c:layout>
              <c:dLblPos val="bestFit"/>
              <c:showCatName val="1"/>
              <c:showPercent val="1"/>
              <c:extLst xmlns:c16r2="http://schemas.microsoft.com/office/drawing/2015/06/chart">
                <c:ext xmlns:c16="http://schemas.microsoft.com/office/drawing/2014/chart" uri="{C3380CC4-5D6E-409C-BE32-E72D297353CC}">
                  <c16:uniqueId val="{00000002-9A4F-49C1-9878-CDC5119935DB}"/>
                </c:ext>
                <c:ext xmlns:c15="http://schemas.microsoft.com/office/drawing/2012/chart" uri="{CE6537A1-D6FC-4f65-9D91-7224C49458BB}">
                  <c15:layout/>
                </c:ext>
              </c:extLst>
            </c:dLbl>
            <c:dLbl>
              <c:idx val="1"/>
              <c:layout>
                <c:manualLayout>
                  <c:x val="3.1948147641728028E-2"/>
                  <c:y val="2.2924769901061487E-2"/>
                </c:manualLayout>
              </c:layout>
              <c:dLblPos val="bestFit"/>
              <c:showCatName val="1"/>
              <c:showPercent val="1"/>
              <c:extLst xmlns:c16r2="http://schemas.microsoft.com/office/drawing/2015/06/chart">
                <c:ext xmlns:c16="http://schemas.microsoft.com/office/drawing/2014/chart" uri="{C3380CC4-5D6E-409C-BE32-E72D297353CC}">
                  <c16:uniqueId val="{00000001-9A4F-49C1-9878-CDC5119935DB}"/>
                </c:ext>
                <c:ext xmlns:c15="http://schemas.microsoft.com/office/drawing/2012/chart" uri="{CE6537A1-D6FC-4f65-9D91-7224C49458BB}">
                  <c15:layout/>
                </c:ext>
              </c:extLst>
            </c:dLbl>
            <c:dLbl>
              <c:idx val="2"/>
              <c:layout>
                <c:manualLayout>
                  <c:x val="2.6987340340499946E-2"/>
                  <c:y val="6.2422839033948928E-2"/>
                </c:manualLayout>
              </c:layout>
              <c:dLblPos val="bestFit"/>
              <c:showCatName val="1"/>
              <c:showPercent val="1"/>
              <c:extLst xmlns:c16r2="http://schemas.microsoft.com/office/drawing/2015/06/chart">
                <c:ext xmlns:c16="http://schemas.microsoft.com/office/drawing/2014/chart" uri="{C3380CC4-5D6E-409C-BE32-E72D297353CC}">
                  <c16:uniqueId val="{00000003-9A4F-49C1-9878-CDC5119935DB}"/>
                </c:ext>
                <c:ext xmlns:c15="http://schemas.microsoft.com/office/drawing/2012/chart" uri="{CE6537A1-D6FC-4f65-9D91-7224C49458BB}">
                  <c15:layout/>
                </c:ext>
              </c:extLst>
            </c:dLbl>
            <c:dLbl>
              <c:idx val="3"/>
              <c:layout>
                <c:manualLayout>
                  <c:x val="-3.5561877366986648E-2"/>
                  <c:y val="-9.3963766128345769E-2"/>
                </c:manualLayout>
              </c:layout>
              <c:dLblPos val="bestFit"/>
              <c:showCatName val="1"/>
              <c:showPercent val="1"/>
              <c:extLst xmlns:c16r2="http://schemas.microsoft.com/office/drawing/2015/06/chart">
                <c:ext xmlns:c16="http://schemas.microsoft.com/office/drawing/2014/chart" uri="{C3380CC4-5D6E-409C-BE32-E72D297353CC}">
                  <c16:uniqueId val="{00000007-782A-4ACE-87DA-C6F57888ABEF}"/>
                </c:ext>
                <c:ext xmlns:c15="http://schemas.microsoft.com/office/drawing/2012/chart" uri="{CE6537A1-D6FC-4f65-9D91-7224C49458BB}">
                  <c15:layout/>
                </c:ext>
              </c:extLst>
            </c:dLbl>
            <c:dLbl>
              <c:idx val="4"/>
              <c:layout>
                <c:manualLayout>
                  <c:x val="1.33312992124323E-2"/>
                  <c:y val="4.5927987363822552E-2"/>
                </c:manualLayout>
              </c:layout>
              <c:dLblPos val="bestFit"/>
              <c:showCatName val="1"/>
              <c:showPercent val="1"/>
              <c:extLst xmlns:c16r2="http://schemas.microsoft.com/office/drawing/2015/06/chart">
                <c:ext xmlns:c16="http://schemas.microsoft.com/office/drawing/2014/chart" uri="{C3380CC4-5D6E-409C-BE32-E72D297353CC}">
                  <c16:uniqueId val="{00000004-7298-4896-B37B-53A0D060900F}"/>
                </c:ext>
                <c:ext xmlns:c15="http://schemas.microsoft.com/office/drawing/2012/chart" uri="{CE6537A1-D6FC-4f65-9D91-7224C49458BB}">
                  <c15:layout/>
                </c:ext>
              </c:extLst>
            </c:dLbl>
            <c:dLbl>
              <c:idx val="5"/>
              <c:layout>
                <c:manualLayout>
                  <c:x val="-1.0138320221271839E-2"/>
                  <c:y val="0"/>
                </c:manualLayout>
              </c:layout>
              <c:dLblPos val="bestFit"/>
              <c:showCatName val="1"/>
              <c:showPercent val="1"/>
              <c:extLst xmlns:c16r2="http://schemas.microsoft.com/office/drawing/2015/06/chart">
                <c:ext xmlns:c16="http://schemas.microsoft.com/office/drawing/2014/chart" uri="{C3380CC4-5D6E-409C-BE32-E72D297353CC}">
                  <c16:uniqueId val="{00000005-7298-4896-B37B-53A0D060900F}"/>
                </c:ext>
                <c:ext xmlns:c15="http://schemas.microsoft.com/office/drawing/2012/chart" uri="{CE6537A1-D6FC-4f65-9D91-7224C49458BB}">
                  <c15:layout/>
                </c:ext>
              </c:extLst>
            </c:dLbl>
            <c:dLbl>
              <c:idx val="6"/>
              <c:layout>
                <c:manualLayout>
                  <c:x val="1.1645131150156099E-2"/>
                  <c:y val="0.15122770434059821"/>
                </c:manualLayout>
              </c:layout>
              <c:dLblPos val="bestFit"/>
              <c:showCatName val="1"/>
              <c:showPercent val="1"/>
              <c:extLst xmlns:c16r2="http://schemas.microsoft.com/office/drawing/2015/06/chart">
                <c:ext xmlns:c16="http://schemas.microsoft.com/office/drawing/2014/chart" uri="{C3380CC4-5D6E-409C-BE32-E72D297353CC}">
                  <c16:uniqueId val="{0000000A-9115-4C30-81F0-6866738FB9F0}"/>
                </c:ext>
                <c:ext xmlns:c15="http://schemas.microsoft.com/office/drawing/2012/chart" uri="{CE6537A1-D6FC-4f65-9D91-7224C49458BB}"/>
              </c:extLst>
            </c:dLbl>
            <c:dLbl>
              <c:idx val="7"/>
              <c:layout>
                <c:manualLayout>
                  <c:x val="-4.2453411457080516E-2"/>
                  <c:y val="2.3767107549381626E-2"/>
                </c:manualLayout>
              </c:layout>
              <c:dLblPos val="bestFit"/>
              <c:showCatName val="1"/>
              <c:showPercent val="1"/>
              <c:extLst xmlns:c16r2="http://schemas.microsoft.com/office/drawing/2015/06/chart">
                <c:ext xmlns:c16="http://schemas.microsoft.com/office/drawing/2014/chart" uri="{C3380CC4-5D6E-409C-BE32-E72D297353CC}">
                  <c16:uniqueId val="{00000009-9115-4C30-81F0-6866738FB9F0}"/>
                </c:ext>
                <c:ext xmlns:c15="http://schemas.microsoft.com/office/drawing/2012/chart" uri="{CE6537A1-D6FC-4f65-9D91-7224C49458BB}"/>
              </c:extLst>
            </c:dLbl>
            <c:spPr>
              <a:noFill/>
              <a:ln>
                <a:noFill/>
              </a:ln>
              <a:effectLst/>
            </c:spPr>
            <c:txPr>
              <a:bodyPr rot="0" vert="horz"/>
              <a:lstStyle/>
              <a:p>
                <a:pPr>
                  <a:defRPr b="1"/>
                </a:pPr>
                <a:endParaRPr lang="en-US"/>
              </a:p>
            </c:txPr>
            <c:dLblPos val="inEnd"/>
            <c:showCatName val="1"/>
            <c:showPercent val="1"/>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0-5 years</c:v>
                </c:pt>
                <c:pt idx="1">
                  <c:v>6-9 years</c:v>
                </c:pt>
                <c:pt idx="2">
                  <c:v>10-19 years</c:v>
                </c:pt>
                <c:pt idx="3">
                  <c:v>20-49 years</c:v>
                </c:pt>
                <c:pt idx="4">
                  <c:v>50-59 years</c:v>
                </c:pt>
                <c:pt idx="5">
                  <c:v>&gt;60 years</c:v>
                </c:pt>
              </c:strCache>
            </c:strRef>
          </c:cat>
          <c:val>
            <c:numRef>
              <c:f>Sheet1!$B$2:$B$7</c:f>
              <c:numCache>
                <c:formatCode>0%</c:formatCode>
                <c:ptCount val="6"/>
                <c:pt idx="0">
                  <c:v>0.11</c:v>
                </c:pt>
                <c:pt idx="1">
                  <c:v>8.0000000000000016E-2</c:v>
                </c:pt>
                <c:pt idx="2">
                  <c:v>0.21000000000000002</c:v>
                </c:pt>
                <c:pt idx="3">
                  <c:v>0.43000000000000005</c:v>
                </c:pt>
                <c:pt idx="4">
                  <c:v>7.0000000000000021E-2</c:v>
                </c:pt>
                <c:pt idx="5">
                  <c:v>9.0000000000000011E-2</c:v>
                </c:pt>
              </c:numCache>
            </c:numRef>
          </c:val>
          <c:extLst xmlns:c16r2="http://schemas.microsoft.com/office/drawing/2015/06/chart">
            <c:ext xmlns:c16="http://schemas.microsoft.com/office/drawing/2014/chart" uri="{C3380CC4-5D6E-409C-BE32-E72D297353CC}">
              <c16:uniqueId val="{00000000-9A4F-49C1-9878-CDC5119935DB}"/>
            </c:ext>
          </c:extLst>
        </c:ser>
        <c:dLbls>
          <c:showCatName val="1"/>
          <c:showPercent val="1"/>
        </c:dLbls>
        <c:firstSliceAng val="0"/>
      </c:pieChart>
      <c:spPr>
        <a:noFill/>
        <a:ln>
          <a:noFill/>
        </a:ln>
        <a:effectLst/>
      </c:spPr>
    </c:plotArea>
    <c:plotVisOnly val="1"/>
    <c:dispBlanksAs val="zero"/>
  </c:chart>
  <c:spPr>
    <a:noFill/>
    <a:ln w="9525" cap="flat" cmpd="sng" algn="ctr">
      <a:noFill/>
      <a:round/>
    </a:ln>
    <a:effectLst/>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IMR</c:v>
                </c:pt>
              </c:strCache>
            </c:strRef>
          </c:tx>
          <c:spPr>
            <a:solidFill>
              <a:schemeClr val="accent1"/>
            </a:solidFill>
            <a:ln>
              <a:noFill/>
            </a:ln>
            <a:effectLst/>
          </c:spPr>
          <c:dLbls>
            <c:spPr>
              <a:noFill/>
              <a:ln>
                <a:no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39</c:v>
                </c:pt>
                <c:pt idx="1">
                  <c:v>37</c:v>
                </c:pt>
                <c:pt idx="2">
                  <c:v>34</c:v>
                </c:pt>
                <c:pt idx="3">
                  <c:v>33</c:v>
                </c:pt>
              </c:numCache>
            </c:numRef>
          </c:val>
          <c:extLst xmlns:c16r2="http://schemas.microsoft.com/office/drawing/2015/06/chart">
            <c:ext xmlns:c16="http://schemas.microsoft.com/office/drawing/2014/chart" uri="{C3380CC4-5D6E-409C-BE32-E72D297353CC}">
              <c16:uniqueId val="{00000000-B795-442E-B50D-FA80DBF2F432}"/>
            </c:ext>
          </c:extLst>
        </c:ser>
        <c:dLbls>
          <c:showVal val="1"/>
        </c:dLbls>
        <c:gapWidth val="444"/>
        <c:overlap val="-90"/>
        <c:axId val="84161664"/>
        <c:axId val="84163200"/>
      </c:barChart>
      <c:catAx>
        <c:axId val="8416166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cap="all" spc="120" normalizeH="0" baseline="0">
                <a:solidFill>
                  <a:schemeClr val="tx1"/>
                </a:solidFill>
                <a:latin typeface="+mn-lt"/>
                <a:ea typeface="+mn-ea"/>
                <a:cs typeface="+mn-cs"/>
              </a:defRPr>
            </a:pPr>
            <a:endParaRPr lang="en-US"/>
          </a:p>
        </c:txPr>
        <c:crossAx val="84163200"/>
        <c:crosses val="autoZero"/>
        <c:auto val="1"/>
        <c:lblAlgn val="ctr"/>
        <c:lblOffset val="100"/>
      </c:catAx>
      <c:valAx>
        <c:axId val="84163200"/>
        <c:scaling>
          <c:orientation val="minMax"/>
        </c:scaling>
        <c:delete val="1"/>
        <c:axPos val="l"/>
        <c:numFmt formatCode="General" sourceLinked="1"/>
        <c:majorTickMark val="none"/>
        <c:tickLblPos val="nextTo"/>
        <c:crossAx val="8416166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4.0616862210659965E-2"/>
          <c:y val="4.4713476893473235E-2"/>
          <c:w val="0.94600386864201869"/>
          <c:h val="0.56624183567574726"/>
        </c:manualLayout>
      </c:layout>
      <c:barChart>
        <c:barDir val="col"/>
        <c:grouping val="clustered"/>
        <c:ser>
          <c:idx val="0"/>
          <c:order val="0"/>
          <c:tx>
            <c:strRef>
              <c:f>Sheet1!$A$9</c:f>
              <c:strCache>
                <c:ptCount val="1"/>
                <c:pt idx="0">
                  <c:v>Client Registered</c:v>
                </c:pt>
              </c:strCache>
            </c:strRef>
          </c:tx>
          <c:dLbls>
            <c:dLbl>
              <c:idx val="0"/>
              <c:numFmt formatCode="0.0" sourceLinked="0"/>
              <c:spPr/>
              <c:txPr>
                <a:bodyPr/>
                <a:lstStyle/>
                <a:p>
                  <a:pPr>
                    <a:defRPr b="1"/>
                  </a:pPr>
                  <a:endParaRPr lang="en-US"/>
                </a:p>
              </c:txPr>
            </c:dLbl>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Sheet1!$C$8:$D$8</c:f>
              <c:strCache>
                <c:ptCount val="2"/>
                <c:pt idx="0">
                  <c:v>2017-18</c:v>
                </c:pt>
                <c:pt idx="1">
                  <c:v>2018-19</c:v>
                </c:pt>
              </c:strCache>
            </c:strRef>
          </c:cat>
          <c:val>
            <c:numRef>
              <c:f>Sheet1!$C$9:$D$9</c:f>
              <c:numCache>
                <c:formatCode>0.00</c:formatCode>
                <c:ptCount val="2"/>
                <c:pt idx="0">
                  <c:v>69.889839999999992</c:v>
                </c:pt>
                <c:pt idx="1">
                  <c:v>70.713120000000018</c:v>
                </c:pt>
              </c:numCache>
            </c:numRef>
          </c:val>
        </c:ser>
        <c:ser>
          <c:idx val="1"/>
          <c:order val="1"/>
          <c:tx>
            <c:strRef>
              <c:f>Sheet1!$A$10</c:f>
              <c:strCache>
                <c:ptCount val="1"/>
                <c:pt idx="0">
                  <c:v>Client Received Clinical Services</c:v>
                </c:pt>
              </c:strCache>
            </c:strRef>
          </c:tx>
          <c:dLbls>
            <c:dLbl>
              <c:idx val="0"/>
              <c:numFmt formatCode="0.0" sourceLinked="0"/>
              <c:spPr/>
              <c:txPr>
                <a:bodyPr/>
                <a:lstStyle/>
                <a:p>
                  <a:pPr>
                    <a:defRPr b="1"/>
                  </a:pPr>
                  <a:endParaRPr lang="en-US"/>
                </a:p>
              </c:txPr>
            </c:dLbl>
            <c:numFmt formatCode="0.0" sourceLinked="0"/>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Sheet1!$C$8:$D$8</c:f>
              <c:strCache>
                <c:ptCount val="2"/>
                <c:pt idx="0">
                  <c:v>2017-18</c:v>
                </c:pt>
                <c:pt idx="1">
                  <c:v>2018-19</c:v>
                </c:pt>
              </c:strCache>
            </c:strRef>
          </c:cat>
          <c:val>
            <c:numRef>
              <c:f>Sheet1!$C$10:$D$10</c:f>
              <c:numCache>
                <c:formatCode>0.00</c:formatCode>
                <c:ptCount val="2"/>
                <c:pt idx="0">
                  <c:v>46.528120000000008</c:v>
                </c:pt>
                <c:pt idx="1">
                  <c:v>48.876479999999994</c:v>
                </c:pt>
              </c:numCache>
            </c:numRef>
          </c:val>
        </c:ser>
        <c:ser>
          <c:idx val="2"/>
          <c:order val="2"/>
          <c:tx>
            <c:strRef>
              <c:f>Sheet1!$A$11</c:f>
              <c:strCache>
                <c:ptCount val="1"/>
                <c:pt idx="0">
                  <c:v>Client Received Counseling Services</c:v>
                </c:pt>
              </c:strCache>
            </c:strRef>
          </c:tx>
          <c:dLbls>
            <c:numFmt formatCode="0.0" sourceLinked="0"/>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Sheet1!$C$8:$D$8</c:f>
              <c:strCache>
                <c:ptCount val="2"/>
                <c:pt idx="0">
                  <c:v>2017-18</c:v>
                </c:pt>
                <c:pt idx="1">
                  <c:v>2018-19</c:v>
                </c:pt>
              </c:strCache>
            </c:strRef>
          </c:cat>
          <c:val>
            <c:numRef>
              <c:f>Sheet1!$C$11:$D$11</c:f>
              <c:numCache>
                <c:formatCode>0.00</c:formatCode>
                <c:ptCount val="2"/>
                <c:pt idx="0">
                  <c:v>50.456399999999995</c:v>
                </c:pt>
                <c:pt idx="1">
                  <c:v>55.414409999999997</c:v>
                </c:pt>
              </c:numCache>
            </c:numRef>
          </c:val>
        </c:ser>
        <c:ser>
          <c:idx val="3"/>
          <c:order val="3"/>
          <c:tx>
            <c:strRef>
              <c:f>Sheet1!$A$12</c:f>
              <c:strCache>
                <c:ptCount val="1"/>
                <c:pt idx="0">
                  <c:v>Clients referred</c:v>
                </c:pt>
              </c:strCache>
            </c:strRef>
          </c:tx>
          <c:dLbls>
            <c:numFmt formatCode="0.0" sourceLinked="0"/>
            <c:spPr>
              <a:noFill/>
              <a:ln>
                <a:noFill/>
              </a:ln>
              <a:effectLst/>
            </c:spPr>
            <c:txPr>
              <a:bodyPr/>
              <a:lstStyle/>
              <a:p>
                <a:pPr>
                  <a:defRPr b="1"/>
                </a:pPr>
                <a:endParaRPr lang="en-US"/>
              </a:p>
            </c:txPr>
            <c:showVal val="1"/>
            <c:extLst>
              <c:ext xmlns:c15="http://schemas.microsoft.com/office/drawing/2012/chart" uri="{CE6537A1-D6FC-4f65-9D91-7224C49458BB}">
                <c15:showLeaderLines val="0"/>
              </c:ext>
            </c:extLst>
          </c:dLbls>
          <c:cat>
            <c:strRef>
              <c:f>Sheet1!$C$8:$D$8</c:f>
              <c:strCache>
                <c:ptCount val="2"/>
                <c:pt idx="0">
                  <c:v>2017-18</c:v>
                </c:pt>
                <c:pt idx="1">
                  <c:v>2018-19</c:v>
                </c:pt>
              </c:strCache>
            </c:strRef>
          </c:cat>
          <c:val>
            <c:numRef>
              <c:f>Sheet1!$C$12:$D$12</c:f>
              <c:numCache>
                <c:formatCode>0.00</c:formatCode>
                <c:ptCount val="2"/>
                <c:pt idx="0">
                  <c:v>9.061770000000001</c:v>
                </c:pt>
                <c:pt idx="1">
                  <c:v>11.642379999999999</c:v>
                </c:pt>
              </c:numCache>
            </c:numRef>
          </c:val>
        </c:ser>
        <c:dLbls>
          <c:showVal val="1"/>
        </c:dLbls>
        <c:gapWidth val="75"/>
        <c:axId val="65775872"/>
        <c:axId val="65789952"/>
      </c:barChart>
      <c:catAx>
        <c:axId val="65775872"/>
        <c:scaling>
          <c:orientation val="minMax"/>
        </c:scaling>
        <c:axPos val="b"/>
        <c:numFmt formatCode="General" sourceLinked="0"/>
        <c:majorTickMark val="none"/>
        <c:tickLblPos val="nextTo"/>
        <c:crossAx val="65789952"/>
        <c:crosses val="autoZero"/>
        <c:auto val="1"/>
        <c:lblAlgn val="ctr"/>
        <c:lblOffset val="100"/>
      </c:catAx>
      <c:valAx>
        <c:axId val="65789952"/>
        <c:scaling>
          <c:orientation val="minMax"/>
        </c:scaling>
        <c:delete val="1"/>
        <c:axPos val="l"/>
        <c:numFmt formatCode="0.0" sourceLinked="0"/>
        <c:majorTickMark val="none"/>
        <c:tickLblPos val="nextTo"/>
        <c:crossAx val="65775872"/>
        <c:crosses val="autoZero"/>
        <c:crossBetween val="between"/>
      </c:valAx>
      <c:spPr>
        <a:noFill/>
      </c:spPr>
    </c:plotArea>
    <c:legend>
      <c:legendPos val="b"/>
      <c:layout>
        <c:manualLayout>
          <c:xMode val="edge"/>
          <c:yMode val="edge"/>
          <c:x val="0"/>
          <c:y val="0.7097629441258767"/>
          <c:w val="1"/>
          <c:h val="0.2280923871512483"/>
        </c:manualLayout>
      </c:layout>
      <c:txPr>
        <a:bodyPr/>
        <a:lstStyle/>
        <a:p>
          <a:pPr>
            <a:defRPr b="1"/>
          </a:pPr>
          <a:endParaRPr lang="en-US"/>
        </a:p>
      </c:txPr>
    </c:legend>
    <c:plotVisOnly val="1"/>
    <c:dispBlanksAs val="gap"/>
  </c:chart>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style val="28"/>
  <c:chart>
    <c:autoTitleDeleted val="1"/>
    <c:plotArea>
      <c:layout>
        <c:manualLayout>
          <c:layoutTarget val="inner"/>
          <c:xMode val="edge"/>
          <c:yMode val="edge"/>
          <c:x val="4.902898395590554E-2"/>
          <c:y val="0.20273108395387229"/>
          <c:w val="0.90194203208818979"/>
          <c:h val="0.54455932827401099"/>
        </c:manualLayout>
      </c:layout>
      <c:barChart>
        <c:barDir val="col"/>
        <c:grouping val="clustered"/>
        <c:ser>
          <c:idx val="0"/>
          <c:order val="0"/>
          <c:tx>
            <c:strRef>
              <c:f>Sheet3!$B$2</c:f>
              <c:strCache>
                <c:ptCount val="1"/>
                <c:pt idx="0">
                  <c:v>FY 2018-19</c:v>
                </c:pt>
              </c:strCache>
            </c:strRef>
          </c:tx>
          <c:dPt>
            <c:idx val="0"/>
            <c:spPr>
              <a:solidFill>
                <a:srgbClr val="002060"/>
              </a:solidFill>
            </c:spPr>
          </c:dPt>
          <c:dPt>
            <c:idx val="1"/>
            <c:spPr>
              <a:solidFill>
                <a:srgbClr val="002060"/>
              </a:solidFill>
            </c:spPr>
          </c:dPt>
          <c:dLbls>
            <c:spPr>
              <a:noFill/>
              <a:ln>
                <a:noFill/>
              </a:ln>
              <a:effectLst/>
            </c:spPr>
            <c:showVal val="1"/>
            <c:extLst>
              <c:ext xmlns:c15="http://schemas.microsoft.com/office/drawing/2012/chart" uri="{CE6537A1-D6FC-4f65-9D91-7224C49458BB}">
                <c15:layout/>
                <c15:showLeaderLines val="0"/>
              </c:ext>
            </c:extLst>
          </c:dLbls>
          <c:cat>
            <c:strRef>
              <c:f>Sheet3!$C$1:$D$1</c:f>
              <c:strCache>
                <c:ptCount val="2"/>
                <c:pt idx="0">
                  <c:v>PW %</c:v>
                </c:pt>
                <c:pt idx="1">
                  <c:v>Child (%)</c:v>
                </c:pt>
              </c:strCache>
            </c:strRef>
          </c:cat>
          <c:val>
            <c:numRef>
              <c:f>Sheet3!$C$2:$D$2</c:f>
              <c:numCache>
                <c:formatCode>0%</c:formatCode>
                <c:ptCount val="2"/>
                <c:pt idx="0">
                  <c:v>0.55100000000000005</c:v>
                </c:pt>
                <c:pt idx="1">
                  <c:v>0.48140000000000022</c:v>
                </c:pt>
              </c:numCache>
            </c:numRef>
          </c:val>
        </c:ser>
        <c:ser>
          <c:idx val="1"/>
          <c:order val="1"/>
          <c:tx>
            <c:strRef>
              <c:f>Sheet3!$B$3</c:f>
              <c:strCache>
                <c:ptCount val="1"/>
                <c:pt idx="0">
                  <c:v>FY 2019-20 *</c:v>
                </c:pt>
              </c:strCache>
            </c:strRef>
          </c:tx>
          <c:spPr>
            <a:solidFill>
              <a:srgbClr val="C00000"/>
            </a:solidFill>
          </c:spPr>
          <c:dLbls>
            <c:spPr>
              <a:noFill/>
              <a:ln>
                <a:noFill/>
              </a:ln>
              <a:effectLst/>
            </c:spPr>
            <c:showVal val="1"/>
            <c:extLst>
              <c:ext xmlns:c15="http://schemas.microsoft.com/office/drawing/2012/chart" uri="{CE6537A1-D6FC-4f65-9D91-7224C49458BB}">
                <c15:layout/>
                <c15:showLeaderLines val="0"/>
              </c:ext>
            </c:extLst>
          </c:dLbls>
          <c:cat>
            <c:strRef>
              <c:f>Sheet3!$C$1:$D$1</c:f>
              <c:strCache>
                <c:ptCount val="2"/>
                <c:pt idx="0">
                  <c:v>PW %</c:v>
                </c:pt>
                <c:pt idx="1">
                  <c:v>Child (%)</c:v>
                </c:pt>
              </c:strCache>
            </c:strRef>
          </c:cat>
          <c:val>
            <c:numRef>
              <c:f>Sheet3!$C$3:$D$3</c:f>
              <c:numCache>
                <c:formatCode>0%</c:formatCode>
                <c:ptCount val="2"/>
                <c:pt idx="0">
                  <c:v>0.39660000000000017</c:v>
                </c:pt>
                <c:pt idx="1">
                  <c:v>0.32840000000000036</c:v>
                </c:pt>
              </c:numCache>
            </c:numRef>
          </c:val>
        </c:ser>
        <c:dLbls>
          <c:showVal val="1"/>
        </c:dLbls>
        <c:overlap val="-25"/>
        <c:axId val="66079744"/>
        <c:axId val="66097920"/>
      </c:barChart>
      <c:catAx>
        <c:axId val="66079744"/>
        <c:scaling>
          <c:orientation val="minMax"/>
        </c:scaling>
        <c:axPos val="b"/>
        <c:numFmt formatCode="General" sourceLinked="0"/>
        <c:majorTickMark val="none"/>
        <c:tickLblPos val="nextTo"/>
        <c:crossAx val="66097920"/>
        <c:crosses val="autoZero"/>
        <c:auto val="1"/>
        <c:lblAlgn val="ctr"/>
        <c:lblOffset val="100"/>
      </c:catAx>
      <c:valAx>
        <c:axId val="66097920"/>
        <c:scaling>
          <c:orientation val="minMax"/>
        </c:scaling>
        <c:delete val="1"/>
        <c:axPos val="l"/>
        <c:numFmt formatCode="0%" sourceLinked="1"/>
        <c:tickLblPos val="nextTo"/>
        <c:crossAx val="66079744"/>
        <c:crosses val="autoZero"/>
        <c:crossBetween val="between"/>
      </c:valAx>
    </c:plotArea>
    <c:legend>
      <c:legendPos val="t"/>
      <c:layout/>
      <c:txPr>
        <a:bodyPr/>
        <a:lstStyle/>
        <a:p>
          <a:pPr>
            <a:defRPr sz="1400"/>
          </a:pPr>
          <a:endParaRPr lang="en-US"/>
        </a:p>
      </c:txPr>
    </c:legend>
    <c:plotVisOnly val="1"/>
    <c:dispBlanksAs val="gap"/>
  </c:chart>
  <c:txPr>
    <a:bodyPr/>
    <a:lstStyle/>
    <a:p>
      <a:pPr>
        <a:defRPr sz="1600" b="1"/>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PPIUCD</a:t>
          </a:r>
          <a:endParaRPr lang="en-US" sz="24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7B436751-8CBC-4D64-B533-30B8306A3557}">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Injectable </a:t>
          </a:r>
          <a:r>
            <a:rPr lang="en-US" sz="2400" b="1" dirty="0" err="1" smtClean="0">
              <a:latin typeface="Agency FB" panose="020B0503020202020204" pitchFamily="34" charset="0"/>
            </a:rPr>
            <a:t>Contrace-ptive</a:t>
          </a:r>
          <a:r>
            <a:rPr lang="en-US" sz="2400" b="1" dirty="0" smtClean="0">
              <a:latin typeface="Agency FB" panose="020B0503020202020204" pitchFamily="34" charset="0"/>
            </a:rPr>
            <a:t> MPA</a:t>
          </a:r>
          <a:endParaRPr lang="en-US" sz="2400" b="1" dirty="0">
            <a:latin typeface="Agency FB" panose="020B0503020202020204" pitchFamily="34" charset="0"/>
          </a:endParaRPr>
        </a:p>
      </dgm:t>
    </dgm:pt>
    <dgm:pt modelId="{0286D1C9-F49A-4241-85E9-F6ECC4E9B4E7}" type="parTrans" cxnId="{774CA93A-AD39-4844-BC54-7D5D23DFBB60}">
      <dgm:prSet/>
      <dgm:spPr/>
      <dgm:t>
        <a:bodyPr/>
        <a:lstStyle/>
        <a:p>
          <a:endParaRPr lang="en-US" sz="3200" b="1">
            <a:latin typeface="Agency FB" panose="020B0503020202020204" pitchFamily="34" charset="0"/>
          </a:endParaRPr>
        </a:p>
      </dgm:t>
    </dgm:pt>
    <dgm:pt modelId="{1FC86F8A-4592-45B0-A16F-274030ABD105}" type="sibTrans" cxnId="{774CA93A-AD39-4844-BC54-7D5D23DFBB60}">
      <dgm:prSet/>
      <dgm:spPr/>
      <dgm:t>
        <a:bodyPr/>
        <a:lstStyle/>
        <a:p>
          <a:endParaRPr lang="en-US" sz="3200" b="1">
            <a:latin typeface="Agency FB" panose="020B0503020202020204" pitchFamily="34" charset="0"/>
          </a:endParaRPr>
        </a:p>
      </dgm:t>
    </dgm:pt>
    <dgm:pt modelId="{D00B486A-53BB-4C44-8C53-3F7AC11B5025}">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FP-LMIS</a:t>
          </a:r>
          <a:endParaRPr lang="en-US" sz="2400" b="1" dirty="0">
            <a:latin typeface="Agency FB" panose="020B0503020202020204" pitchFamily="34" charset="0"/>
          </a:endParaRPr>
        </a:p>
      </dgm:t>
    </dgm:pt>
    <dgm:pt modelId="{2996DD3B-7A84-4848-9404-C98C2B9DB9DB}" type="parTrans" cxnId="{213C5AAE-D2DC-4DC6-8D6F-1AFB7C640598}">
      <dgm:prSet/>
      <dgm:spPr/>
      <dgm:t>
        <a:bodyPr/>
        <a:lstStyle/>
        <a:p>
          <a:endParaRPr lang="en-US" sz="3200" b="1">
            <a:latin typeface="Agency FB" panose="020B0503020202020204" pitchFamily="34" charset="0"/>
          </a:endParaRPr>
        </a:p>
      </dgm:t>
    </dgm:pt>
    <dgm:pt modelId="{46C899FA-07B8-407E-A77D-6CE009E8BDE5}" type="sibTrans" cxnId="{213C5AAE-D2DC-4DC6-8D6F-1AFB7C640598}">
      <dgm:prSet/>
      <dgm:spPr/>
      <dgm:t>
        <a:bodyPr/>
        <a:lstStyle/>
        <a:p>
          <a:endParaRPr lang="en-US" sz="3200" b="1">
            <a:latin typeface="Agency FB" panose="020B0503020202020204" pitchFamily="34" charset="0"/>
          </a:endParaRPr>
        </a:p>
      </dgm:t>
    </dgm:pt>
    <dgm:pt modelId="{D29AA713-D3CA-4372-B697-DE8E89B8F1D3}">
      <dgm:prSe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Mission </a:t>
          </a:r>
          <a:r>
            <a:rPr lang="en-US" sz="2400" b="1" dirty="0" err="1" smtClean="0">
              <a:latin typeface="Agency FB" panose="020B0503020202020204" pitchFamily="34" charset="0"/>
            </a:rPr>
            <a:t>Parivar</a:t>
          </a:r>
          <a:r>
            <a:rPr lang="en-US" sz="2400" b="1" dirty="0" smtClean="0">
              <a:latin typeface="Agency FB" panose="020B0503020202020204" pitchFamily="34" charset="0"/>
            </a:rPr>
            <a:t> Vikas</a:t>
          </a:r>
          <a:endParaRPr lang="en-US" sz="2400" b="1" dirty="0">
            <a:latin typeface="Agency FB" panose="020B0503020202020204" pitchFamily="34" charset="0"/>
          </a:endParaRPr>
        </a:p>
      </dgm:t>
    </dgm:pt>
    <dgm:pt modelId="{6C61B21D-6467-4E33-B721-977702333566}" type="parTrans" cxnId="{805CE5CB-CAC9-4C0F-8D75-6EAB01883321}">
      <dgm:prSet/>
      <dgm:spPr/>
      <dgm:t>
        <a:bodyPr/>
        <a:lstStyle/>
        <a:p>
          <a:endParaRPr lang="en-US" sz="3200" b="1">
            <a:latin typeface="Agency FB" panose="020B0503020202020204" pitchFamily="34" charset="0"/>
          </a:endParaRPr>
        </a:p>
      </dgm:t>
    </dgm:pt>
    <dgm:pt modelId="{084AA0F9-5FFD-41A9-B0BC-4CD71AFB5125}" type="sibTrans" cxnId="{805CE5CB-CAC9-4C0F-8D75-6EAB01883321}">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0E77FA09-E99F-4581-8663-1E323461B279}" type="pres">
      <dgm:prSet presAssocID="{130F6019-504E-42CD-8EA1-1E24543C2D4C}" presName="circ1" presStyleLbl="vennNode1" presStyleIdx="0" presStyleCnt="4"/>
      <dgm:spPr/>
      <dgm:t>
        <a:bodyPr/>
        <a:lstStyle/>
        <a:p>
          <a:endParaRPr lang="en-US"/>
        </a:p>
      </dgm:t>
    </dgm:pt>
    <dgm:pt modelId="{C43B851F-E1F9-43E7-A00B-87C23E7B7DFE}" type="pres">
      <dgm:prSet presAssocID="{130F6019-504E-42CD-8EA1-1E24543C2D4C}" presName="circ1Tx" presStyleLbl="revTx" presStyleIdx="0" presStyleCnt="0">
        <dgm:presLayoutVars>
          <dgm:chMax val="0"/>
          <dgm:chPref val="0"/>
          <dgm:bulletEnabled val="1"/>
        </dgm:presLayoutVars>
      </dgm:prSet>
      <dgm:spPr/>
      <dgm:t>
        <a:bodyPr/>
        <a:lstStyle/>
        <a:p>
          <a:endParaRPr lang="en-US"/>
        </a:p>
      </dgm:t>
    </dgm:pt>
    <dgm:pt modelId="{9782D991-2C99-4E96-8270-1826E8DD5E22}" type="pres">
      <dgm:prSet presAssocID="{7B436751-8CBC-4D64-B533-30B8306A3557}" presName="circ2" presStyleLbl="vennNode1" presStyleIdx="1" presStyleCnt="4"/>
      <dgm:spPr/>
      <dgm:t>
        <a:bodyPr/>
        <a:lstStyle/>
        <a:p>
          <a:endParaRPr lang="en-US"/>
        </a:p>
      </dgm:t>
    </dgm:pt>
    <dgm:pt modelId="{E048A122-656B-46C5-8ADD-F68C7EEE380F}" type="pres">
      <dgm:prSet presAssocID="{7B436751-8CBC-4D64-B533-30B8306A3557}" presName="circ2Tx" presStyleLbl="revTx" presStyleIdx="0" presStyleCnt="0">
        <dgm:presLayoutVars>
          <dgm:chMax val="0"/>
          <dgm:chPref val="0"/>
          <dgm:bulletEnabled val="1"/>
        </dgm:presLayoutVars>
      </dgm:prSet>
      <dgm:spPr/>
      <dgm:t>
        <a:bodyPr/>
        <a:lstStyle/>
        <a:p>
          <a:endParaRPr lang="en-US"/>
        </a:p>
      </dgm:t>
    </dgm:pt>
    <dgm:pt modelId="{2411FFBE-E289-46FB-B5F8-4CB098C08A2E}" type="pres">
      <dgm:prSet presAssocID="{D00B486A-53BB-4C44-8C53-3F7AC11B5025}" presName="circ3" presStyleLbl="vennNode1" presStyleIdx="2" presStyleCnt="4"/>
      <dgm:spPr/>
      <dgm:t>
        <a:bodyPr/>
        <a:lstStyle/>
        <a:p>
          <a:endParaRPr lang="en-US"/>
        </a:p>
      </dgm:t>
    </dgm:pt>
    <dgm:pt modelId="{B1CF1454-B77A-4CC1-A10C-B9D1D6382C53}" type="pres">
      <dgm:prSet presAssocID="{D00B486A-53BB-4C44-8C53-3F7AC11B5025}" presName="circ3Tx" presStyleLbl="revTx" presStyleIdx="0" presStyleCnt="0">
        <dgm:presLayoutVars>
          <dgm:chMax val="0"/>
          <dgm:chPref val="0"/>
          <dgm:bulletEnabled val="1"/>
        </dgm:presLayoutVars>
      </dgm:prSet>
      <dgm:spPr/>
      <dgm:t>
        <a:bodyPr/>
        <a:lstStyle/>
        <a:p>
          <a:endParaRPr lang="en-US"/>
        </a:p>
      </dgm:t>
    </dgm:pt>
    <dgm:pt modelId="{F998FBF9-99FC-4B71-AC11-DC7E9517D5EA}" type="pres">
      <dgm:prSet presAssocID="{D29AA713-D3CA-4372-B697-DE8E89B8F1D3}" presName="circ4" presStyleLbl="vennNode1" presStyleIdx="3" presStyleCnt="4"/>
      <dgm:spPr/>
      <dgm:t>
        <a:bodyPr/>
        <a:lstStyle/>
        <a:p>
          <a:endParaRPr lang="en-US"/>
        </a:p>
      </dgm:t>
    </dgm:pt>
    <dgm:pt modelId="{DAE02620-7B6B-4608-8A3C-DA1167398D79}" type="pres">
      <dgm:prSet presAssocID="{D29AA713-D3CA-4372-B697-DE8E89B8F1D3}" presName="circ4Tx" presStyleLbl="revTx" presStyleIdx="0" presStyleCnt="0">
        <dgm:presLayoutVars>
          <dgm:chMax val="0"/>
          <dgm:chPref val="0"/>
          <dgm:bulletEnabled val="1"/>
        </dgm:presLayoutVars>
      </dgm:prSet>
      <dgm:spPr/>
      <dgm:t>
        <a:bodyPr/>
        <a:lstStyle/>
        <a:p>
          <a:endParaRPr lang="en-US"/>
        </a:p>
      </dgm:t>
    </dgm:pt>
  </dgm:ptLst>
  <dgm:cxnLst>
    <dgm:cxn modelId="{774CA93A-AD39-4844-BC54-7D5D23DFBB60}" srcId="{C8480CB0-9ECA-43F7-ACF8-C08069AED66E}" destId="{7B436751-8CBC-4D64-B533-30B8306A3557}" srcOrd="1" destOrd="0" parTransId="{0286D1C9-F49A-4241-85E9-F6ECC4E9B4E7}" sibTransId="{1FC86F8A-4592-45B0-A16F-274030ABD105}"/>
    <dgm:cxn modelId="{51A4B927-4CF3-4825-8601-A4AEF7D37104}" type="presOf" srcId="{D00B486A-53BB-4C44-8C53-3F7AC11B5025}" destId="{2411FFBE-E289-46FB-B5F8-4CB098C08A2E}" srcOrd="0" destOrd="0" presId="urn:microsoft.com/office/officeart/2005/8/layout/venn1"/>
    <dgm:cxn modelId="{649B205B-FE38-4DF3-AA4D-5C4B59ACC032}" type="presOf" srcId="{130F6019-504E-42CD-8EA1-1E24543C2D4C}" destId="{C43B851F-E1F9-43E7-A00B-87C23E7B7DFE}" srcOrd="1" destOrd="0" presId="urn:microsoft.com/office/officeart/2005/8/layout/venn1"/>
    <dgm:cxn modelId="{2C8F0A34-3810-4C25-84E6-8854CA8A1B2A}" type="presOf" srcId="{D29AA713-D3CA-4372-B697-DE8E89B8F1D3}" destId="{F998FBF9-99FC-4B71-AC11-DC7E9517D5EA}" srcOrd="0" destOrd="0" presId="urn:microsoft.com/office/officeart/2005/8/layout/venn1"/>
    <dgm:cxn modelId="{25C217B5-2F17-4D34-B6A0-35BAA9F91C90}" type="presOf" srcId="{7B436751-8CBC-4D64-B533-30B8306A3557}" destId="{E048A122-656B-46C5-8ADD-F68C7EEE380F}" srcOrd="1" destOrd="0" presId="urn:microsoft.com/office/officeart/2005/8/layout/venn1"/>
    <dgm:cxn modelId="{0F49D5D7-3A5F-4A1A-B732-EA9113130EEF}" type="presOf" srcId="{C8480CB0-9ECA-43F7-ACF8-C08069AED66E}" destId="{E8D752E6-5367-4962-B87A-392073EBC9B9}" srcOrd="0" destOrd="0" presId="urn:microsoft.com/office/officeart/2005/8/layout/venn1"/>
    <dgm:cxn modelId="{213C5AAE-D2DC-4DC6-8D6F-1AFB7C640598}" srcId="{C8480CB0-9ECA-43F7-ACF8-C08069AED66E}" destId="{D00B486A-53BB-4C44-8C53-3F7AC11B5025}" srcOrd="2" destOrd="0" parTransId="{2996DD3B-7A84-4848-9404-C98C2B9DB9DB}" sibTransId="{46C899FA-07B8-407E-A77D-6CE009E8BDE5}"/>
    <dgm:cxn modelId="{0DA0CABF-0A66-4320-B6DE-71125A24BA78}" type="presOf" srcId="{7B436751-8CBC-4D64-B533-30B8306A3557}" destId="{9782D991-2C99-4E96-8270-1826E8DD5E22}" srcOrd="0" destOrd="0" presId="urn:microsoft.com/office/officeart/2005/8/layout/venn1"/>
    <dgm:cxn modelId="{EEEDD4E1-99BB-4C20-921E-76B24D5224AF}" type="presOf" srcId="{D29AA713-D3CA-4372-B697-DE8E89B8F1D3}" destId="{DAE02620-7B6B-4608-8A3C-DA1167398D79}" srcOrd="1" destOrd="0" presId="urn:microsoft.com/office/officeart/2005/8/layout/venn1"/>
    <dgm:cxn modelId="{70F410DB-5422-4DA6-878C-6B320E95C611}" type="presOf" srcId="{D00B486A-53BB-4C44-8C53-3F7AC11B5025}" destId="{B1CF1454-B77A-4CC1-A10C-B9D1D6382C53}" srcOrd="1"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B2D6C8E4-6CA7-43AA-9FD4-3A39025111ED}" type="presOf" srcId="{130F6019-504E-42CD-8EA1-1E24543C2D4C}" destId="{0E77FA09-E99F-4581-8663-1E323461B279}" srcOrd="0" destOrd="0" presId="urn:microsoft.com/office/officeart/2005/8/layout/venn1"/>
    <dgm:cxn modelId="{805CE5CB-CAC9-4C0F-8D75-6EAB01883321}" srcId="{C8480CB0-9ECA-43F7-ACF8-C08069AED66E}" destId="{D29AA713-D3CA-4372-B697-DE8E89B8F1D3}" srcOrd="3" destOrd="0" parTransId="{6C61B21D-6467-4E33-B721-977702333566}" sibTransId="{084AA0F9-5FFD-41A9-B0BC-4CD71AFB5125}"/>
    <dgm:cxn modelId="{B799648F-F79F-414A-AB98-F432FAAAB79E}" type="presParOf" srcId="{E8D752E6-5367-4962-B87A-392073EBC9B9}" destId="{0E77FA09-E99F-4581-8663-1E323461B279}" srcOrd="0" destOrd="0" presId="urn:microsoft.com/office/officeart/2005/8/layout/venn1"/>
    <dgm:cxn modelId="{CFBFB3BF-84C2-476D-8589-469814E7D22C}" type="presParOf" srcId="{E8D752E6-5367-4962-B87A-392073EBC9B9}" destId="{C43B851F-E1F9-43E7-A00B-87C23E7B7DFE}" srcOrd="1" destOrd="0" presId="urn:microsoft.com/office/officeart/2005/8/layout/venn1"/>
    <dgm:cxn modelId="{D5A4B8B1-41FA-46DD-8ED5-C2E2EE4C5D2D}" type="presParOf" srcId="{E8D752E6-5367-4962-B87A-392073EBC9B9}" destId="{9782D991-2C99-4E96-8270-1826E8DD5E22}" srcOrd="2" destOrd="0" presId="urn:microsoft.com/office/officeart/2005/8/layout/venn1"/>
    <dgm:cxn modelId="{F74369E9-4918-429E-B74B-AD42EB5B5EA2}" type="presParOf" srcId="{E8D752E6-5367-4962-B87A-392073EBC9B9}" destId="{E048A122-656B-46C5-8ADD-F68C7EEE380F}" srcOrd="3" destOrd="0" presId="urn:microsoft.com/office/officeart/2005/8/layout/venn1"/>
    <dgm:cxn modelId="{3ED8E0D6-3CDE-426A-955C-F62E3D7597D5}" type="presParOf" srcId="{E8D752E6-5367-4962-B87A-392073EBC9B9}" destId="{2411FFBE-E289-46FB-B5F8-4CB098C08A2E}" srcOrd="4" destOrd="0" presId="urn:microsoft.com/office/officeart/2005/8/layout/venn1"/>
    <dgm:cxn modelId="{ABB4836F-9B7C-4B1B-ABC4-8C2FB70F4F3A}" type="presParOf" srcId="{E8D752E6-5367-4962-B87A-392073EBC9B9}" destId="{B1CF1454-B77A-4CC1-A10C-B9D1D6382C53}" srcOrd="5" destOrd="0" presId="urn:microsoft.com/office/officeart/2005/8/layout/venn1"/>
    <dgm:cxn modelId="{3AD32A81-1DC2-4F71-B017-9D4370AC548B}" type="presParOf" srcId="{E8D752E6-5367-4962-B87A-392073EBC9B9}" destId="{F998FBF9-99FC-4B71-AC11-DC7E9517D5EA}" srcOrd="6" destOrd="0" presId="urn:microsoft.com/office/officeart/2005/8/layout/venn1"/>
    <dgm:cxn modelId="{948E2D06-E106-4BFB-93B6-59D416C64573}" type="presParOf" srcId="{E8D752E6-5367-4962-B87A-392073EBC9B9}" destId="{DAE02620-7B6B-4608-8A3C-DA1167398D79}"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3200" b="1" dirty="0" smtClean="0">
              <a:latin typeface="Agency FB" panose="020B0503020202020204" pitchFamily="34" charset="0"/>
            </a:rPr>
            <a:t>ANMOL</a:t>
          </a:r>
          <a:endParaRPr lang="en-US" sz="32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7B436751-8CBC-4D64-B533-30B8306A3557}">
      <dgm:prSet phldrT="[Text]" custT="1"/>
      <dgm:spPr>
        <a:solidFill>
          <a:schemeClr val="accent4">
            <a:lumMod val="40000"/>
            <a:lumOff val="60000"/>
            <a:alpha val="50000"/>
          </a:schemeClr>
        </a:solidFill>
      </dgm:spPr>
      <dgm:t>
        <a:bodyPr/>
        <a:lstStyle/>
        <a:p>
          <a:r>
            <a:rPr lang="en-US" sz="2800" b="1" dirty="0" smtClean="0">
              <a:latin typeface="Agency FB" panose="020B0503020202020204" pitchFamily="34" charset="0"/>
            </a:rPr>
            <a:t>Kilkari &amp; Mobile Academy</a:t>
          </a:r>
          <a:endParaRPr lang="en-US" sz="2800" b="1" dirty="0">
            <a:latin typeface="Agency FB" panose="020B0503020202020204" pitchFamily="34" charset="0"/>
          </a:endParaRPr>
        </a:p>
      </dgm:t>
    </dgm:pt>
    <dgm:pt modelId="{0286D1C9-F49A-4241-85E9-F6ECC4E9B4E7}" type="parTrans" cxnId="{774CA93A-AD39-4844-BC54-7D5D23DFBB60}">
      <dgm:prSet/>
      <dgm:spPr/>
      <dgm:t>
        <a:bodyPr/>
        <a:lstStyle/>
        <a:p>
          <a:endParaRPr lang="en-US" sz="3200" b="1">
            <a:latin typeface="Agency FB" panose="020B0503020202020204" pitchFamily="34" charset="0"/>
          </a:endParaRPr>
        </a:p>
      </dgm:t>
    </dgm:pt>
    <dgm:pt modelId="{1FC86F8A-4592-45B0-A16F-274030ABD105}" type="sibTrans" cxnId="{774CA93A-AD39-4844-BC54-7D5D23DFBB60}">
      <dgm:prSet/>
      <dgm:spPr/>
      <dgm:t>
        <a:bodyPr/>
        <a:lstStyle/>
        <a:p>
          <a:endParaRPr lang="en-US" sz="3200" b="1">
            <a:latin typeface="Agency FB" panose="020B0503020202020204" pitchFamily="34" charset="0"/>
          </a:endParaRPr>
        </a:p>
      </dgm:t>
    </dgm:pt>
    <dgm:pt modelId="{D00B486A-53BB-4C44-8C53-3F7AC11B5025}">
      <dgm:prSet phldrT="[Text]" custT="1"/>
      <dgm:spPr>
        <a:solidFill>
          <a:schemeClr val="accent4">
            <a:lumMod val="40000"/>
            <a:lumOff val="60000"/>
            <a:alpha val="50000"/>
          </a:schemeClr>
        </a:solidFill>
      </dgm:spPr>
      <dgm:t>
        <a:bodyPr/>
        <a:lstStyle/>
        <a:p>
          <a:r>
            <a:rPr lang="en-US" sz="2800" b="1" dirty="0" smtClean="0">
              <a:latin typeface="Agency FB" panose="020B0503020202020204" pitchFamily="34" charset="0"/>
            </a:rPr>
            <a:t>MCTFC</a:t>
          </a:r>
          <a:endParaRPr lang="en-US" sz="2800" b="1" dirty="0">
            <a:latin typeface="Agency FB" panose="020B0503020202020204" pitchFamily="34" charset="0"/>
          </a:endParaRPr>
        </a:p>
      </dgm:t>
    </dgm:pt>
    <dgm:pt modelId="{2996DD3B-7A84-4848-9404-C98C2B9DB9DB}" type="parTrans" cxnId="{213C5AAE-D2DC-4DC6-8D6F-1AFB7C640598}">
      <dgm:prSet/>
      <dgm:spPr/>
      <dgm:t>
        <a:bodyPr/>
        <a:lstStyle/>
        <a:p>
          <a:endParaRPr lang="en-US" sz="3200" b="1">
            <a:latin typeface="Agency FB" panose="020B0503020202020204" pitchFamily="34" charset="0"/>
          </a:endParaRPr>
        </a:p>
      </dgm:t>
    </dgm:pt>
    <dgm:pt modelId="{46C899FA-07B8-407E-A77D-6CE009E8BDE5}" type="sibTrans" cxnId="{213C5AAE-D2DC-4DC6-8D6F-1AFB7C640598}">
      <dgm:prSet/>
      <dgm:spPr/>
      <dgm:t>
        <a:bodyPr/>
        <a:lstStyle/>
        <a:p>
          <a:endParaRPr lang="en-US" sz="3200" b="1">
            <a:latin typeface="Agency FB" panose="020B0503020202020204" pitchFamily="34" charset="0"/>
          </a:endParaRPr>
        </a:p>
      </dgm:t>
    </dgm:pt>
    <dgm:pt modelId="{D29AA713-D3CA-4372-B697-DE8E89B8F1D3}">
      <dgm:prSet custT="1"/>
      <dgm:spPr>
        <a:solidFill>
          <a:schemeClr val="accent4">
            <a:lumMod val="40000"/>
            <a:lumOff val="60000"/>
            <a:alpha val="50000"/>
          </a:schemeClr>
        </a:solidFill>
      </dgm:spPr>
      <dgm:t>
        <a:bodyPr/>
        <a:lstStyle/>
        <a:p>
          <a:r>
            <a:rPr lang="en-US" sz="3200" b="1" dirty="0" smtClean="0">
              <a:latin typeface="Agency FB" panose="020B0503020202020204" pitchFamily="34" charset="0"/>
            </a:rPr>
            <a:t>RCH Portal</a:t>
          </a:r>
          <a:endParaRPr lang="en-US" sz="3200" b="1" dirty="0">
            <a:latin typeface="Agency FB" panose="020B0503020202020204" pitchFamily="34" charset="0"/>
          </a:endParaRPr>
        </a:p>
      </dgm:t>
    </dgm:pt>
    <dgm:pt modelId="{6C61B21D-6467-4E33-B721-977702333566}" type="parTrans" cxnId="{805CE5CB-CAC9-4C0F-8D75-6EAB01883321}">
      <dgm:prSet/>
      <dgm:spPr/>
      <dgm:t>
        <a:bodyPr/>
        <a:lstStyle/>
        <a:p>
          <a:endParaRPr lang="en-US" sz="3200" b="1">
            <a:latin typeface="Agency FB" panose="020B0503020202020204" pitchFamily="34" charset="0"/>
          </a:endParaRPr>
        </a:p>
      </dgm:t>
    </dgm:pt>
    <dgm:pt modelId="{084AA0F9-5FFD-41A9-B0BC-4CD71AFB5125}" type="sibTrans" cxnId="{805CE5CB-CAC9-4C0F-8D75-6EAB01883321}">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0E77FA09-E99F-4581-8663-1E323461B279}" type="pres">
      <dgm:prSet presAssocID="{130F6019-504E-42CD-8EA1-1E24543C2D4C}" presName="circ1" presStyleLbl="vennNode1" presStyleIdx="0" presStyleCnt="4"/>
      <dgm:spPr/>
      <dgm:t>
        <a:bodyPr/>
        <a:lstStyle/>
        <a:p>
          <a:endParaRPr lang="en-US"/>
        </a:p>
      </dgm:t>
    </dgm:pt>
    <dgm:pt modelId="{C43B851F-E1F9-43E7-A00B-87C23E7B7DFE}" type="pres">
      <dgm:prSet presAssocID="{130F6019-504E-42CD-8EA1-1E24543C2D4C}" presName="circ1Tx" presStyleLbl="revTx" presStyleIdx="0" presStyleCnt="0">
        <dgm:presLayoutVars>
          <dgm:chMax val="0"/>
          <dgm:chPref val="0"/>
          <dgm:bulletEnabled val="1"/>
        </dgm:presLayoutVars>
      </dgm:prSet>
      <dgm:spPr/>
      <dgm:t>
        <a:bodyPr/>
        <a:lstStyle/>
        <a:p>
          <a:endParaRPr lang="en-US"/>
        </a:p>
      </dgm:t>
    </dgm:pt>
    <dgm:pt modelId="{9782D991-2C99-4E96-8270-1826E8DD5E22}" type="pres">
      <dgm:prSet presAssocID="{7B436751-8CBC-4D64-B533-30B8306A3557}" presName="circ2" presStyleLbl="vennNode1" presStyleIdx="1" presStyleCnt="4"/>
      <dgm:spPr/>
      <dgm:t>
        <a:bodyPr/>
        <a:lstStyle/>
        <a:p>
          <a:endParaRPr lang="en-US"/>
        </a:p>
      </dgm:t>
    </dgm:pt>
    <dgm:pt modelId="{E048A122-656B-46C5-8ADD-F68C7EEE380F}" type="pres">
      <dgm:prSet presAssocID="{7B436751-8CBC-4D64-B533-30B8306A3557}" presName="circ2Tx" presStyleLbl="revTx" presStyleIdx="0" presStyleCnt="0">
        <dgm:presLayoutVars>
          <dgm:chMax val="0"/>
          <dgm:chPref val="0"/>
          <dgm:bulletEnabled val="1"/>
        </dgm:presLayoutVars>
      </dgm:prSet>
      <dgm:spPr/>
      <dgm:t>
        <a:bodyPr/>
        <a:lstStyle/>
        <a:p>
          <a:endParaRPr lang="en-US"/>
        </a:p>
      </dgm:t>
    </dgm:pt>
    <dgm:pt modelId="{2411FFBE-E289-46FB-B5F8-4CB098C08A2E}" type="pres">
      <dgm:prSet presAssocID="{D00B486A-53BB-4C44-8C53-3F7AC11B5025}" presName="circ3" presStyleLbl="vennNode1" presStyleIdx="2" presStyleCnt="4"/>
      <dgm:spPr/>
      <dgm:t>
        <a:bodyPr/>
        <a:lstStyle/>
        <a:p>
          <a:endParaRPr lang="en-US"/>
        </a:p>
      </dgm:t>
    </dgm:pt>
    <dgm:pt modelId="{B1CF1454-B77A-4CC1-A10C-B9D1D6382C53}" type="pres">
      <dgm:prSet presAssocID="{D00B486A-53BB-4C44-8C53-3F7AC11B5025}" presName="circ3Tx" presStyleLbl="revTx" presStyleIdx="0" presStyleCnt="0">
        <dgm:presLayoutVars>
          <dgm:chMax val="0"/>
          <dgm:chPref val="0"/>
          <dgm:bulletEnabled val="1"/>
        </dgm:presLayoutVars>
      </dgm:prSet>
      <dgm:spPr/>
      <dgm:t>
        <a:bodyPr/>
        <a:lstStyle/>
        <a:p>
          <a:endParaRPr lang="en-US"/>
        </a:p>
      </dgm:t>
    </dgm:pt>
    <dgm:pt modelId="{F998FBF9-99FC-4B71-AC11-DC7E9517D5EA}" type="pres">
      <dgm:prSet presAssocID="{D29AA713-D3CA-4372-B697-DE8E89B8F1D3}" presName="circ4" presStyleLbl="vennNode1" presStyleIdx="3" presStyleCnt="4" custScaleX="106984"/>
      <dgm:spPr/>
      <dgm:t>
        <a:bodyPr/>
        <a:lstStyle/>
        <a:p>
          <a:endParaRPr lang="en-US"/>
        </a:p>
      </dgm:t>
    </dgm:pt>
    <dgm:pt modelId="{DAE02620-7B6B-4608-8A3C-DA1167398D79}" type="pres">
      <dgm:prSet presAssocID="{D29AA713-D3CA-4372-B697-DE8E89B8F1D3}" presName="circ4Tx" presStyleLbl="revTx" presStyleIdx="0" presStyleCnt="0">
        <dgm:presLayoutVars>
          <dgm:chMax val="0"/>
          <dgm:chPref val="0"/>
          <dgm:bulletEnabled val="1"/>
        </dgm:presLayoutVars>
      </dgm:prSet>
      <dgm:spPr/>
      <dgm:t>
        <a:bodyPr/>
        <a:lstStyle/>
        <a:p>
          <a:endParaRPr lang="en-US"/>
        </a:p>
      </dgm:t>
    </dgm:pt>
  </dgm:ptLst>
  <dgm:cxnLst>
    <dgm:cxn modelId="{774CA93A-AD39-4844-BC54-7D5D23DFBB60}" srcId="{C8480CB0-9ECA-43F7-ACF8-C08069AED66E}" destId="{7B436751-8CBC-4D64-B533-30B8306A3557}" srcOrd="1" destOrd="0" parTransId="{0286D1C9-F49A-4241-85E9-F6ECC4E9B4E7}" sibTransId="{1FC86F8A-4592-45B0-A16F-274030ABD105}"/>
    <dgm:cxn modelId="{BBEA628E-C28A-4A57-9338-F166BF955C8D}" type="presOf" srcId="{130F6019-504E-42CD-8EA1-1E24543C2D4C}" destId="{0E77FA09-E99F-4581-8663-1E323461B279}" srcOrd="0" destOrd="0" presId="urn:microsoft.com/office/officeart/2005/8/layout/venn1"/>
    <dgm:cxn modelId="{2D51F860-30AA-4F53-A4BB-3E36CD7BB448}" type="presOf" srcId="{7B436751-8CBC-4D64-B533-30B8306A3557}" destId="{E048A122-656B-46C5-8ADD-F68C7EEE380F}" srcOrd="1" destOrd="0" presId="urn:microsoft.com/office/officeart/2005/8/layout/venn1"/>
    <dgm:cxn modelId="{DC9C3AD5-F09C-4B7F-9EA9-22BE2CBAA4EE}" type="presOf" srcId="{D29AA713-D3CA-4372-B697-DE8E89B8F1D3}" destId="{DAE02620-7B6B-4608-8A3C-DA1167398D79}" srcOrd="1" destOrd="0" presId="urn:microsoft.com/office/officeart/2005/8/layout/venn1"/>
    <dgm:cxn modelId="{04AF56FE-1520-45F1-8A5D-24950C10B2B3}" type="presOf" srcId="{D29AA713-D3CA-4372-B697-DE8E89B8F1D3}" destId="{F998FBF9-99FC-4B71-AC11-DC7E9517D5EA}" srcOrd="0" destOrd="0" presId="urn:microsoft.com/office/officeart/2005/8/layout/venn1"/>
    <dgm:cxn modelId="{213C5AAE-D2DC-4DC6-8D6F-1AFB7C640598}" srcId="{C8480CB0-9ECA-43F7-ACF8-C08069AED66E}" destId="{D00B486A-53BB-4C44-8C53-3F7AC11B5025}" srcOrd="2" destOrd="0" parTransId="{2996DD3B-7A84-4848-9404-C98C2B9DB9DB}" sibTransId="{46C899FA-07B8-407E-A77D-6CE009E8BDE5}"/>
    <dgm:cxn modelId="{02E876BB-00AF-4F05-BD1B-BD7374BC05C9}" srcId="{C8480CB0-9ECA-43F7-ACF8-C08069AED66E}" destId="{130F6019-504E-42CD-8EA1-1E24543C2D4C}" srcOrd="0" destOrd="0" parTransId="{7269C928-E353-4C38-BFE5-0E028CBADEC8}" sibTransId="{B53D068C-AF7C-43A2-BAB3-A951820F803A}"/>
    <dgm:cxn modelId="{4E22AC4E-0FFB-4284-B68D-B20E50BD2A4E}" type="presOf" srcId="{C8480CB0-9ECA-43F7-ACF8-C08069AED66E}" destId="{E8D752E6-5367-4962-B87A-392073EBC9B9}" srcOrd="0" destOrd="0" presId="urn:microsoft.com/office/officeart/2005/8/layout/venn1"/>
    <dgm:cxn modelId="{1E3AAE5E-12C7-499F-A80F-91F93AC18941}" type="presOf" srcId="{130F6019-504E-42CD-8EA1-1E24543C2D4C}" destId="{C43B851F-E1F9-43E7-A00B-87C23E7B7DFE}" srcOrd="1" destOrd="0" presId="urn:microsoft.com/office/officeart/2005/8/layout/venn1"/>
    <dgm:cxn modelId="{CD136FA4-EE07-43B9-8123-85B4AAFEA62A}" type="presOf" srcId="{7B436751-8CBC-4D64-B533-30B8306A3557}" destId="{9782D991-2C99-4E96-8270-1826E8DD5E22}" srcOrd="0" destOrd="0" presId="urn:microsoft.com/office/officeart/2005/8/layout/venn1"/>
    <dgm:cxn modelId="{D4BBFA1B-EFC1-491F-BD0A-6A150A112E5D}" type="presOf" srcId="{D00B486A-53BB-4C44-8C53-3F7AC11B5025}" destId="{B1CF1454-B77A-4CC1-A10C-B9D1D6382C53}" srcOrd="1" destOrd="0" presId="urn:microsoft.com/office/officeart/2005/8/layout/venn1"/>
    <dgm:cxn modelId="{499EC696-76FA-422B-8F38-AD2E9497D51F}" type="presOf" srcId="{D00B486A-53BB-4C44-8C53-3F7AC11B5025}" destId="{2411FFBE-E289-46FB-B5F8-4CB098C08A2E}" srcOrd="0" destOrd="0" presId="urn:microsoft.com/office/officeart/2005/8/layout/venn1"/>
    <dgm:cxn modelId="{805CE5CB-CAC9-4C0F-8D75-6EAB01883321}" srcId="{C8480CB0-9ECA-43F7-ACF8-C08069AED66E}" destId="{D29AA713-D3CA-4372-B697-DE8E89B8F1D3}" srcOrd="3" destOrd="0" parTransId="{6C61B21D-6467-4E33-B721-977702333566}" sibTransId="{084AA0F9-5FFD-41A9-B0BC-4CD71AFB5125}"/>
    <dgm:cxn modelId="{C7B43752-2555-4FFF-A613-39429D16F462}" type="presParOf" srcId="{E8D752E6-5367-4962-B87A-392073EBC9B9}" destId="{0E77FA09-E99F-4581-8663-1E323461B279}" srcOrd="0" destOrd="0" presId="urn:microsoft.com/office/officeart/2005/8/layout/venn1"/>
    <dgm:cxn modelId="{A8C6E378-5920-48BE-B6B7-B994EF67F1B7}" type="presParOf" srcId="{E8D752E6-5367-4962-B87A-392073EBC9B9}" destId="{C43B851F-E1F9-43E7-A00B-87C23E7B7DFE}" srcOrd="1" destOrd="0" presId="urn:microsoft.com/office/officeart/2005/8/layout/venn1"/>
    <dgm:cxn modelId="{E0B646EE-F2EA-44F2-B5AF-889D36311C61}" type="presParOf" srcId="{E8D752E6-5367-4962-B87A-392073EBC9B9}" destId="{9782D991-2C99-4E96-8270-1826E8DD5E22}" srcOrd="2" destOrd="0" presId="urn:microsoft.com/office/officeart/2005/8/layout/venn1"/>
    <dgm:cxn modelId="{DF8B6779-157E-44EE-A770-72EFDCBFB815}" type="presParOf" srcId="{E8D752E6-5367-4962-B87A-392073EBC9B9}" destId="{E048A122-656B-46C5-8ADD-F68C7EEE380F}" srcOrd="3" destOrd="0" presId="urn:microsoft.com/office/officeart/2005/8/layout/venn1"/>
    <dgm:cxn modelId="{9570A432-FF1E-4AA4-96E1-8CFF7368026C}" type="presParOf" srcId="{E8D752E6-5367-4962-B87A-392073EBC9B9}" destId="{2411FFBE-E289-46FB-B5F8-4CB098C08A2E}" srcOrd="4" destOrd="0" presId="urn:microsoft.com/office/officeart/2005/8/layout/venn1"/>
    <dgm:cxn modelId="{7B2B2DB8-5BE1-405D-B093-2BFFED895464}" type="presParOf" srcId="{E8D752E6-5367-4962-B87A-392073EBC9B9}" destId="{B1CF1454-B77A-4CC1-A10C-B9D1D6382C53}" srcOrd="5" destOrd="0" presId="urn:microsoft.com/office/officeart/2005/8/layout/venn1"/>
    <dgm:cxn modelId="{6166EC5A-3615-4AEE-A51C-8DB158F2C983}" type="presParOf" srcId="{E8D752E6-5367-4962-B87A-392073EBC9B9}" destId="{F998FBF9-99FC-4B71-AC11-DC7E9517D5EA}" srcOrd="6" destOrd="0" presId="urn:microsoft.com/office/officeart/2005/8/layout/venn1"/>
    <dgm:cxn modelId="{C3F37C28-79EB-4BC6-8881-7112541870C2}" type="presParOf" srcId="{E8D752E6-5367-4962-B87A-392073EBC9B9}" destId="{DAE02620-7B6B-4608-8A3C-DA1167398D79}"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4400" b="1" dirty="0" smtClean="0">
              <a:latin typeface="Agency FB" panose="020B0503020202020204" pitchFamily="34" charset="0"/>
            </a:rPr>
            <a:t>Updation of JSY Beneficiary details into PMMVY – CAS software</a:t>
          </a:r>
          <a:endParaRPr lang="en-US" sz="44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DB224709-895B-429D-933E-D38323E10715}" type="pres">
      <dgm:prSet presAssocID="{130F6019-504E-42CD-8EA1-1E24543C2D4C}" presName="circ1TxSh" presStyleLbl="vennNode1" presStyleIdx="0" presStyleCnt="1"/>
      <dgm:spPr/>
      <dgm:t>
        <a:bodyPr/>
        <a:lstStyle/>
        <a:p>
          <a:endParaRPr lang="en-US"/>
        </a:p>
      </dgm:t>
    </dgm:pt>
  </dgm:ptLst>
  <dgm:cxnLst>
    <dgm:cxn modelId="{E6166E9A-67BA-4C26-82FC-6D3D831721E4}" type="presOf" srcId="{130F6019-504E-42CD-8EA1-1E24543C2D4C}" destId="{DB224709-895B-429D-933E-D38323E10715}" srcOrd="0" destOrd="0" presId="urn:microsoft.com/office/officeart/2005/8/layout/venn1"/>
    <dgm:cxn modelId="{EAF63C0B-764D-4BCB-991D-6B66914906E5}" type="presOf" srcId="{C8480CB0-9ECA-43F7-ACF8-C08069AED66E}" destId="{E8D752E6-5367-4962-B87A-392073EBC9B9}" srcOrd="0"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10ADF481-A333-440F-9781-01EB5EA3AB70}" type="presParOf" srcId="{E8D752E6-5367-4962-B87A-392073EBC9B9}" destId="{DB224709-895B-429D-933E-D38323E10715}"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6000" b="1" dirty="0" smtClean="0">
              <a:latin typeface="Agency FB" panose="020B0503020202020204" pitchFamily="34" charset="0"/>
            </a:rPr>
            <a:t>Reporting on DBT Health portal</a:t>
          </a:r>
          <a:endParaRPr lang="en-US" sz="60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DB224709-895B-429D-933E-D38323E10715}" type="pres">
      <dgm:prSet presAssocID="{130F6019-504E-42CD-8EA1-1E24543C2D4C}" presName="circ1TxSh" presStyleLbl="vennNode1" presStyleIdx="0" presStyleCnt="1"/>
      <dgm:spPr/>
      <dgm:t>
        <a:bodyPr/>
        <a:lstStyle/>
        <a:p>
          <a:endParaRPr lang="en-US"/>
        </a:p>
      </dgm:t>
    </dgm:pt>
  </dgm:ptLst>
  <dgm:cxnLst>
    <dgm:cxn modelId="{879C9C9D-A9E9-4378-B25B-554743FD870D}" type="presOf" srcId="{C8480CB0-9ECA-43F7-ACF8-C08069AED66E}" destId="{E8D752E6-5367-4962-B87A-392073EBC9B9}" srcOrd="0" destOrd="0" presId="urn:microsoft.com/office/officeart/2005/8/layout/venn1"/>
    <dgm:cxn modelId="{0A1CFBBB-3CBF-410D-B2C0-8CD4EA465D37}" type="presOf" srcId="{130F6019-504E-42CD-8EA1-1E24543C2D4C}" destId="{DB224709-895B-429D-933E-D38323E10715}" srcOrd="0"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8279ACD4-5D93-42BC-9B0B-F8DDE8E44951}" type="presParOf" srcId="{E8D752E6-5367-4962-B87A-392073EBC9B9}" destId="{DB224709-895B-429D-933E-D38323E10715}"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6B39E-4FBA-4609-B1E1-6072E84DC369}"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n-US"/>
        </a:p>
      </dgm:t>
    </dgm:pt>
    <dgm:pt modelId="{5E4338AE-7EE5-415E-B39C-D28F718F4C44}">
      <dgm:prSet phldrT="[Text]" custT="1"/>
      <dgm:spPr>
        <a:solidFill>
          <a:srgbClr val="FFFF00"/>
        </a:solidFill>
      </dgm:spPr>
      <dgm:t>
        <a:bodyPr/>
        <a:lstStyle/>
        <a:p>
          <a:r>
            <a:rPr lang="en-US" sz="3400" b="1" dirty="0" smtClean="0">
              <a:solidFill>
                <a:schemeClr val="tx1"/>
              </a:solidFill>
              <a:latin typeface="Agency FB" panose="020B0503020202020204" pitchFamily="34" charset="0"/>
            </a:rPr>
            <a:t>13.9+ </a:t>
          </a:r>
          <a:r>
            <a:rPr lang="en-US" sz="2800" b="0" dirty="0" smtClean="0">
              <a:solidFill>
                <a:schemeClr val="tx1"/>
              </a:solidFill>
              <a:latin typeface="Agency FB" panose="020B0503020202020204" pitchFamily="34" charset="0"/>
            </a:rPr>
            <a:t>Crores</a:t>
          </a:r>
          <a:endParaRPr lang="en-US" sz="2800" b="0" dirty="0">
            <a:solidFill>
              <a:schemeClr val="tx1"/>
            </a:solidFill>
            <a:latin typeface="Agency FB" panose="020B0503020202020204" pitchFamily="34" charset="0"/>
          </a:endParaRPr>
        </a:p>
      </dgm:t>
    </dgm:pt>
    <dgm:pt modelId="{CE7AC595-F882-4A96-8E7F-F777AA65AC1A}" type="parTrans" cxnId="{C8A0FF54-DD0C-41C0-897A-7E763A431182}">
      <dgm:prSet/>
      <dgm:spPr/>
      <dgm:t>
        <a:bodyPr/>
        <a:lstStyle/>
        <a:p>
          <a:endParaRPr lang="en-US"/>
        </a:p>
      </dgm:t>
    </dgm:pt>
    <dgm:pt modelId="{32C19B7B-21EF-4929-9EB7-F3F76A7EA72A}" type="sibTrans" cxnId="{C8A0FF54-DD0C-41C0-897A-7E763A431182}">
      <dgm:prSet/>
      <dgm:spPr/>
      <dgm:t>
        <a:bodyPr/>
        <a:lstStyle/>
        <a:p>
          <a:endParaRPr lang="en-US"/>
        </a:p>
      </dgm:t>
    </dgm:pt>
    <dgm:pt modelId="{C1EEAD1F-7C6A-44C0-A87B-C4FA78D14692}">
      <dgm:prSet phldrT="[Text]" custT="1"/>
      <dgm:spPr>
        <a:solidFill>
          <a:srgbClr val="00B050"/>
        </a:solidFill>
      </dgm:spPr>
      <dgm:t>
        <a:bodyPr/>
        <a:lstStyle/>
        <a:p>
          <a:r>
            <a:rPr lang="en-US" sz="2800" b="1" dirty="0" smtClean="0">
              <a:latin typeface="Agency FB" panose="020B0503020202020204" pitchFamily="34" charset="0"/>
            </a:rPr>
            <a:t>5.44+ </a:t>
          </a:r>
          <a:r>
            <a:rPr lang="en-US" sz="2000" b="0" dirty="0" smtClean="0">
              <a:latin typeface="Agency FB" panose="020B0503020202020204" pitchFamily="34" charset="0"/>
            </a:rPr>
            <a:t>Crores</a:t>
          </a:r>
          <a:endParaRPr lang="en-US" sz="2000" b="0" dirty="0">
            <a:latin typeface="Agency FB" panose="020B0503020202020204" pitchFamily="34" charset="0"/>
          </a:endParaRPr>
        </a:p>
      </dgm:t>
    </dgm:pt>
    <dgm:pt modelId="{76CA1577-D38B-4875-9E4B-6EA1385D43FB}" type="parTrans" cxnId="{10094AD8-068E-46D1-B868-18E189A2B1C6}">
      <dgm:prSet/>
      <dgm:spPr>
        <a:ln>
          <a:solidFill>
            <a:srgbClr val="00B050"/>
          </a:solidFill>
        </a:ln>
      </dgm:spPr>
      <dgm:t>
        <a:bodyPr/>
        <a:lstStyle/>
        <a:p>
          <a:endParaRPr lang="en-US"/>
        </a:p>
      </dgm:t>
    </dgm:pt>
    <dgm:pt modelId="{AFBD1AF6-A56C-4B80-88D1-8EF7FE706832}" type="sibTrans" cxnId="{10094AD8-068E-46D1-B868-18E189A2B1C6}">
      <dgm:prSet/>
      <dgm:spPr/>
      <dgm:t>
        <a:bodyPr/>
        <a:lstStyle/>
        <a:p>
          <a:endParaRPr lang="en-US"/>
        </a:p>
      </dgm:t>
    </dgm:pt>
    <dgm:pt modelId="{480BA980-DA5E-448D-A922-84AD97FD5200}">
      <dgm:prSet phldrT="[Text]" custT="1"/>
      <dgm:spPr>
        <a:solidFill>
          <a:srgbClr val="00B050"/>
        </a:solidFill>
      </dgm:spPr>
      <dgm:t>
        <a:bodyPr/>
        <a:lstStyle/>
        <a:p>
          <a:r>
            <a:rPr lang="en-US" sz="2800" b="1" dirty="0" smtClean="0">
              <a:latin typeface="Agency FB" panose="020B0503020202020204" pitchFamily="34" charset="0"/>
            </a:rPr>
            <a:t>18.2+ Lakhs</a:t>
          </a:r>
          <a:endParaRPr lang="en-US" sz="2000" b="0" dirty="0">
            <a:latin typeface="Agency FB" panose="020B0503020202020204" pitchFamily="34" charset="0"/>
          </a:endParaRPr>
        </a:p>
      </dgm:t>
    </dgm:pt>
    <dgm:pt modelId="{F797D20D-17DD-4863-B8DD-1A27CFA69D81}" type="parTrans" cxnId="{8C57F4C7-9ECA-4655-9827-A32C5EDA608B}">
      <dgm:prSet/>
      <dgm:spPr>
        <a:ln>
          <a:solidFill>
            <a:srgbClr val="00B050"/>
          </a:solidFill>
        </a:ln>
      </dgm:spPr>
      <dgm:t>
        <a:bodyPr/>
        <a:lstStyle/>
        <a:p>
          <a:endParaRPr lang="en-US"/>
        </a:p>
      </dgm:t>
    </dgm:pt>
    <dgm:pt modelId="{365A244B-5872-4F5B-AA83-C799F67C6F3B}" type="sibTrans" cxnId="{8C57F4C7-9ECA-4655-9827-A32C5EDA608B}">
      <dgm:prSet/>
      <dgm:spPr/>
      <dgm:t>
        <a:bodyPr/>
        <a:lstStyle/>
        <a:p>
          <a:endParaRPr lang="en-US"/>
        </a:p>
      </dgm:t>
    </dgm:pt>
    <dgm:pt modelId="{28D58A3F-B57D-4A4A-A4C0-510E1CD87B3F}">
      <dgm:prSet phldrT="[Text]" custT="1"/>
      <dgm:spPr>
        <a:solidFill>
          <a:srgbClr val="00B050"/>
        </a:solidFill>
      </dgm:spPr>
      <dgm:t>
        <a:bodyPr/>
        <a:lstStyle/>
        <a:p>
          <a:r>
            <a:rPr lang="en-US" sz="2800" b="1" dirty="0" smtClean="0">
              <a:latin typeface="Agency FB" panose="020B0503020202020204" pitchFamily="34" charset="0"/>
            </a:rPr>
            <a:t>23,000</a:t>
          </a:r>
          <a:endParaRPr lang="en-US" sz="2800" b="1" dirty="0">
            <a:latin typeface="Agency FB" panose="020B0503020202020204" pitchFamily="34" charset="0"/>
          </a:endParaRPr>
        </a:p>
      </dgm:t>
    </dgm:pt>
    <dgm:pt modelId="{5826C5FA-2343-437A-83F9-FBD7CF9CA32A}" type="parTrans" cxnId="{7A2F5E9A-2EBA-4D43-B845-ED02803C7861}">
      <dgm:prSet/>
      <dgm:spPr>
        <a:ln>
          <a:solidFill>
            <a:srgbClr val="00B050"/>
          </a:solidFill>
        </a:ln>
      </dgm:spPr>
      <dgm:t>
        <a:bodyPr/>
        <a:lstStyle/>
        <a:p>
          <a:endParaRPr lang="en-US"/>
        </a:p>
      </dgm:t>
    </dgm:pt>
    <dgm:pt modelId="{1BD8D99D-B1B6-4B1C-8FDA-8A647277F175}" type="sibTrans" cxnId="{7A2F5E9A-2EBA-4D43-B845-ED02803C7861}">
      <dgm:prSet/>
      <dgm:spPr/>
      <dgm:t>
        <a:bodyPr/>
        <a:lstStyle/>
        <a:p>
          <a:endParaRPr lang="en-US"/>
        </a:p>
      </dgm:t>
    </dgm:pt>
    <dgm:pt modelId="{862527A8-AD7B-4712-8E0A-1B82D8FA81E7}" type="pres">
      <dgm:prSet presAssocID="{EEB6B39E-4FBA-4609-B1E1-6072E84DC369}" presName="Name0" presStyleCnt="0">
        <dgm:presLayoutVars>
          <dgm:chPref val="1"/>
          <dgm:dir/>
          <dgm:animOne val="branch"/>
          <dgm:animLvl val="lvl"/>
          <dgm:resizeHandles val="exact"/>
        </dgm:presLayoutVars>
      </dgm:prSet>
      <dgm:spPr/>
      <dgm:t>
        <a:bodyPr/>
        <a:lstStyle/>
        <a:p>
          <a:endParaRPr lang="en-US"/>
        </a:p>
      </dgm:t>
    </dgm:pt>
    <dgm:pt modelId="{9CB0F3A6-8C2D-47D1-80A5-8906A14D8029}" type="pres">
      <dgm:prSet presAssocID="{5E4338AE-7EE5-415E-B39C-D28F718F4C44}" presName="root1" presStyleCnt="0"/>
      <dgm:spPr/>
      <dgm:t>
        <a:bodyPr/>
        <a:lstStyle/>
        <a:p>
          <a:endParaRPr lang="en-US"/>
        </a:p>
      </dgm:t>
    </dgm:pt>
    <dgm:pt modelId="{C2918F97-3E3F-44AC-AF41-13F3007BA39F}" type="pres">
      <dgm:prSet presAssocID="{5E4338AE-7EE5-415E-B39C-D28F718F4C44}" presName="LevelOneTextNode" presStyleLbl="node0" presStyleIdx="0" presStyleCnt="1" custAng="5400000" custScaleX="153362" custScaleY="58994" custLinFactNeighborX="-98028">
        <dgm:presLayoutVars>
          <dgm:chPref val="3"/>
        </dgm:presLayoutVars>
      </dgm:prSet>
      <dgm:spPr/>
      <dgm:t>
        <a:bodyPr/>
        <a:lstStyle/>
        <a:p>
          <a:endParaRPr lang="en-US"/>
        </a:p>
      </dgm:t>
    </dgm:pt>
    <dgm:pt modelId="{5AA14502-900C-4AF6-90FD-9F7632656F8A}" type="pres">
      <dgm:prSet presAssocID="{5E4338AE-7EE5-415E-B39C-D28F718F4C44}" presName="level2hierChild" presStyleCnt="0"/>
      <dgm:spPr/>
      <dgm:t>
        <a:bodyPr/>
        <a:lstStyle/>
        <a:p>
          <a:endParaRPr lang="en-US"/>
        </a:p>
      </dgm:t>
    </dgm:pt>
    <dgm:pt modelId="{FA827955-4C5A-4F7F-AD06-EE45BF0C9EDA}" type="pres">
      <dgm:prSet presAssocID="{76CA1577-D38B-4875-9E4B-6EA1385D43FB}" presName="conn2-1" presStyleLbl="parChTrans1D2" presStyleIdx="0" presStyleCnt="3" custScaleX="2000000"/>
      <dgm:spPr/>
      <dgm:t>
        <a:bodyPr/>
        <a:lstStyle/>
        <a:p>
          <a:endParaRPr lang="en-US"/>
        </a:p>
      </dgm:t>
    </dgm:pt>
    <dgm:pt modelId="{439B6535-FF12-4171-B63C-EDA6E4E644B4}" type="pres">
      <dgm:prSet presAssocID="{76CA1577-D38B-4875-9E4B-6EA1385D43FB}" presName="connTx" presStyleLbl="parChTrans1D2" presStyleIdx="0" presStyleCnt="3"/>
      <dgm:spPr/>
      <dgm:t>
        <a:bodyPr/>
        <a:lstStyle/>
        <a:p>
          <a:endParaRPr lang="en-US"/>
        </a:p>
      </dgm:t>
    </dgm:pt>
    <dgm:pt modelId="{EDC69394-3E65-4207-A253-D9930EA3E27A}" type="pres">
      <dgm:prSet presAssocID="{C1EEAD1F-7C6A-44C0-A87B-C4FA78D14692}" presName="root2" presStyleCnt="0"/>
      <dgm:spPr/>
      <dgm:t>
        <a:bodyPr/>
        <a:lstStyle/>
        <a:p>
          <a:endParaRPr lang="en-US"/>
        </a:p>
      </dgm:t>
    </dgm:pt>
    <dgm:pt modelId="{460CC9F4-0A84-4237-BE3D-54E4E836730D}" type="pres">
      <dgm:prSet presAssocID="{C1EEAD1F-7C6A-44C0-A87B-C4FA78D14692}" presName="LevelTwoTextNode" presStyleLbl="node2" presStyleIdx="0" presStyleCnt="3" custScaleX="76423" custScaleY="121736" custLinFactNeighborX="78062" custLinFactNeighborY="-39906">
        <dgm:presLayoutVars>
          <dgm:chPref val="3"/>
        </dgm:presLayoutVars>
      </dgm:prSet>
      <dgm:spPr/>
      <dgm:t>
        <a:bodyPr/>
        <a:lstStyle/>
        <a:p>
          <a:endParaRPr lang="en-US"/>
        </a:p>
      </dgm:t>
    </dgm:pt>
    <dgm:pt modelId="{9A5004F6-2364-4146-991E-F1DB7921D2A1}" type="pres">
      <dgm:prSet presAssocID="{C1EEAD1F-7C6A-44C0-A87B-C4FA78D14692}" presName="level3hierChild" presStyleCnt="0"/>
      <dgm:spPr/>
      <dgm:t>
        <a:bodyPr/>
        <a:lstStyle/>
        <a:p>
          <a:endParaRPr lang="en-US"/>
        </a:p>
      </dgm:t>
    </dgm:pt>
    <dgm:pt modelId="{19C26FBC-14A0-4617-90D3-120079FBB162}" type="pres">
      <dgm:prSet presAssocID="{F797D20D-17DD-4863-B8DD-1A27CFA69D81}" presName="conn2-1" presStyleLbl="parChTrans1D2" presStyleIdx="1" presStyleCnt="3" custScaleX="2000000"/>
      <dgm:spPr/>
      <dgm:t>
        <a:bodyPr/>
        <a:lstStyle/>
        <a:p>
          <a:endParaRPr lang="en-US"/>
        </a:p>
      </dgm:t>
    </dgm:pt>
    <dgm:pt modelId="{DA2F1172-1C07-4BD8-9539-A9C987AB83FE}" type="pres">
      <dgm:prSet presAssocID="{F797D20D-17DD-4863-B8DD-1A27CFA69D81}" presName="connTx" presStyleLbl="parChTrans1D2" presStyleIdx="1" presStyleCnt="3"/>
      <dgm:spPr/>
      <dgm:t>
        <a:bodyPr/>
        <a:lstStyle/>
        <a:p>
          <a:endParaRPr lang="en-US"/>
        </a:p>
      </dgm:t>
    </dgm:pt>
    <dgm:pt modelId="{A7A6A36B-6DE2-4863-BA9B-38CBF0F93271}" type="pres">
      <dgm:prSet presAssocID="{480BA980-DA5E-448D-A922-84AD97FD5200}" presName="root2" presStyleCnt="0"/>
      <dgm:spPr/>
      <dgm:t>
        <a:bodyPr/>
        <a:lstStyle/>
        <a:p>
          <a:endParaRPr lang="en-US"/>
        </a:p>
      </dgm:t>
    </dgm:pt>
    <dgm:pt modelId="{0A960081-23FA-46D8-AFFB-860FDFF37516}" type="pres">
      <dgm:prSet presAssocID="{480BA980-DA5E-448D-A922-84AD97FD5200}" presName="LevelTwoTextNode" presStyleLbl="node2" presStyleIdx="1" presStyleCnt="3" custScaleX="76423" custScaleY="112290" custLinFactNeighborX="78062" custLinFactNeighborY="0">
        <dgm:presLayoutVars>
          <dgm:chPref val="3"/>
        </dgm:presLayoutVars>
      </dgm:prSet>
      <dgm:spPr/>
      <dgm:t>
        <a:bodyPr/>
        <a:lstStyle/>
        <a:p>
          <a:endParaRPr lang="en-US"/>
        </a:p>
      </dgm:t>
    </dgm:pt>
    <dgm:pt modelId="{CFDDFCB8-DA56-41AF-8BEF-C052DAE95A2D}" type="pres">
      <dgm:prSet presAssocID="{480BA980-DA5E-448D-A922-84AD97FD5200}" presName="level3hierChild" presStyleCnt="0"/>
      <dgm:spPr/>
      <dgm:t>
        <a:bodyPr/>
        <a:lstStyle/>
        <a:p>
          <a:endParaRPr lang="en-US"/>
        </a:p>
      </dgm:t>
    </dgm:pt>
    <dgm:pt modelId="{B611AF8B-4303-4A8F-9D65-602DD549BF56}" type="pres">
      <dgm:prSet presAssocID="{5826C5FA-2343-437A-83F9-FBD7CF9CA32A}" presName="conn2-1" presStyleLbl="parChTrans1D2" presStyleIdx="2" presStyleCnt="3" custScaleX="2000000"/>
      <dgm:spPr/>
      <dgm:t>
        <a:bodyPr/>
        <a:lstStyle/>
        <a:p>
          <a:endParaRPr lang="en-US"/>
        </a:p>
      </dgm:t>
    </dgm:pt>
    <dgm:pt modelId="{EA273195-E642-4F1D-9CA0-D0F7626B261D}" type="pres">
      <dgm:prSet presAssocID="{5826C5FA-2343-437A-83F9-FBD7CF9CA32A}" presName="connTx" presStyleLbl="parChTrans1D2" presStyleIdx="2" presStyleCnt="3"/>
      <dgm:spPr/>
      <dgm:t>
        <a:bodyPr/>
        <a:lstStyle/>
        <a:p>
          <a:endParaRPr lang="en-US"/>
        </a:p>
      </dgm:t>
    </dgm:pt>
    <dgm:pt modelId="{32FC4338-E323-4AC5-BB9C-BA22E72AA17E}" type="pres">
      <dgm:prSet presAssocID="{28D58A3F-B57D-4A4A-A4C0-510E1CD87B3F}" presName="root2" presStyleCnt="0"/>
      <dgm:spPr/>
      <dgm:t>
        <a:bodyPr/>
        <a:lstStyle/>
        <a:p>
          <a:endParaRPr lang="en-US"/>
        </a:p>
      </dgm:t>
    </dgm:pt>
    <dgm:pt modelId="{2C89B2B1-AB1C-4428-8AED-958945CB9A5C}" type="pres">
      <dgm:prSet presAssocID="{28D58A3F-B57D-4A4A-A4C0-510E1CD87B3F}" presName="LevelTwoTextNode" presStyleLbl="node2" presStyleIdx="2" presStyleCnt="3" custScaleX="76423" custLinFactNeighborX="78062" custLinFactNeighborY="45012">
        <dgm:presLayoutVars>
          <dgm:chPref val="3"/>
        </dgm:presLayoutVars>
      </dgm:prSet>
      <dgm:spPr/>
      <dgm:t>
        <a:bodyPr/>
        <a:lstStyle/>
        <a:p>
          <a:endParaRPr lang="en-US"/>
        </a:p>
      </dgm:t>
    </dgm:pt>
    <dgm:pt modelId="{13E52DA6-8675-4F55-8B8B-303515216AF9}" type="pres">
      <dgm:prSet presAssocID="{28D58A3F-B57D-4A4A-A4C0-510E1CD87B3F}" presName="level3hierChild" presStyleCnt="0"/>
      <dgm:spPr/>
      <dgm:t>
        <a:bodyPr/>
        <a:lstStyle/>
        <a:p>
          <a:endParaRPr lang="en-US"/>
        </a:p>
      </dgm:t>
    </dgm:pt>
  </dgm:ptLst>
  <dgm:cxnLst>
    <dgm:cxn modelId="{BDD42EA3-8A16-4D32-9FBE-DFFCE5D03493}" type="presOf" srcId="{480BA980-DA5E-448D-A922-84AD97FD5200}" destId="{0A960081-23FA-46D8-AFFB-860FDFF37516}" srcOrd="0" destOrd="0" presId="urn:microsoft.com/office/officeart/2008/layout/HorizontalMultiLevelHierarchy"/>
    <dgm:cxn modelId="{8C57F4C7-9ECA-4655-9827-A32C5EDA608B}" srcId="{5E4338AE-7EE5-415E-B39C-D28F718F4C44}" destId="{480BA980-DA5E-448D-A922-84AD97FD5200}" srcOrd="1" destOrd="0" parTransId="{F797D20D-17DD-4863-B8DD-1A27CFA69D81}" sibTransId="{365A244B-5872-4F5B-AA83-C799F67C6F3B}"/>
    <dgm:cxn modelId="{4672C029-5CBF-4666-AC55-322D1D772378}" type="presOf" srcId="{5E4338AE-7EE5-415E-B39C-D28F718F4C44}" destId="{C2918F97-3E3F-44AC-AF41-13F3007BA39F}" srcOrd="0" destOrd="0" presId="urn:microsoft.com/office/officeart/2008/layout/HorizontalMultiLevelHierarchy"/>
    <dgm:cxn modelId="{5D7AD81F-58BB-46A9-9896-20DD20BBF09C}" type="presOf" srcId="{76CA1577-D38B-4875-9E4B-6EA1385D43FB}" destId="{FA827955-4C5A-4F7F-AD06-EE45BF0C9EDA}" srcOrd="0" destOrd="0" presId="urn:microsoft.com/office/officeart/2008/layout/HorizontalMultiLevelHierarchy"/>
    <dgm:cxn modelId="{A863D562-6541-452B-AE14-51617DAC27EC}" type="presOf" srcId="{28D58A3F-B57D-4A4A-A4C0-510E1CD87B3F}" destId="{2C89B2B1-AB1C-4428-8AED-958945CB9A5C}" srcOrd="0" destOrd="0" presId="urn:microsoft.com/office/officeart/2008/layout/HorizontalMultiLevelHierarchy"/>
    <dgm:cxn modelId="{10094AD8-068E-46D1-B868-18E189A2B1C6}" srcId="{5E4338AE-7EE5-415E-B39C-D28F718F4C44}" destId="{C1EEAD1F-7C6A-44C0-A87B-C4FA78D14692}" srcOrd="0" destOrd="0" parTransId="{76CA1577-D38B-4875-9E4B-6EA1385D43FB}" sibTransId="{AFBD1AF6-A56C-4B80-88D1-8EF7FE706832}"/>
    <dgm:cxn modelId="{8EF2091B-5CAB-4ADF-97B6-67E6B25FFF17}" type="presOf" srcId="{C1EEAD1F-7C6A-44C0-A87B-C4FA78D14692}" destId="{460CC9F4-0A84-4237-BE3D-54E4E836730D}" srcOrd="0" destOrd="0" presId="urn:microsoft.com/office/officeart/2008/layout/HorizontalMultiLevelHierarchy"/>
    <dgm:cxn modelId="{C8A0FF54-DD0C-41C0-897A-7E763A431182}" srcId="{EEB6B39E-4FBA-4609-B1E1-6072E84DC369}" destId="{5E4338AE-7EE5-415E-B39C-D28F718F4C44}" srcOrd="0" destOrd="0" parTransId="{CE7AC595-F882-4A96-8E7F-F777AA65AC1A}" sibTransId="{32C19B7B-21EF-4929-9EB7-F3F76A7EA72A}"/>
    <dgm:cxn modelId="{C1C65C7B-BC0F-4DA4-9347-4422604AE67E}" type="presOf" srcId="{F797D20D-17DD-4863-B8DD-1A27CFA69D81}" destId="{19C26FBC-14A0-4617-90D3-120079FBB162}" srcOrd="0" destOrd="0" presId="urn:microsoft.com/office/officeart/2008/layout/HorizontalMultiLevelHierarchy"/>
    <dgm:cxn modelId="{87887291-E2C7-4206-B554-BDBB27C5B5C2}" type="presOf" srcId="{EEB6B39E-4FBA-4609-B1E1-6072E84DC369}" destId="{862527A8-AD7B-4712-8E0A-1B82D8FA81E7}" srcOrd="0" destOrd="0" presId="urn:microsoft.com/office/officeart/2008/layout/HorizontalMultiLevelHierarchy"/>
    <dgm:cxn modelId="{B6571C72-C32A-4998-8401-A9E8F9C9A832}" type="presOf" srcId="{76CA1577-D38B-4875-9E4B-6EA1385D43FB}" destId="{439B6535-FF12-4171-B63C-EDA6E4E644B4}" srcOrd="1" destOrd="0" presId="urn:microsoft.com/office/officeart/2008/layout/HorizontalMultiLevelHierarchy"/>
    <dgm:cxn modelId="{0D1F0833-8841-4F9B-8787-B0B36707B964}" type="presOf" srcId="{F797D20D-17DD-4863-B8DD-1A27CFA69D81}" destId="{DA2F1172-1C07-4BD8-9539-A9C987AB83FE}" srcOrd="1" destOrd="0" presId="urn:microsoft.com/office/officeart/2008/layout/HorizontalMultiLevelHierarchy"/>
    <dgm:cxn modelId="{8262D31B-E461-4E86-8063-1842C7555EAC}" type="presOf" srcId="{5826C5FA-2343-437A-83F9-FBD7CF9CA32A}" destId="{EA273195-E642-4F1D-9CA0-D0F7626B261D}" srcOrd="1" destOrd="0" presId="urn:microsoft.com/office/officeart/2008/layout/HorizontalMultiLevelHierarchy"/>
    <dgm:cxn modelId="{5AD30764-7F84-461D-A3C3-0A98E3728528}" type="presOf" srcId="{5826C5FA-2343-437A-83F9-FBD7CF9CA32A}" destId="{B611AF8B-4303-4A8F-9D65-602DD549BF56}" srcOrd="0" destOrd="0" presId="urn:microsoft.com/office/officeart/2008/layout/HorizontalMultiLevelHierarchy"/>
    <dgm:cxn modelId="{7A2F5E9A-2EBA-4D43-B845-ED02803C7861}" srcId="{5E4338AE-7EE5-415E-B39C-D28F718F4C44}" destId="{28D58A3F-B57D-4A4A-A4C0-510E1CD87B3F}" srcOrd="2" destOrd="0" parTransId="{5826C5FA-2343-437A-83F9-FBD7CF9CA32A}" sibTransId="{1BD8D99D-B1B6-4B1C-8FDA-8A647277F175}"/>
    <dgm:cxn modelId="{A1A6EAEB-41CE-43AF-A09C-F590B3E08F89}" type="presParOf" srcId="{862527A8-AD7B-4712-8E0A-1B82D8FA81E7}" destId="{9CB0F3A6-8C2D-47D1-80A5-8906A14D8029}" srcOrd="0" destOrd="0" presId="urn:microsoft.com/office/officeart/2008/layout/HorizontalMultiLevelHierarchy"/>
    <dgm:cxn modelId="{CCE05FB8-D8DE-4298-B80E-6C5A0112DBDD}" type="presParOf" srcId="{9CB0F3A6-8C2D-47D1-80A5-8906A14D8029}" destId="{C2918F97-3E3F-44AC-AF41-13F3007BA39F}" srcOrd="0" destOrd="0" presId="urn:microsoft.com/office/officeart/2008/layout/HorizontalMultiLevelHierarchy"/>
    <dgm:cxn modelId="{2A4D555D-429D-49A3-AB4F-5B4DC106AF4E}" type="presParOf" srcId="{9CB0F3A6-8C2D-47D1-80A5-8906A14D8029}" destId="{5AA14502-900C-4AF6-90FD-9F7632656F8A}" srcOrd="1" destOrd="0" presId="urn:microsoft.com/office/officeart/2008/layout/HorizontalMultiLevelHierarchy"/>
    <dgm:cxn modelId="{E50E664B-C1E5-4132-A9EA-EFA736FD5DBB}" type="presParOf" srcId="{5AA14502-900C-4AF6-90FD-9F7632656F8A}" destId="{FA827955-4C5A-4F7F-AD06-EE45BF0C9EDA}" srcOrd="0" destOrd="0" presId="urn:microsoft.com/office/officeart/2008/layout/HorizontalMultiLevelHierarchy"/>
    <dgm:cxn modelId="{3AF95A76-B2D0-4765-BDDE-1C0AE3A9B86D}" type="presParOf" srcId="{FA827955-4C5A-4F7F-AD06-EE45BF0C9EDA}" destId="{439B6535-FF12-4171-B63C-EDA6E4E644B4}" srcOrd="0" destOrd="0" presId="urn:microsoft.com/office/officeart/2008/layout/HorizontalMultiLevelHierarchy"/>
    <dgm:cxn modelId="{EE868AB4-E612-400A-87D0-2ABC850F4EDB}" type="presParOf" srcId="{5AA14502-900C-4AF6-90FD-9F7632656F8A}" destId="{EDC69394-3E65-4207-A253-D9930EA3E27A}" srcOrd="1" destOrd="0" presId="urn:microsoft.com/office/officeart/2008/layout/HorizontalMultiLevelHierarchy"/>
    <dgm:cxn modelId="{BCFC7BE8-752C-4E8D-855D-E5B016E5A129}" type="presParOf" srcId="{EDC69394-3E65-4207-A253-D9930EA3E27A}" destId="{460CC9F4-0A84-4237-BE3D-54E4E836730D}" srcOrd="0" destOrd="0" presId="urn:microsoft.com/office/officeart/2008/layout/HorizontalMultiLevelHierarchy"/>
    <dgm:cxn modelId="{E1C6BC5D-7E92-4465-ACAE-E7DAD4B46ED5}" type="presParOf" srcId="{EDC69394-3E65-4207-A253-D9930EA3E27A}" destId="{9A5004F6-2364-4146-991E-F1DB7921D2A1}" srcOrd="1" destOrd="0" presId="urn:microsoft.com/office/officeart/2008/layout/HorizontalMultiLevelHierarchy"/>
    <dgm:cxn modelId="{C72F1994-7556-461B-8B71-63260F073CE5}" type="presParOf" srcId="{5AA14502-900C-4AF6-90FD-9F7632656F8A}" destId="{19C26FBC-14A0-4617-90D3-120079FBB162}" srcOrd="2" destOrd="0" presId="urn:microsoft.com/office/officeart/2008/layout/HorizontalMultiLevelHierarchy"/>
    <dgm:cxn modelId="{67445A84-B115-43EA-902D-7984F981670B}" type="presParOf" srcId="{19C26FBC-14A0-4617-90D3-120079FBB162}" destId="{DA2F1172-1C07-4BD8-9539-A9C987AB83FE}" srcOrd="0" destOrd="0" presId="urn:microsoft.com/office/officeart/2008/layout/HorizontalMultiLevelHierarchy"/>
    <dgm:cxn modelId="{194A603B-79D7-468A-A836-0E129CA4F8BE}" type="presParOf" srcId="{5AA14502-900C-4AF6-90FD-9F7632656F8A}" destId="{A7A6A36B-6DE2-4863-BA9B-38CBF0F93271}" srcOrd="3" destOrd="0" presId="urn:microsoft.com/office/officeart/2008/layout/HorizontalMultiLevelHierarchy"/>
    <dgm:cxn modelId="{634870A9-7A21-4CB4-BCBB-56C9E8F84A3B}" type="presParOf" srcId="{A7A6A36B-6DE2-4863-BA9B-38CBF0F93271}" destId="{0A960081-23FA-46D8-AFFB-860FDFF37516}" srcOrd="0" destOrd="0" presId="urn:microsoft.com/office/officeart/2008/layout/HorizontalMultiLevelHierarchy"/>
    <dgm:cxn modelId="{9125E89A-D568-4306-9947-25B7F8EF5368}" type="presParOf" srcId="{A7A6A36B-6DE2-4863-BA9B-38CBF0F93271}" destId="{CFDDFCB8-DA56-41AF-8BEF-C052DAE95A2D}" srcOrd="1" destOrd="0" presId="urn:microsoft.com/office/officeart/2008/layout/HorizontalMultiLevelHierarchy"/>
    <dgm:cxn modelId="{8FDE7A49-850D-4C5A-BB16-2914879426C4}" type="presParOf" srcId="{5AA14502-900C-4AF6-90FD-9F7632656F8A}" destId="{B611AF8B-4303-4A8F-9D65-602DD549BF56}" srcOrd="4" destOrd="0" presId="urn:microsoft.com/office/officeart/2008/layout/HorizontalMultiLevelHierarchy"/>
    <dgm:cxn modelId="{D5ED2337-E8ED-4FFC-9990-693F1D7EBB9C}" type="presParOf" srcId="{B611AF8B-4303-4A8F-9D65-602DD549BF56}" destId="{EA273195-E642-4F1D-9CA0-D0F7626B261D}" srcOrd="0" destOrd="0" presId="urn:microsoft.com/office/officeart/2008/layout/HorizontalMultiLevelHierarchy"/>
    <dgm:cxn modelId="{461BDEBB-704E-498F-86E9-5D97350750ED}" type="presParOf" srcId="{5AA14502-900C-4AF6-90FD-9F7632656F8A}" destId="{32FC4338-E323-4AC5-BB9C-BA22E72AA17E}" srcOrd="5" destOrd="0" presId="urn:microsoft.com/office/officeart/2008/layout/HorizontalMultiLevelHierarchy"/>
    <dgm:cxn modelId="{E9253CAC-3F34-45F0-BA40-6F0663F10266}" type="presParOf" srcId="{32FC4338-E323-4AC5-BB9C-BA22E72AA17E}" destId="{2C89B2B1-AB1C-4428-8AED-958945CB9A5C}" srcOrd="0" destOrd="0" presId="urn:microsoft.com/office/officeart/2008/layout/HorizontalMultiLevelHierarchy"/>
    <dgm:cxn modelId="{4E9DA063-9205-417A-8BB1-2A9CE55090B6}" type="presParOf" srcId="{32FC4338-E323-4AC5-BB9C-BA22E72AA17E}" destId="{13E52DA6-8675-4F55-8B8B-303515216AF9}"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3200" b="1" dirty="0" smtClean="0">
              <a:latin typeface="Agency FB" panose="020B0503020202020204" pitchFamily="34" charset="0"/>
            </a:rPr>
            <a:t>PMSMA</a:t>
          </a:r>
          <a:endParaRPr lang="en-US" sz="32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7B436751-8CBC-4D64-B533-30B8306A3557}">
      <dgm:prSet phldrT="[Text]" custT="1"/>
      <dgm:spPr>
        <a:solidFill>
          <a:schemeClr val="accent4">
            <a:lumMod val="40000"/>
            <a:lumOff val="60000"/>
            <a:alpha val="50000"/>
          </a:schemeClr>
        </a:solidFill>
      </dgm:spPr>
      <dgm:t>
        <a:bodyPr/>
        <a:lstStyle/>
        <a:p>
          <a:r>
            <a:rPr lang="en-US" sz="3200" b="1" dirty="0" smtClean="0">
              <a:latin typeface="Agency FB" panose="020B0503020202020204" pitchFamily="34" charset="0"/>
            </a:rPr>
            <a:t>MIDWIFERY</a:t>
          </a:r>
          <a:endParaRPr lang="en-US" sz="3200" b="1" dirty="0">
            <a:latin typeface="Agency FB" panose="020B0503020202020204" pitchFamily="34" charset="0"/>
          </a:endParaRPr>
        </a:p>
      </dgm:t>
    </dgm:pt>
    <dgm:pt modelId="{0286D1C9-F49A-4241-85E9-F6ECC4E9B4E7}" type="parTrans" cxnId="{774CA93A-AD39-4844-BC54-7D5D23DFBB60}">
      <dgm:prSet/>
      <dgm:spPr/>
      <dgm:t>
        <a:bodyPr/>
        <a:lstStyle/>
        <a:p>
          <a:endParaRPr lang="en-US" sz="3200" b="1">
            <a:latin typeface="Agency FB" panose="020B0503020202020204" pitchFamily="34" charset="0"/>
          </a:endParaRPr>
        </a:p>
      </dgm:t>
    </dgm:pt>
    <dgm:pt modelId="{1FC86F8A-4592-45B0-A16F-274030ABD105}" type="sibTrans" cxnId="{774CA93A-AD39-4844-BC54-7D5D23DFBB60}">
      <dgm:prSet/>
      <dgm:spPr/>
      <dgm:t>
        <a:bodyPr/>
        <a:lstStyle/>
        <a:p>
          <a:endParaRPr lang="en-US" sz="3200" b="1">
            <a:latin typeface="Agency FB" panose="020B0503020202020204" pitchFamily="34" charset="0"/>
          </a:endParaRPr>
        </a:p>
      </dgm:t>
    </dgm:pt>
    <dgm:pt modelId="{D29AA713-D3CA-4372-B697-DE8E89B8F1D3}">
      <dgm:prSet custT="1"/>
      <dgm:spPr>
        <a:solidFill>
          <a:schemeClr val="accent4">
            <a:lumMod val="40000"/>
            <a:lumOff val="60000"/>
            <a:alpha val="50000"/>
          </a:schemeClr>
        </a:solidFill>
      </dgm:spPr>
      <dgm:t>
        <a:bodyPr/>
        <a:lstStyle/>
        <a:p>
          <a:r>
            <a:rPr lang="en-US" sz="3200" b="1" dirty="0" smtClean="0">
              <a:latin typeface="Agency FB" panose="020B0503020202020204" pitchFamily="34" charset="0"/>
            </a:rPr>
            <a:t>LAQSHYA</a:t>
          </a:r>
          <a:endParaRPr lang="en-US" sz="3200" b="1" dirty="0">
            <a:latin typeface="Agency FB" panose="020B0503020202020204" pitchFamily="34" charset="0"/>
          </a:endParaRPr>
        </a:p>
      </dgm:t>
    </dgm:pt>
    <dgm:pt modelId="{6C61B21D-6467-4E33-B721-977702333566}" type="parTrans" cxnId="{805CE5CB-CAC9-4C0F-8D75-6EAB01883321}">
      <dgm:prSet/>
      <dgm:spPr/>
      <dgm:t>
        <a:bodyPr/>
        <a:lstStyle/>
        <a:p>
          <a:endParaRPr lang="en-US" sz="3200" b="1">
            <a:latin typeface="Agency FB" panose="020B0503020202020204" pitchFamily="34" charset="0"/>
          </a:endParaRPr>
        </a:p>
      </dgm:t>
    </dgm:pt>
    <dgm:pt modelId="{084AA0F9-5FFD-41A9-B0BC-4CD71AFB5125}" type="sibTrans" cxnId="{805CE5CB-CAC9-4C0F-8D75-6EAB01883321}">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0E77FA09-E99F-4581-8663-1E323461B279}" type="pres">
      <dgm:prSet presAssocID="{130F6019-504E-42CD-8EA1-1E24543C2D4C}" presName="circ1" presStyleLbl="vennNode1" presStyleIdx="0" presStyleCnt="3"/>
      <dgm:spPr/>
      <dgm:t>
        <a:bodyPr/>
        <a:lstStyle/>
        <a:p>
          <a:endParaRPr lang="en-US"/>
        </a:p>
      </dgm:t>
    </dgm:pt>
    <dgm:pt modelId="{C43B851F-E1F9-43E7-A00B-87C23E7B7DFE}" type="pres">
      <dgm:prSet presAssocID="{130F6019-504E-42CD-8EA1-1E24543C2D4C}" presName="circ1Tx" presStyleLbl="revTx" presStyleIdx="0" presStyleCnt="0">
        <dgm:presLayoutVars>
          <dgm:chMax val="0"/>
          <dgm:chPref val="0"/>
          <dgm:bulletEnabled val="1"/>
        </dgm:presLayoutVars>
      </dgm:prSet>
      <dgm:spPr/>
      <dgm:t>
        <a:bodyPr/>
        <a:lstStyle/>
        <a:p>
          <a:endParaRPr lang="en-US"/>
        </a:p>
      </dgm:t>
    </dgm:pt>
    <dgm:pt modelId="{9782D991-2C99-4E96-8270-1826E8DD5E22}" type="pres">
      <dgm:prSet presAssocID="{7B436751-8CBC-4D64-B533-30B8306A3557}" presName="circ2" presStyleLbl="vennNode1" presStyleIdx="1" presStyleCnt="3"/>
      <dgm:spPr/>
      <dgm:t>
        <a:bodyPr/>
        <a:lstStyle/>
        <a:p>
          <a:endParaRPr lang="en-US"/>
        </a:p>
      </dgm:t>
    </dgm:pt>
    <dgm:pt modelId="{E048A122-656B-46C5-8ADD-F68C7EEE380F}" type="pres">
      <dgm:prSet presAssocID="{7B436751-8CBC-4D64-B533-30B8306A3557}" presName="circ2Tx" presStyleLbl="revTx" presStyleIdx="0" presStyleCnt="0">
        <dgm:presLayoutVars>
          <dgm:chMax val="0"/>
          <dgm:chPref val="0"/>
          <dgm:bulletEnabled val="1"/>
        </dgm:presLayoutVars>
      </dgm:prSet>
      <dgm:spPr/>
      <dgm:t>
        <a:bodyPr/>
        <a:lstStyle/>
        <a:p>
          <a:endParaRPr lang="en-US"/>
        </a:p>
      </dgm:t>
    </dgm:pt>
    <dgm:pt modelId="{1CB0C4A9-36A2-487C-AE7E-9BBEC66A2986}" type="pres">
      <dgm:prSet presAssocID="{D29AA713-D3CA-4372-B697-DE8E89B8F1D3}" presName="circ3" presStyleLbl="vennNode1" presStyleIdx="2" presStyleCnt="3"/>
      <dgm:spPr/>
      <dgm:t>
        <a:bodyPr/>
        <a:lstStyle/>
        <a:p>
          <a:endParaRPr lang="en-US"/>
        </a:p>
      </dgm:t>
    </dgm:pt>
    <dgm:pt modelId="{0038ADDD-F5F9-45A0-B626-7E66A14CC0CF}" type="pres">
      <dgm:prSet presAssocID="{D29AA713-D3CA-4372-B697-DE8E89B8F1D3}" presName="circ3Tx" presStyleLbl="revTx" presStyleIdx="0" presStyleCnt="0">
        <dgm:presLayoutVars>
          <dgm:chMax val="0"/>
          <dgm:chPref val="0"/>
          <dgm:bulletEnabled val="1"/>
        </dgm:presLayoutVars>
      </dgm:prSet>
      <dgm:spPr/>
      <dgm:t>
        <a:bodyPr/>
        <a:lstStyle/>
        <a:p>
          <a:endParaRPr lang="en-US"/>
        </a:p>
      </dgm:t>
    </dgm:pt>
  </dgm:ptLst>
  <dgm:cxnLst>
    <dgm:cxn modelId="{774CA93A-AD39-4844-BC54-7D5D23DFBB60}" srcId="{C8480CB0-9ECA-43F7-ACF8-C08069AED66E}" destId="{7B436751-8CBC-4D64-B533-30B8306A3557}" srcOrd="1" destOrd="0" parTransId="{0286D1C9-F49A-4241-85E9-F6ECC4E9B4E7}" sibTransId="{1FC86F8A-4592-45B0-A16F-274030ABD105}"/>
    <dgm:cxn modelId="{877353B4-2D7E-4A3B-9A54-2C5C1D37937C}" type="presOf" srcId="{7B436751-8CBC-4D64-B533-30B8306A3557}" destId="{E048A122-656B-46C5-8ADD-F68C7EEE380F}" srcOrd="1" destOrd="0" presId="urn:microsoft.com/office/officeart/2005/8/layout/venn1"/>
    <dgm:cxn modelId="{C67F6576-A163-4757-9811-809DB698DE97}" type="presOf" srcId="{130F6019-504E-42CD-8EA1-1E24543C2D4C}" destId="{0E77FA09-E99F-4581-8663-1E323461B279}" srcOrd="0" destOrd="0" presId="urn:microsoft.com/office/officeart/2005/8/layout/venn1"/>
    <dgm:cxn modelId="{BB0238E3-D84D-4950-9C3A-0F50249CBAAE}" type="presOf" srcId="{D29AA713-D3CA-4372-B697-DE8E89B8F1D3}" destId="{0038ADDD-F5F9-45A0-B626-7E66A14CC0CF}" srcOrd="1" destOrd="0" presId="urn:microsoft.com/office/officeart/2005/8/layout/venn1"/>
    <dgm:cxn modelId="{810E43CD-3F57-48A8-916F-AA8C0352F34D}" type="presOf" srcId="{D29AA713-D3CA-4372-B697-DE8E89B8F1D3}" destId="{1CB0C4A9-36A2-487C-AE7E-9BBEC66A2986}" srcOrd="0" destOrd="0" presId="urn:microsoft.com/office/officeart/2005/8/layout/venn1"/>
    <dgm:cxn modelId="{4798A0FC-AA12-4915-AE8F-E8C3E222A765}" type="presOf" srcId="{7B436751-8CBC-4D64-B533-30B8306A3557}" destId="{9782D991-2C99-4E96-8270-1826E8DD5E22}" srcOrd="0"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2DF36B2C-BDE2-4F4C-85E6-66B108AFF3DA}" type="presOf" srcId="{C8480CB0-9ECA-43F7-ACF8-C08069AED66E}" destId="{E8D752E6-5367-4962-B87A-392073EBC9B9}" srcOrd="0" destOrd="0" presId="urn:microsoft.com/office/officeart/2005/8/layout/venn1"/>
    <dgm:cxn modelId="{9529ADEE-E3B3-44F3-AAD9-91EAE204B949}" type="presOf" srcId="{130F6019-504E-42CD-8EA1-1E24543C2D4C}" destId="{C43B851F-E1F9-43E7-A00B-87C23E7B7DFE}" srcOrd="1" destOrd="0" presId="urn:microsoft.com/office/officeart/2005/8/layout/venn1"/>
    <dgm:cxn modelId="{805CE5CB-CAC9-4C0F-8D75-6EAB01883321}" srcId="{C8480CB0-9ECA-43F7-ACF8-C08069AED66E}" destId="{D29AA713-D3CA-4372-B697-DE8E89B8F1D3}" srcOrd="2" destOrd="0" parTransId="{6C61B21D-6467-4E33-B721-977702333566}" sibTransId="{084AA0F9-5FFD-41A9-B0BC-4CD71AFB5125}"/>
    <dgm:cxn modelId="{A2BC7753-A7D0-48D4-B3AB-081DFB2D119B}" type="presParOf" srcId="{E8D752E6-5367-4962-B87A-392073EBC9B9}" destId="{0E77FA09-E99F-4581-8663-1E323461B279}" srcOrd="0" destOrd="0" presId="urn:microsoft.com/office/officeart/2005/8/layout/venn1"/>
    <dgm:cxn modelId="{C3E24F38-837F-4504-96B4-70D9E5EE4983}" type="presParOf" srcId="{E8D752E6-5367-4962-B87A-392073EBC9B9}" destId="{C43B851F-E1F9-43E7-A00B-87C23E7B7DFE}" srcOrd="1" destOrd="0" presId="urn:microsoft.com/office/officeart/2005/8/layout/venn1"/>
    <dgm:cxn modelId="{E655D909-6961-4717-AF32-A90ABD0068F2}" type="presParOf" srcId="{E8D752E6-5367-4962-B87A-392073EBC9B9}" destId="{9782D991-2C99-4E96-8270-1826E8DD5E22}" srcOrd="2" destOrd="0" presId="urn:microsoft.com/office/officeart/2005/8/layout/venn1"/>
    <dgm:cxn modelId="{B566B7E1-6626-457A-9D22-76506AACA3F4}" type="presParOf" srcId="{E8D752E6-5367-4962-B87A-392073EBC9B9}" destId="{E048A122-656B-46C5-8ADD-F68C7EEE380F}" srcOrd="3" destOrd="0" presId="urn:microsoft.com/office/officeart/2005/8/layout/venn1"/>
    <dgm:cxn modelId="{C8B52735-91AD-4B3B-8221-2318CC71F4DA}" type="presParOf" srcId="{E8D752E6-5367-4962-B87A-392073EBC9B9}" destId="{1CB0C4A9-36A2-487C-AE7E-9BBEC66A2986}" srcOrd="4" destOrd="0" presId="urn:microsoft.com/office/officeart/2005/8/layout/venn1"/>
    <dgm:cxn modelId="{9C962E87-E57C-4205-BC93-6D41CCCC53FF}" type="presParOf" srcId="{E8D752E6-5367-4962-B87A-392073EBC9B9}" destId="{0038ADDD-F5F9-45A0-B626-7E66A14CC0CF}"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15E6F-115E-4E9D-8E90-226321E1D8BA}"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0935E487-0B8A-4BC3-9E2B-E74E000C3FE8}">
      <dgm:prSet phldrT="[Text]" custT="1"/>
      <dgm:spPr>
        <a:solidFill>
          <a:srgbClr val="FF0000"/>
        </a:solidFill>
      </dgm:spPr>
      <dgm:t>
        <a:bodyPr/>
        <a:lstStyle/>
        <a:p>
          <a:r>
            <a:rPr lang="en-IN" sz="2800" b="1" dirty="0" smtClean="0">
              <a:solidFill>
                <a:prstClr val="black"/>
              </a:solidFill>
            </a:rPr>
            <a:t>No state/national certification</a:t>
          </a:r>
          <a:endParaRPr lang="en-US" sz="2800" b="1" dirty="0"/>
        </a:p>
      </dgm:t>
    </dgm:pt>
    <dgm:pt modelId="{F8E4D982-25E3-4936-919D-5ABAF55FB418}" type="parTrans" cxnId="{912A7E4F-ECDB-44BB-AD0A-EB11730DCE73}">
      <dgm:prSet/>
      <dgm:spPr/>
      <dgm:t>
        <a:bodyPr/>
        <a:lstStyle/>
        <a:p>
          <a:endParaRPr lang="en-US"/>
        </a:p>
      </dgm:t>
    </dgm:pt>
    <dgm:pt modelId="{7444713F-BE08-4DCF-B5FB-489754B8C9A5}" type="sibTrans" cxnId="{912A7E4F-ECDB-44BB-AD0A-EB11730DCE73}">
      <dgm:prSet/>
      <dgm:spPr/>
      <dgm:t>
        <a:bodyPr/>
        <a:lstStyle/>
        <a:p>
          <a:endParaRPr lang="en-US"/>
        </a:p>
      </dgm:t>
    </dgm:pt>
    <dgm:pt modelId="{DC7E9B05-3786-4F72-971C-5D4705EE7ABA}">
      <dgm:prSet phldrT="[Text]" custT="1"/>
      <dgm:spPr>
        <a:solidFill>
          <a:srgbClr val="EA9294"/>
        </a:solidFill>
      </dgm:spPr>
      <dgm:t>
        <a:bodyPr/>
        <a:lstStyle/>
        <a:p>
          <a:r>
            <a:rPr lang="en-US" sz="2400" b="1" dirty="0" smtClean="0">
              <a:solidFill>
                <a:schemeClr val="tx1"/>
              </a:solidFill>
              <a:effectLst/>
              <a:latin typeface="+mn-lt"/>
              <a:ea typeface="Times New Roman"/>
              <a:cs typeface="Times New Roman"/>
            </a:rPr>
            <a:t>Andaman Nicobar Islands </a:t>
          </a:r>
        </a:p>
        <a:p>
          <a:r>
            <a:rPr lang="en-US" sz="2400" b="1" dirty="0" err="1" smtClean="0">
              <a:solidFill>
                <a:schemeClr val="tx1"/>
              </a:solidFill>
              <a:effectLst/>
              <a:latin typeface="+mn-lt"/>
              <a:ea typeface="Times New Roman"/>
              <a:cs typeface="Times New Roman"/>
            </a:rPr>
            <a:t>Lakshdweep</a:t>
          </a:r>
          <a:r>
            <a:rPr lang="en-US" sz="2400" b="1" dirty="0" smtClean="0">
              <a:solidFill>
                <a:schemeClr val="tx1"/>
              </a:solidFill>
              <a:effectLst/>
              <a:latin typeface="+mn-lt"/>
              <a:ea typeface="Times New Roman"/>
              <a:cs typeface="Times New Roman"/>
            </a:rPr>
            <a:t> Meghalaya </a:t>
          </a:r>
        </a:p>
        <a:p>
          <a:r>
            <a:rPr lang="en-US" sz="2400" b="1" dirty="0" smtClean="0">
              <a:solidFill>
                <a:schemeClr val="tx1"/>
              </a:solidFill>
              <a:effectLst/>
              <a:latin typeface="+mn-lt"/>
              <a:ea typeface="Times New Roman"/>
              <a:cs typeface="Times New Roman"/>
            </a:rPr>
            <a:t>Sikkim </a:t>
          </a:r>
        </a:p>
        <a:p>
          <a:r>
            <a:rPr lang="en-US" sz="2400" b="1" dirty="0" smtClean="0">
              <a:solidFill>
                <a:schemeClr val="tx1"/>
              </a:solidFill>
              <a:effectLst/>
              <a:latin typeface="+mn-lt"/>
              <a:ea typeface="Times New Roman"/>
              <a:cs typeface="Times New Roman"/>
            </a:rPr>
            <a:t>West Bengal</a:t>
          </a:r>
          <a:endParaRPr lang="en-US" sz="1600" b="1" dirty="0">
            <a:latin typeface="+mn-lt"/>
          </a:endParaRPr>
        </a:p>
      </dgm:t>
    </dgm:pt>
    <dgm:pt modelId="{5A227DD3-0A35-4CDB-9621-EE1FE9B85807}" type="parTrans" cxnId="{49F4A800-912E-47CA-BE50-62F5F38341E5}">
      <dgm:prSet/>
      <dgm:spPr/>
      <dgm:t>
        <a:bodyPr/>
        <a:lstStyle/>
        <a:p>
          <a:endParaRPr lang="en-US"/>
        </a:p>
      </dgm:t>
    </dgm:pt>
    <dgm:pt modelId="{F8EDE6AC-CF24-453E-8B9D-BBD2F5C1C2D3}" type="sibTrans" cxnId="{49F4A800-912E-47CA-BE50-62F5F38341E5}">
      <dgm:prSet/>
      <dgm:spPr/>
      <dgm:t>
        <a:bodyPr/>
        <a:lstStyle/>
        <a:p>
          <a:endParaRPr lang="en-US"/>
        </a:p>
      </dgm:t>
    </dgm:pt>
    <dgm:pt modelId="{5BF8793F-7111-4E89-8748-5C058F0EABEE}">
      <dgm:prSet phldrT="[Text]" custT="1"/>
      <dgm:spPr>
        <a:solidFill>
          <a:srgbClr val="FFFF00"/>
        </a:solidFill>
      </dgm:spPr>
      <dgm:t>
        <a:bodyPr/>
        <a:lstStyle/>
        <a:p>
          <a:r>
            <a:rPr lang="en-IN" sz="2600" b="1" dirty="0" smtClean="0">
              <a:solidFill>
                <a:prstClr val="black"/>
              </a:solidFill>
            </a:rPr>
            <a:t>Only State certification but no National Certification</a:t>
          </a:r>
          <a:endParaRPr lang="en-US" sz="2600" b="1" dirty="0">
            <a:solidFill>
              <a:prstClr val="black"/>
            </a:solidFill>
          </a:endParaRPr>
        </a:p>
      </dgm:t>
    </dgm:pt>
    <dgm:pt modelId="{19D85C94-DDCD-43E6-AA52-AD99D5CBB7A4}" type="parTrans" cxnId="{5CE115BF-26CA-4100-82A8-D23BCB6BEE63}">
      <dgm:prSet/>
      <dgm:spPr/>
      <dgm:t>
        <a:bodyPr/>
        <a:lstStyle/>
        <a:p>
          <a:endParaRPr lang="en-US"/>
        </a:p>
      </dgm:t>
    </dgm:pt>
    <dgm:pt modelId="{1CA40151-9B4D-4FA7-969E-22A9BEBE86ED}" type="sibTrans" cxnId="{5CE115BF-26CA-4100-82A8-D23BCB6BEE63}">
      <dgm:prSet/>
      <dgm:spPr/>
      <dgm:t>
        <a:bodyPr/>
        <a:lstStyle/>
        <a:p>
          <a:endParaRPr lang="en-US"/>
        </a:p>
      </dgm:t>
    </dgm:pt>
    <dgm:pt modelId="{750E4E4C-80D8-4AF9-9C3E-5CFD95C71E99}">
      <dgm:prSet phldrT="[Text]" custT="1"/>
      <dgm:spPr>
        <a:solidFill>
          <a:srgbClr val="FFFFCC"/>
        </a:solidFill>
      </dgm:spPr>
      <dgm:t>
        <a:bodyPr/>
        <a:lstStyle/>
        <a:p>
          <a:pPr>
            <a:lnSpc>
              <a:spcPct val="100000"/>
            </a:lnSpc>
            <a:spcAft>
              <a:spcPts val="0"/>
            </a:spcAft>
          </a:pPr>
          <a:r>
            <a:rPr lang="en-US" sz="2000" b="1" dirty="0" smtClean="0">
              <a:solidFill>
                <a:schemeClr val="tx1"/>
              </a:solidFill>
              <a:effectLst/>
              <a:latin typeface="+mn-lt"/>
              <a:ea typeface="Times New Roman"/>
              <a:cs typeface="Times New Roman"/>
            </a:rPr>
            <a:t>Arunachal Pradesh Chandigarh     </a:t>
          </a:r>
        </a:p>
        <a:p>
          <a:pPr>
            <a:lnSpc>
              <a:spcPct val="100000"/>
            </a:lnSpc>
            <a:spcAft>
              <a:spcPts val="0"/>
            </a:spcAft>
          </a:pPr>
          <a:r>
            <a:rPr lang="en-US" sz="2000" b="1" dirty="0" smtClean="0">
              <a:solidFill>
                <a:schemeClr val="tx1"/>
              </a:solidFill>
              <a:effectLst/>
              <a:latin typeface="+mn-lt"/>
              <a:ea typeface="Times New Roman"/>
              <a:cs typeface="Times New Roman"/>
            </a:rPr>
            <a:t>Daman &amp; Diu  </a:t>
          </a:r>
        </a:p>
        <a:p>
          <a:pPr>
            <a:lnSpc>
              <a:spcPct val="100000"/>
            </a:lnSpc>
            <a:spcAft>
              <a:spcPts val="0"/>
            </a:spcAft>
          </a:pPr>
          <a:r>
            <a:rPr lang="en-US" sz="2000" b="1" dirty="0" smtClean="0">
              <a:solidFill>
                <a:schemeClr val="tx1"/>
              </a:solidFill>
              <a:effectLst/>
              <a:latin typeface="+mn-lt"/>
              <a:ea typeface="Times New Roman"/>
              <a:cs typeface="Times New Roman"/>
            </a:rPr>
            <a:t>Delhi                 </a:t>
          </a:r>
        </a:p>
        <a:p>
          <a:pPr>
            <a:lnSpc>
              <a:spcPct val="100000"/>
            </a:lnSpc>
            <a:spcAft>
              <a:spcPts val="0"/>
            </a:spcAft>
          </a:pPr>
          <a:r>
            <a:rPr lang="en-US" sz="2000" b="1" dirty="0" smtClean="0">
              <a:solidFill>
                <a:schemeClr val="tx1"/>
              </a:solidFill>
              <a:effectLst/>
              <a:latin typeface="+mn-lt"/>
              <a:ea typeface="Times New Roman"/>
              <a:cs typeface="Times New Roman"/>
            </a:rPr>
            <a:t>Goa               </a:t>
          </a:r>
        </a:p>
        <a:p>
          <a:pPr>
            <a:lnSpc>
              <a:spcPct val="100000"/>
            </a:lnSpc>
            <a:spcAft>
              <a:spcPts val="0"/>
            </a:spcAft>
          </a:pPr>
          <a:r>
            <a:rPr lang="en-US" sz="2000" b="1" dirty="0" smtClean="0">
              <a:solidFill>
                <a:schemeClr val="tx1"/>
              </a:solidFill>
              <a:effectLst/>
              <a:latin typeface="+mn-lt"/>
              <a:ea typeface="Times New Roman"/>
              <a:cs typeface="Times New Roman"/>
            </a:rPr>
            <a:t>Jammu &amp; Kashmir Karnataka </a:t>
          </a:r>
        </a:p>
        <a:p>
          <a:pPr>
            <a:lnSpc>
              <a:spcPct val="100000"/>
            </a:lnSpc>
            <a:spcAft>
              <a:spcPts val="0"/>
            </a:spcAft>
          </a:pPr>
          <a:r>
            <a:rPr lang="en-US" sz="2000" b="1" dirty="0" smtClean="0">
              <a:solidFill>
                <a:schemeClr val="tx1"/>
              </a:solidFill>
              <a:effectLst/>
              <a:latin typeface="+mn-lt"/>
              <a:ea typeface="Times New Roman"/>
              <a:cs typeface="Times New Roman"/>
            </a:rPr>
            <a:t>Manipur     </a:t>
          </a:r>
        </a:p>
        <a:p>
          <a:pPr>
            <a:lnSpc>
              <a:spcPct val="100000"/>
            </a:lnSpc>
            <a:spcAft>
              <a:spcPts val="0"/>
            </a:spcAft>
          </a:pPr>
          <a:r>
            <a:rPr lang="en-US" sz="2000" b="1" dirty="0" smtClean="0">
              <a:solidFill>
                <a:schemeClr val="tx1"/>
              </a:solidFill>
              <a:effectLst/>
              <a:latin typeface="+mn-lt"/>
              <a:ea typeface="Times New Roman"/>
              <a:cs typeface="Times New Roman"/>
            </a:rPr>
            <a:t>Mizoram   </a:t>
          </a:r>
        </a:p>
        <a:p>
          <a:pPr>
            <a:lnSpc>
              <a:spcPct val="100000"/>
            </a:lnSpc>
            <a:spcAft>
              <a:spcPts val="0"/>
            </a:spcAft>
          </a:pPr>
          <a:r>
            <a:rPr lang="en-US" sz="2000" b="1" dirty="0" smtClean="0">
              <a:solidFill>
                <a:schemeClr val="tx1"/>
              </a:solidFill>
              <a:effectLst/>
              <a:latin typeface="+mn-lt"/>
              <a:ea typeface="Times New Roman"/>
              <a:cs typeface="Times New Roman"/>
            </a:rPr>
            <a:t>Nagaland </a:t>
          </a:r>
        </a:p>
        <a:p>
          <a:pPr>
            <a:lnSpc>
              <a:spcPct val="100000"/>
            </a:lnSpc>
            <a:spcAft>
              <a:spcPts val="0"/>
            </a:spcAft>
          </a:pPr>
          <a:r>
            <a:rPr lang="en-US" sz="2000" b="1" dirty="0" err="1" smtClean="0">
              <a:solidFill>
                <a:schemeClr val="tx1"/>
              </a:solidFill>
              <a:effectLst/>
              <a:latin typeface="+mn-lt"/>
              <a:ea typeface="Times New Roman"/>
              <a:cs typeface="Times New Roman"/>
            </a:rPr>
            <a:t>Puducherry</a:t>
          </a:r>
          <a:r>
            <a:rPr lang="en-US" sz="2000" b="1" dirty="0" smtClean="0">
              <a:solidFill>
                <a:schemeClr val="tx1"/>
              </a:solidFill>
              <a:effectLst/>
              <a:latin typeface="+mn-lt"/>
              <a:ea typeface="Times New Roman"/>
              <a:cs typeface="Times New Roman"/>
            </a:rPr>
            <a:t> </a:t>
          </a:r>
        </a:p>
        <a:p>
          <a:pPr>
            <a:lnSpc>
              <a:spcPct val="100000"/>
            </a:lnSpc>
            <a:spcAft>
              <a:spcPts val="0"/>
            </a:spcAft>
          </a:pPr>
          <a:r>
            <a:rPr lang="en-US" sz="2000" b="1" dirty="0" smtClean="0">
              <a:solidFill>
                <a:schemeClr val="tx1"/>
              </a:solidFill>
              <a:effectLst/>
              <a:latin typeface="+mn-lt"/>
              <a:ea typeface="Times New Roman"/>
              <a:cs typeface="Times New Roman"/>
            </a:rPr>
            <a:t>Tripura</a:t>
          </a:r>
          <a:endParaRPr lang="en-US" sz="2000" b="1" dirty="0">
            <a:latin typeface="+mn-lt"/>
          </a:endParaRPr>
        </a:p>
      </dgm:t>
    </dgm:pt>
    <dgm:pt modelId="{AA207DF6-CCC4-489C-92C7-4BEFEA216B41}" type="parTrans" cxnId="{89FA1AB2-9CB0-4AF3-B74E-1EA44727CCFD}">
      <dgm:prSet/>
      <dgm:spPr/>
      <dgm:t>
        <a:bodyPr/>
        <a:lstStyle/>
        <a:p>
          <a:endParaRPr lang="en-US"/>
        </a:p>
      </dgm:t>
    </dgm:pt>
    <dgm:pt modelId="{D7105440-262E-4E0A-B70C-63E57D2352F2}" type="sibTrans" cxnId="{89FA1AB2-9CB0-4AF3-B74E-1EA44727CCFD}">
      <dgm:prSet/>
      <dgm:spPr/>
      <dgm:t>
        <a:bodyPr/>
        <a:lstStyle/>
        <a:p>
          <a:endParaRPr lang="en-US"/>
        </a:p>
      </dgm:t>
    </dgm:pt>
    <dgm:pt modelId="{7B42EC56-824A-4EFF-8C00-AEBD9C972097}">
      <dgm:prSet phldrT="[Text]" custT="1"/>
      <dgm:spPr>
        <a:solidFill>
          <a:srgbClr val="00B0F0"/>
        </a:solidFill>
      </dgm:spPr>
      <dgm:t>
        <a:bodyPr/>
        <a:lstStyle/>
        <a:p>
          <a:pPr algn="ctr">
            <a:lnSpc>
              <a:spcPct val="100000"/>
            </a:lnSpc>
          </a:pPr>
          <a:r>
            <a:rPr lang="en-US" sz="2600" b="1" dirty="0" smtClean="0">
              <a:solidFill>
                <a:prstClr val="black"/>
              </a:solidFill>
            </a:rPr>
            <a:t>  </a:t>
          </a:r>
        </a:p>
        <a:p>
          <a:pPr algn="ctr">
            <a:lnSpc>
              <a:spcPct val="100000"/>
            </a:lnSpc>
          </a:pPr>
          <a:r>
            <a:rPr lang="en-IN" sz="2600" b="1" dirty="0" smtClean="0">
              <a:solidFill>
                <a:prstClr val="black"/>
              </a:solidFill>
            </a:rPr>
            <a:t>Less than 25% facilities state or nationally certified</a:t>
          </a:r>
          <a:endParaRPr lang="en-US" sz="2600" b="1" dirty="0">
            <a:solidFill>
              <a:prstClr val="black"/>
            </a:solidFill>
          </a:endParaRPr>
        </a:p>
      </dgm:t>
    </dgm:pt>
    <dgm:pt modelId="{F3C42AD0-3B73-458C-9B47-60A4E736030E}" type="parTrans" cxnId="{7D581297-DA55-46F8-861D-14D056163A3F}">
      <dgm:prSet/>
      <dgm:spPr/>
      <dgm:t>
        <a:bodyPr/>
        <a:lstStyle/>
        <a:p>
          <a:endParaRPr lang="en-US"/>
        </a:p>
      </dgm:t>
    </dgm:pt>
    <dgm:pt modelId="{2184426F-D42C-4843-90DE-D32F8D365AFF}" type="sibTrans" cxnId="{7D581297-DA55-46F8-861D-14D056163A3F}">
      <dgm:prSet/>
      <dgm:spPr/>
      <dgm:t>
        <a:bodyPr/>
        <a:lstStyle/>
        <a:p>
          <a:endParaRPr lang="en-US"/>
        </a:p>
      </dgm:t>
    </dgm:pt>
    <dgm:pt modelId="{E72DF44A-3F7C-4727-9FF2-0EA406DEFC10}">
      <dgm:prSet phldrT="[Text]" custT="1"/>
      <dgm:spPr>
        <a:solidFill>
          <a:schemeClr val="accent1">
            <a:lumMod val="20000"/>
            <a:lumOff val="80000"/>
          </a:schemeClr>
        </a:solidFill>
      </dgm:spPr>
      <dgm:t>
        <a:bodyPr/>
        <a:lstStyle/>
        <a:p>
          <a:pPr>
            <a:lnSpc>
              <a:spcPct val="100000"/>
            </a:lnSpc>
            <a:spcAft>
              <a:spcPts val="0"/>
            </a:spcAft>
          </a:pPr>
          <a:r>
            <a:rPr lang="en-US" sz="2000" b="1" dirty="0" smtClean="0">
              <a:solidFill>
                <a:schemeClr val="tx1"/>
              </a:solidFill>
              <a:effectLst/>
              <a:latin typeface="+mn-lt"/>
              <a:ea typeface="Times New Roman"/>
              <a:cs typeface="Times New Roman"/>
            </a:rPr>
            <a:t>Andhra P</a:t>
          </a:r>
        </a:p>
        <a:p>
          <a:pPr>
            <a:lnSpc>
              <a:spcPct val="100000"/>
            </a:lnSpc>
            <a:spcAft>
              <a:spcPts val="0"/>
            </a:spcAft>
          </a:pPr>
          <a:r>
            <a:rPr lang="en-US" sz="2000" b="1" dirty="0" smtClean="0">
              <a:solidFill>
                <a:schemeClr val="tx1"/>
              </a:solidFill>
              <a:effectLst/>
              <a:latin typeface="+mn-lt"/>
              <a:ea typeface="Times New Roman"/>
              <a:cs typeface="Times New Roman"/>
            </a:rPr>
            <a:t>Bihar        Himachal P Jharkhand     Kerala          Odisha     Rajasthan        Uttar Pradesh </a:t>
          </a:r>
          <a:r>
            <a:rPr lang="en-US" sz="2000" b="1" dirty="0" err="1" smtClean="0">
              <a:solidFill>
                <a:schemeClr val="tx1"/>
              </a:solidFill>
              <a:effectLst/>
              <a:latin typeface="+mn-lt"/>
              <a:ea typeface="Times New Roman"/>
              <a:cs typeface="Times New Roman"/>
            </a:rPr>
            <a:t>Uttarakhand</a:t>
          </a:r>
          <a:endParaRPr lang="en-US" sz="2000" b="1" dirty="0">
            <a:solidFill>
              <a:schemeClr val="tx1"/>
            </a:solidFill>
            <a:effectLst/>
            <a:latin typeface="+mn-lt"/>
            <a:ea typeface="Times New Roman"/>
            <a:cs typeface="Times New Roman"/>
          </a:endParaRPr>
        </a:p>
      </dgm:t>
    </dgm:pt>
    <dgm:pt modelId="{8659B430-F76B-4199-AAAB-69CFECA2F3EA}" type="parTrans" cxnId="{A9F2F14E-6B30-4618-B5BC-38873F15A426}">
      <dgm:prSet/>
      <dgm:spPr/>
      <dgm:t>
        <a:bodyPr/>
        <a:lstStyle/>
        <a:p>
          <a:endParaRPr lang="en-US"/>
        </a:p>
      </dgm:t>
    </dgm:pt>
    <dgm:pt modelId="{7EC06A52-B942-4D76-93C0-E4A9DE18090D}" type="sibTrans" cxnId="{A9F2F14E-6B30-4618-B5BC-38873F15A426}">
      <dgm:prSet/>
      <dgm:spPr/>
      <dgm:t>
        <a:bodyPr/>
        <a:lstStyle/>
        <a:p>
          <a:endParaRPr lang="en-US"/>
        </a:p>
      </dgm:t>
    </dgm:pt>
    <dgm:pt modelId="{33529C73-0FD7-4EC4-9ACE-5353553F0FAC}">
      <dgm:prSet phldrT="[Text]" custT="1"/>
      <dgm:spPr>
        <a:solidFill>
          <a:srgbClr val="00B050"/>
        </a:solidFill>
      </dgm:spPr>
      <dgm:t>
        <a:bodyPr/>
        <a:lstStyle/>
        <a:p>
          <a:pPr algn="ctr">
            <a:lnSpc>
              <a:spcPct val="100000"/>
            </a:lnSpc>
          </a:pPr>
          <a:endParaRPr lang="en-IN" sz="2600" b="1" dirty="0" smtClean="0">
            <a:solidFill>
              <a:prstClr val="black"/>
            </a:solidFill>
          </a:endParaRPr>
        </a:p>
        <a:p>
          <a:pPr algn="ctr">
            <a:lnSpc>
              <a:spcPct val="100000"/>
            </a:lnSpc>
          </a:pPr>
          <a:r>
            <a:rPr lang="en-IN" sz="2600" b="1" dirty="0" smtClean="0">
              <a:solidFill>
                <a:prstClr val="black"/>
              </a:solidFill>
            </a:rPr>
            <a:t>More than 25% facilities state or nationally certified</a:t>
          </a:r>
          <a:endParaRPr lang="en-US" sz="2600" b="1" dirty="0">
            <a:solidFill>
              <a:prstClr val="black"/>
            </a:solidFill>
          </a:endParaRPr>
        </a:p>
      </dgm:t>
    </dgm:pt>
    <dgm:pt modelId="{02F183AE-82D2-45D6-B172-09A38FE70166}" type="parTrans" cxnId="{F003EE97-92AF-4DFF-88A8-CA55F8D334F7}">
      <dgm:prSet/>
      <dgm:spPr/>
      <dgm:t>
        <a:bodyPr/>
        <a:lstStyle/>
        <a:p>
          <a:endParaRPr lang="en-US"/>
        </a:p>
      </dgm:t>
    </dgm:pt>
    <dgm:pt modelId="{B32B070C-DE7C-4799-991B-89A0DA2F0565}" type="sibTrans" cxnId="{F003EE97-92AF-4DFF-88A8-CA55F8D334F7}">
      <dgm:prSet/>
      <dgm:spPr/>
      <dgm:t>
        <a:bodyPr/>
        <a:lstStyle/>
        <a:p>
          <a:endParaRPr lang="en-US"/>
        </a:p>
      </dgm:t>
    </dgm:pt>
    <dgm:pt modelId="{2AE73DA6-F8E7-444E-8148-D193751307CA}" type="pres">
      <dgm:prSet presAssocID="{D7B15E6F-115E-4E9D-8E90-226321E1D8BA}" presName="theList" presStyleCnt="0">
        <dgm:presLayoutVars>
          <dgm:dir/>
          <dgm:animLvl val="lvl"/>
          <dgm:resizeHandles val="exact"/>
        </dgm:presLayoutVars>
      </dgm:prSet>
      <dgm:spPr/>
      <dgm:t>
        <a:bodyPr/>
        <a:lstStyle/>
        <a:p>
          <a:endParaRPr lang="en-US"/>
        </a:p>
      </dgm:t>
    </dgm:pt>
    <dgm:pt modelId="{2C1A3F14-30CE-4376-80EE-3C8ED23D1D73}" type="pres">
      <dgm:prSet presAssocID="{0935E487-0B8A-4BC3-9E2B-E74E000C3FE8}" presName="compNode" presStyleCnt="0"/>
      <dgm:spPr/>
    </dgm:pt>
    <dgm:pt modelId="{F7F1E017-81FA-4F7A-96B0-6D15015A9F03}" type="pres">
      <dgm:prSet presAssocID="{0935E487-0B8A-4BC3-9E2B-E74E000C3FE8}" presName="aNode" presStyleLbl="bgShp" presStyleIdx="0" presStyleCnt="4"/>
      <dgm:spPr/>
      <dgm:t>
        <a:bodyPr/>
        <a:lstStyle/>
        <a:p>
          <a:endParaRPr lang="en-US"/>
        </a:p>
      </dgm:t>
    </dgm:pt>
    <dgm:pt modelId="{78DFD338-8315-484F-BE95-2E0F8C67C21F}" type="pres">
      <dgm:prSet presAssocID="{0935E487-0B8A-4BC3-9E2B-E74E000C3FE8}" presName="textNode" presStyleLbl="bgShp" presStyleIdx="0" presStyleCnt="4"/>
      <dgm:spPr/>
      <dgm:t>
        <a:bodyPr/>
        <a:lstStyle/>
        <a:p>
          <a:endParaRPr lang="en-US"/>
        </a:p>
      </dgm:t>
    </dgm:pt>
    <dgm:pt modelId="{F774B9EA-2A98-4E8B-93ED-BD45DDB4CE1F}" type="pres">
      <dgm:prSet presAssocID="{0935E487-0B8A-4BC3-9E2B-E74E000C3FE8}" presName="compChildNode" presStyleCnt="0"/>
      <dgm:spPr/>
    </dgm:pt>
    <dgm:pt modelId="{00B2AF7E-F882-466F-8479-5EBAD5BEA5DC}" type="pres">
      <dgm:prSet presAssocID="{0935E487-0B8A-4BC3-9E2B-E74E000C3FE8}" presName="theInnerList" presStyleCnt="0"/>
      <dgm:spPr/>
    </dgm:pt>
    <dgm:pt modelId="{0A3449F3-0C81-49F1-A751-7F86BE3816DB}" type="pres">
      <dgm:prSet presAssocID="{DC7E9B05-3786-4F72-971C-5D4705EE7ABA}" presName="childNode" presStyleLbl="node1" presStyleIdx="0" presStyleCnt="3" custScaleY="94645" custLinFactNeighborY="872">
        <dgm:presLayoutVars>
          <dgm:bulletEnabled val="1"/>
        </dgm:presLayoutVars>
      </dgm:prSet>
      <dgm:spPr/>
      <dgm:t>
        <a:bodyPr/>
        <a:lstStyle/>
        <a:p>
          <a:endParaRPr lang="en-US"/>
        </a:p>
      </dgm:t>
    </dgm:pt>
    <dgm:pt modelId="{BB991D2E-20F7-4E5D-8379-0CA053121940}" type="pres">
      <dgm:prSet presAssocID="{0935E487-0B8A-4BC3-9E2B-E74E000C3FE8}" presName="aSpace" presStyleCnt="0"/>
      <dgm:spPr/>
    </dgm:pt>
    <dgm:pt modelId="{50091CE2-BEC7-4F59-95BB-B3571A64F06D}" type="pres">
      <dgm:prSet presAssocID="{5BF8793F-7111-4E89-8748-5C058F0EABEE}" presName="compNode" presStyleCnt="0"/>
      <dgm:spPr/>
    </dgm:pt>
    <dgm:pt modelId="{38D3353E-20EC-4647-9FF9-8A337E10019C}" type="pres">
      <dgm:prSet presAssocID="{5BF8793F-7111-4E89-8748-5C058F0EABEE}" presName="aNode" presStyleLbl="bgShp" presStyleIdx="1" presStyleCnt="4" custScaleX="117380"/>
      <dgm:spPr/>
      <dgm:t>
        <a:bodyPr/>
        <a:lstStyle/>
        <a:p>
          <a:endParaRPr lang="en-US"/>
        </a:p>
      </dgm:t>
    </dgm:pt>
    <dgm:pt modelId="{C4E839ED-21DC-4D6B-B44B-257161F609AB}" type="pres">
      <dgm:prSet presAssocID="{5BF8793F-7111-4E89-8748-5C058F0EABEE}" presName="textNode" presStyleLbl="bgShp" presStyleIdx="1" presStyleCnt="4"/>
      <dgm:spPr/>
      <dgm:t>
        <a:bodyPr/>
        <a:lstStyle/>
        <a:p>
          <a:endParaRPr lang="en-US"/>
        </a:p>
      </dgm:t>
    </dgm:pt>
    <dgm:pt modelId="{049B3EDC-AED4-4F45-B0DA-D64B997C5E55}" type="pres">
      <dgm:prSet presAssocID="{5BF8793F-7111-4E89-8748-5C058F0EABEE}" presName="compChildNode" presStyleCnt="0"/>
      <dgm:spPr/>
    </dgm:pt>
    <dgm:pt modelId="{555E9455-5190-4C69-A964-D90C7E70D3A0}" type="pres">
      <dgm:prSet presAssocID="{5BF8793F-7111-4E89-8748-5C058F0EABEE}" presName="theInnerList" presStyleCnt="0"/>
      <dgm:spPr/>
    </dgm:pt>
    <dgm:pt modelId="{95F6F995-692F-4A3A-97B9-C7B1E46C298B}" type="pres">
      <dgm:prSet presAssocID="{750E4E4C-80D8-4AF9-9C3E-5CFD95C71E99}" presName="childNode" presStyleLbl="node1" presStyleIdx="1" presStyleCnt="3" custScaleX="140980" custScaleY="110497" custLinFactNeighborY="943">
        <dgm:presLayoutVars>
          <dgm:bulletEnabled val="1"/>
        </dgm:presLayoutVars>
      </dgm:prSet>
      <dgm:spPr/>
      <dgm:t>
        <a:bodyPr/>
        <a:lstStyle/>
        <a:p>
          <a:endParaRPr lang="en-US"/>
        </a:p>
      </dgm:t>
    </dgm:pt>
    <dgm:pt modelId="{8B354EE3-AFAE-4CB6-9AF3-F843F8CA3861}" type="pres">
      <dgm:prSet presAssocID="{5BF8793F-7111-4E89-8748-5C058F0EABEE}" presName="aSpace" presStyleCnt="0"/>
      <dgm:spPr/>
    </dgm:pt>
    <dgm:pt modelId="{A7B33664-9386-4234-8C83-E2650F763D87}" type="pres">
      <dgm:prSet presAssocID="{7B42EC56-824A-4EFF-8C00-AEBD9C972097}" presName="compNode" presStyleCnt="0"/>
      <dgm:spPr/>
    </dgm:pt>
    <dgm:pt modelId="{3BB50CD2-8CEF-4AEF-BB41-CF1C7DC4E116}" type="pres">
      <dgm:prSet presAssocID="{7B42EC56-824A-4EFF-8C00-AEBD9C972097}" presName="aNode" presStyleLbl="bgShp" presStyleIdx="2" presStyleCnt="4"/>
      <dgm:spPr/>
      <dgm:t>
        <a:bodyPr/>
        <a:lstStyle/>
        <a:p>
          <a:endParaRPr lang="en-US"/>
        </a:p>
      </dgm:t>
    </dgm:pt>
    <dgm:pt modelId="{4FC11DFB-CE06-4691-88A2-9EE86878234A}" type="pres">
      <dgm:prSet presAssocID="{7B42EC56-824A-4EFF-8C00-AEBD9C972097}" presName="textNode" presStyleLbl="bgShp" presStyleIdx="2" presStyleCnt="4"/>
      <dgm:spPr/>
      <dgm:t>
        <a:bodyPr/>
        <a:lstStyle/>
        <a:p>
          <a:endParaRPr lang="en-US"/>
        </a:p>
      </dgm:t>
    </dgm:pt>
    <dgm:pt modelId="{957B7E49-1269-48E9-A5AC-1F6B23BE062A}" type="pres">
      <dgm:prSet presAssocID="{7B42EC56-824A-4EFF-8C00-AEBD9C972097}" presName="compChildNode" presStyleCnt="0"/>
      <dgm:spPr/>
    </dgm:pt>
    <dgm:pt modelId="{817064AA-2FE5-4A11-83CF-A245F60E2FEE}" type="pres">
      <dgm:prSet presAssocID="{7B42EC56-824A-4EFF-8C00-AEBD9C972097}" presName="theInnerList" presStyleCnt="0"/>
      <dgm:spPr/>
    </dgm:pt>
    <dgm:pt modelId="{E5699E3F-AC4F-4691-8C34-86ED7B1E1229}" type="pres">
      <dgm:prSet presAssocID="{E72DF44A-3F7C-4727-9FF2-0EA406DEFC10}" presName="childNode" presStyleLbl="node1" presStyleIdx="2" presStyleCnt="3" custScaleY="78561" custLinFactNeighborY="6517">
        <dgm:presLayoutVars>
          <dgm:bulletEnabled val="1"/>
        </dgm:presLayoutVars>
      </dgm:prSet>
      <dgm:spPr/>
      <dgm:t>
        <a:bodyPr/>
        <a:lstStyle/>
        <a:p>
          <a:endParaRPr lang="en-US"/>
        </a:p>
      </dgm:t>
    </dgm:pt>
    <dgm:pt modelId="{3D3D6339-9FA9-43EF-BD02-C7A2472D96A5}" type="pres">
      <dgm:prSet presAssocID="{7B42EC56-824A-4EFF-8C00-AEBD9C972097}" presName="aSpace" presStyleCnt="0"/>
      <dgm:spPr/>
    </dgm:pt>
    <dgm:pt modelId="{D80F4F4D-9F3B-4CA9-83EF-A92D56E09059}" type="pres">
      <dgm:prSet presAssocID="{33529C73-0FD7-4EC4-9ACE-5353553F0FAC}" presName="compNode" presStyleCnt="0"/>
      <dgm:spPr/>
    </dgm:pt>
    <dgm:pt modelId="{FF5A5CC9-A348-46D5-892A-15C2F6010825}" type="pres">
      <dgm:prSet presAssocID="{33529C73-0FD7-4EC4-9ACE-5353553F0FAC}" presName="aNode" presStyleLbl="bgShp" presStyleIdx="3" presStyleCnt="4"/>
      <dgm:spPr/>
      <dgm:t>
        <a:bodyPr/>
        <a:lstStyle/>
        <a:p>
          <a:endParaRPr lang="en-US"/>
        </a:p>
      </dgm:t>
    </dgm:pt>
    <dgm:pt modelId="{F2B39CE5-2E95-448C-9C9F-CAB49437D24C}" type="pres">
      <dgm:prSet presAssocID="{33529C73-0FD7-4EC4-9ACE-5353553F0FAC}" presName="textNode" presStyleLbl="bgShp" presStyleIdx="3" presStyleCnt="4"/>
      <dgm:spPr/>
      <dgm:t>
        <a:bodyPr/>
        <a:lstStyle/>
        <a:p>
          <a:endParaRPr lang="en-US"/>
        </a:p>
      </dgm:t>
    </dgm:pt>
    <dgm:pt modelId="{3239803C-97F8-4D28-9CE8-9B1CDE465C36}" type="pres">
      <dgm:prSet presAssocID="{33529C73-0FD7-4EC4-9ACE-5353553F0FAC}" presName="compChildNode" presStyleCnt="0"/>
      <dgm:spPr/>
    </dgm:pt>
    <dgm:pt modelId="{F32EAEBE-BA0F-473A-95A3-830394455557}" type="pres">
      <dgm:prSet presAssocID="{33529C73-0FD7-4EC4-9ACE-5353553F0FAC}" presName="theInnerList" presStyleCnt="0"/>
      <dgm:spPr/>
    </dgm:pt>
  </dgm:ptLst>
  <dgm:cxnLst>
    <dgm:cxn modelId="{89FA1AB2-9CB0-4AF3-B74E-1EA44727CCFD}" srcId="{5BF8793F-7111-4E89-8748-5C058F0EABEE}" destId="{750E4E4C-80D8-4AF9-9C3E-5CFD95C71E99}" srcOrd="0" destOrd="0" parTransId="{AA207DF6-CCC4-489C-92C7-4BEFEA216B41}" sibTransId="{D7105440-262E-4E0A-B70C-63E57D2352F2}"/>
    <dgm:cxn modelId="{CF030F35-51CD-436C-ACA1-989408839345}" type="presOf" srcId="{33529C73-0FD7-4EC4-9ACE-5353553F0FAC}" destId="{F2B39CE5-2E95-448C-9C9F-CAB49437D24C}" srcOrd="1" destOrd="0" presId="urn:microsoft.com/office/officeart/2005/8/layout/lProcess2"/>
    <dgm:cxn modelId="{AB314790-01A8-490A-A346-169F1DFEADF5}" type="presOf" srcId="{D7B15E6F-115E-4E9D-8E90-226321E1D8BA}" destId="{2AE73DA6-F8E7-444E-8148-D193751307CA}" srcOrd="0" destOrd="0" presId="urn:microsoft.com/office/officeart/2005/8/layout/lProcess2"/>
    <dgm:cxn modelId="{3C18CE03-5095-4A0B-97B8-122F8230AAA8}" type="presOf" srcId="{750E4E4C-80D8-4AF9-9C3E-5CFD95C71E99}" destId="{95F6F995-692F-4A3A-97B9-C7B1E46C298B}" srcOrd="0" destOrd="0" presId="urn:microsoft.com/office/officeart/2005/8/layout/lProcess2"/>
    <dgm:cxn modelId="{6DC4250B-7DFC-41F5-8A2C-F2C128DED1E4}" type="presOf" srcId="{7B42EC56-824A-4EFF-8C00-AEBD9C972097}" destId="{4FC11DFB-CE06-4691-88A2-9EE86878234A}" srcOrd="1" destOrd="0" presId="urn:microsoft.com/office/officeart/2005/8/layout/lProcess2"/>
    <dgm:cxn modelId="{1383472B-EE39-44B0-BB00-F785B733FCDD}" type="presOf" srcId="{5BF8793F-7111-4E89-8748-5C058F0EABEE}" destId="{C4E839ED-21DC-4D6B-B44B-257161F609AB}" srcOrd="1" destOrd="0" presId="urn:microsoft.com/office/officeart/2005/8/layout/lProcess2"/>
    <dgm:cxn modelId="{B5D4ADE7-4E90-4123-ABF4-F4C1638E0F9C}" type="presOf" srcId="{5BF8793F-7111-4E89-8748-5C058F0EABEE}" destId="{38D3353E-20EC-4647-9FF9-8A337E10019C}" srcOrd="0" destOrd="0" presId="urn:microsoft.com/office/officeart/2005/8/layout/lProcess2"/>
    <dgm:cxn modelId="{05A95C19-41EC-4E5A-A8B1-E100B79D9F1C}" type="presOf" srcId="{0935E487-0B8A-4BC3-9E2B-E74E000C3FE8}" destId="{78DFD338-8315-484F-BE95-2E0F8C67C21F}" srcOrd="1" destOrd="0" presId="urn:microsoft.com/office/officeart/2005/8/layout/lProcess2"/>
    <dgm:cxn modelId="{5CE115BF-26CA-4100-82A8-D23BCB6BEE63}" srcId="{D7B15E6F-115E-4E9D-8E90-226321E1D8BA}" destId="{5BF8793F-7111-4E89-8748-5C058F0EABEE}" srcOrd="1" destOrd="0" parTransId="{19D85C94-DDCD-43E6-AA52-AD99D5CBB7A4}" sibTransId="{1CA40151-9B4D-4FA7-969E-22A9BEBE86ED}"/>
    <dgm:cxn modelId="{986C68A4-5069-43A9-BDDF-0501D1F109AB}" type="presOf" srcId="{DC7E9B05-3786-4F72-971C-5D4705EE7ABA}" destId="{0A3449F3-0C81-49F1-A751-7F86BE3816DB}" srcOrd="0" destOrd="0" presId="urn:microsoft.com/office/officeart/2005/8/layout/lProcess2"/>
    <dgm:cxn modelId="{7D581297-DA55-46F8-861D-14D056163A3F}" srcId="{D7B15E6F-115E-4E9D-8E90-226321E1D8BA}" destId="{7B42EC56-824A-4EFF-8C00-AEBD9C972097}" srcOrd="2" destOrd="0" parTransId="{F3C42AD0-3B73-458C-9B47-60A4E736030E}" sibTransId="{2184426F-D42C-4843-90DE-D32F8D365AFF}"/>
    <dgm:cxn modelId="{49F4A800-912E-47CA-BE50-62F5F38341E5}" srcId="{0935E487-0B8A-4BC3-9E2B-E74E000C3FE8}" destId="{DC7E9B05-3786-4F72-971C-5D4705EE7ABA}" srcOrd="0" destOrd="0" parTransId="{5A227DD3-0A35-4CDB-9621-EE1FE9B85807}" sibTransId="{F8EDE6AC-CF24-453E-8B9D-BBD2F5C1C2D3}"/>
    <dgm:cxn modelId="{D6DFF4C0-24C0-405B-9474-8637F523DFAC}" type="presOf" srcId="{7B42EC56-824A-4EFF-8C00-AEBD9C972097}" destId="{3BB50CD2-8CEF-4AEF-BB41-CF1C7DC4E116}" srcOrd="0" destOrd="0" presId="urn:microsoft.com/office/officeart/2005/8/layout/lProcess2"/>
    <dgm:cxn modelId="{912A7E4F-ECDB-44BB-AD0A-EB11730DCE73}" srcId="{D7B15E6F-115E-4E9D-8E90-226321E1D8BA}" destId="{0935E487-0B8A-4BC3-9E2B-E74E000C3FE8}" srcOrd="0" destOrd="0" parTransId="{F8E4D982-25E3-4936-919D-5ABAF55FB418}" sibTransId="{7444713F-BE08-4DCF-B5FB-489754B8C9A5}"/>
    <dgm:cxn modelId="{C90C9056-5CD9-45BB-810B-B32527965BFD}" type="presOf" srcId="{33529C73-0FD7-4EC4-9ACE-5353553F0FAC}" destId="{FF5A5CC9-A348-46D5-892A-15C2F6010825}" srcOrd="0" destOrd="0" presId="urn:microsoft.com/office/officeart/2005/8/layout/lProcess2"/>
    <dgm:cxn modelId="{AA34F42E-9854-4F90-AD8B-7A70DE3A1BFD}" type="presOf" srcId="{0935E487-0B8A-4BC3-9E2B-E74E000C3FE8}" destId="{F7F1E017-81FA-4F7A-96B0-6D15015A9F03}" srcOrd="0" destOrd="0" presId="urn:microsoft.com/office/officeart/2005/8/layout/lProcess2"/>
    <dgm:cxn modelId="{791262E7-F7A5-4EAE-8C04-334FDFA9C868}" type="presOf" srcId="{E72DF44A-3F7C-4727-9FF2-0EA406DEFC10}" destId="{E5699E3F-AC4F-4691-8C34-86ED7B1E1229}" srcOrd="0" destOrd="0" presId="urn:microsoft.com/office/officeart/2005/8/layout/lProcess2"/>
    <dgm:cxn modelId="{A9F2F14E-6B30-4618-B5BC-38873F15A426}" srcId="{7B42EC56-824A-4EFF-8C00-AEBD9C972097}" destId="{E72DF44A-3F7C-4727-9FF2-0EA406DEFC10}" srcOrd="0" destOrd="0" parTransId="{8659B430-F76B-4199-AAAB-69CFECA2F3EA}" sibTransId="{7EC06A52-B942-4D76-93C0-E4A9DE18090D}"/>
    <dgm:cxn modelId="{F003EE97-92AF-4DFF-88A8-CA55F8D334F7}" srcId="{D7B15E6F-115E-4E9D-8E90-226321E1D8BA}" destId="{33529C73-0FD7-4EC4-9ACE-5353553F0FAC}" srcOrd="3" destOrd="0" parTransId="{02F183AE-82D2-45D6-B172-09A38FE70166}" sibTransId="{B32B070C-DE7C-4799-991B-89A0DA2F0565}"/>
    <dgm:cxn modelId="{C95E170A-C665-4813-BEC4-FA2F28FFEA7E}" type="presParOf" srcId="{2AE73DA6-F8E7-444E-8148-D193751307CA}" destId="{2C1A3F14-30CE-4376-80EE-3C8ED23D1D73}" srcOrd="0" destOrd="0" presId="urn:microsoft.com/office/officeart/2005/8/layout/lProcess2"/>
    <dgm:cxn modelId="{E812725E-9D84-40B2-935E-38716C06E189}" type="presParOf" srcId="{2C1A3F14-30CE-4376-80EE-3C8ED23D1D73}" destId="{F7F1E017-81FA-4F7A-96B0-6D15015A9F03}" srcOrd="0" destOrd="0" presId="urn:microsoft.com/office/officeart/2005/8/layout/lProcess2"/>
    <dgm:cxn modelId="{29D0572E-FFF2-4E30-B6E7-A8D9CCB78A4D}" type="presParOf" srcId="{2C1A3F14-30CE-4376-80EE-3C8ED23D1D73}" destId="{78DFD338-8315-484F-BE95-2E0F8C67C21F}" srcOrd="1" destOrd="0" presId="urn:microsoft.com/office/officeart/2005/8/layout/lProcess2"/>
    <dgm:cxn modelId="{ABC678FD-A0C7-484A-A7DA-6F4A2CB6E915}" type="presParOf" srcId="{2C1A3F14-30CE-4376-80EE-3C8ED23D1D73}" destId="{F774B9EA-2A98-4E8B-93ED-BD45DDB4CE1F}" srcOrd="2" destOrd="0" presId="urn:microsoft.com/office/officeart/2005/8/layout/lProcess2"/>
    <dgm:cxn modelId="{E026DD1B-503A-4B85-9F58-1D8320215428}" type="presParOf" srcId="{F774B9EA-2A98-4E8B-93ED-BD45DDB4CE1F}" destId="{00B2AF7E-F882-466F-8479-5EBAD5BEA5DC}" srcOrd="0" destOrd="0" presId="urn:microsoft.com/office/officeart/2005/8/layout/lProcess2"/>
    <dgm:cxn modelId="{551EB0FF-B3F4-41DD-A6CD-FFCC8B946EA5}" type="presParOf" srcId="{00B2AF7E-F882-466F-8479-5EBAD5BEA5DC}" destId="{0A3449F3-0C81-49F1-A751-7F86BE3816DB}" srcOrd="0" destOrd="0" presId="urn:microsoft.com/office/officeart/2005/8/layout/lProcess2"/>
    <dgm:cxn modelId="{441D6278-C1BE-4E87-8DF6-A87C7DF9310E}" type="presParOf" srcId="{2AE73DA6-F8E7-444E-8148-D193751307CA}" destId="{BB991D2E-20F7-4E5D-8379-0CA053121940}" srcOrd="1" destOrd="0" presId="urn:microsoft.com/office/officeart/2005/8/layout/lProcess2"/>
    <dgm:cxn modelId="{62F6D626-9D1D-42DE-906A-05A6B0C39E57}" type="presParOf" srcId="{2AE73DA6-F8E7-444E-8148-D193751307CA}" destId="{50091CE2-BEC7-4F59-95BB-B3571A64F06D}" srcOrd="2" destOrd="0" presId="urn:microsoft.com/office/officeart/2005/8/layout/lProcess2"/>
    <dgm:cxn modelId="{5F00DF30-32CC-4778-BF02-A9FF03155101}" type="presParOf" srcId="{50091CE2-BEC7-4F59-95BB-B3571A64F06D}" destId="{38D3353E-20EC-4647-9FF9-8A337E10019C}" srcOrd="0" destOrd="0" presId="urn:microsoft.com/office/officeart/2005/8/layout/lProcess2"/>
    <dgm:cxn modelId="{FD006606-FABE-4757-BEA8-0A3468ECE78B}" type="presParOf" srcId="{50091CE2-BEC7-4F59-95BB-B3571A64F06D}" destId="{C4E839ED-21DC-4D6B-B44B-257161F609AB}" srcOrd="1" destOrd="0" presId="urn:microsoft.com/office/officeart/2005/8/layout/lProcess2"/>
    <dgm:cxn modelId="{520C359F-9FF9-47B1-8C8E-D4746DDA42DC}" type="presParOf" srcId="{50091CE2-BEC7-4F59-95BB-B3571A64F06D}" destId="{049B3EDC-AED4-4F45-B0DA-D64B997C5E55}" srcOrd="2" destOrd="0" presId="urn:microsoft.com/office/officeart/2005/8/layout/lProcess2"/>
    <dgm:cxn modelId="{98865588-5E41-4793-A3F1-ABD1E0F96E82}" type="presParOf" srcId="{049B3EDC-AED4-4F45-B0DA-D64B997C5E55}" destId="{555E9455-5190-4C69-A964-D90C7E70D3A0}" srcOrd="0" destOrd="0" presId="urn:microsoft.com/office/officeart/2005/8/layout/lProcess2"/>
    <dgm:cxn modelId="{C8C4B5A6-9306-4834-8ABF-1E23B373BAC0}" type="presParOf" srcId="{555E9455-5190-4C69-A964-D90C7E70D3A0}" destId="{95F6F995-692F-4A3A-97B9-C7B1E46C298B}" srcOrd="0" destOrd="0" presId="urn:microsoft.com/office/officeart/2005/8/layout/lProcess2"/>
    <dgm:cxn modelId="{1050C408-6E81-4EAE-AD2A-EF4BFFBDBF12}" type="presParOf" srcId="{2AE73DA6-F8E7-444E-8148-D193751307CA}" destId="{8B354EE3-AFAE-4CB6-9AF3-F843F8CA3861}" srcOrd="3" destOrd="0" presId="urn:microsoft.com/office/officeart/2005/8/layout/lProcess2"/>
    <dgm:cxn modelId="{3D215EB5-1B0D-4DB2-B721-ACA70246419B}" type="presParOf" srcId="{2AE73DA6-F8E7-444E-8148-D193751307CA}" destId="{A7B33664-9386-4234-8C83-E2650F763D87}" srcOrd="4" destOrd="0" presId="urn:microsoft.com/office/officeart/2005/8/layout/lProcess2"/>
    <dgm:cxn modelId="{357E1CC5-03B3-421D-A771-675991EB652C}" type="presParOf" srcId="{A7B33664-9386-4234-8C83-E2650F763D87}" destId="{3BB50CD2-8CEF-4AEF-BB41-CF1C7DC4E116}" srcOrd="0" destOrd="0" presId="urn:microsoft.com/office/officeart/2005/8/layout/lProcess2"/>
    <dgm:cxn modelId="{16CB964A-A714-48C7-B217-D71EDE02EEE6}" type="presParOf" srcId="{A7B33664-9386-4234-8C83-E2650F763D87}" destId="{4FC11DFB-CE06-4691-88A2-9EE86878234A}" srcOrd="1" destOrd="0" presId="urn:microsoft.com/office/officeart/2005/8/layout/lProcess2"/>
    <dgm:cxn modelId="{2626643B-73C3-4981-8BE0-759969D3C890}" type="presParOf" srcId="{A7B33664-9386-4234-8C83-E2650F763D87}" destId="{957B7E49-1269-48E9-A5AC-1F6B23BE062A}" srcOrd="2" destOrd="0" presId="urn:microsoft.com/office/officeart/2005/8/layout/lProcess2"/>
    <dgm:cxn modelId="{EC325C49-0E67-452C-B646-6B23AF883372}" type="presParOf" srcId="{957B7E49-1269-48E9-A5AC-1F6B23BE062A}" destId="{817064AA-2FE5-4A11-83CF-A245F60E2FEE}" srcOrd="0" destOrd="0" presId="urn:microsoft.com/office/officeart/2005/8/layout/lProcess2"/>
    <dgm:cxn modelId="{F1FF2ADD-139D-41C9-9C44-37912457F02A}" type="presParOf" srcId="{817064AA-2FE5-4A11-83CF-A245F60E2FEE}" destId="{E5699E3F-AC4F-4691-8C34-86ED7B1E1229}" srcOrd="0" destOrd="0" presId="urn:microsoft.com/office/officeart/2005/8/layout/lProcess2"/>
    <dgm:cxn modelId="{37B87AAF-5A63-4DA4-9DDE-43E37FB67559}" type="presParOf" srcId="{2AE73DA6-F8E7-444E-8148-D193751307CA}" destId="{3D3D6339-9FA9-43EF-BD02-C7A2472D96A5}" srcOrd="5" destOrd="0" presId="urn:microsoft.com/office/officeart/2005/8/layout/lProcess2"/>
    <dgm:cxn modelId="{DD87078F-C5A3-49C7-9F28-5FDD321596DC}" type="presParOf" srcId="{2AE73DA6-F8E7-444E-8148-D193751307CA}" destId="{D80F4F4D-9F3B-4CA9-83EF-A92D56E09059}" srcOrd="6" destOrd="0" presId="urn:microsoft.com/office/officeart/2005/8/layout/lProcess2"/>
    <dgm:cxn modelId="{EAC43D7D-11F8-4856-BE6B-423A89BD1C70}" type="presParOf" srcId="{D80F4F4D-9F3B-4CA9-83EF-A92D56E09059}" destId="{FF5A5CC9-A348-46D5-892A-15C2F6010825}" srcOrd="0" destOrd="0" presId="urn:microsoft.com/office/officeart/2005/8/layout/lProcess2"/>
    <dgm:cxn modelId="{5734C5B9-16E1-4463-9BAE-2E06754A6430}" type="presParOf" srcId="{D80F4F4D-9F3B-4CA9-83EF-A92D56E09059}" destId="{F2B39CE5-2E95-448C-9C9F-CAB49437D24C}" srcOrd="1" destOrd="0" presId="urn:microsoft.com/office/officeart/2005/8/layout/lProcess2"/>
    <dgm:cxn modelId="{CD3EA200-4CF8-4CE3-A360-3AAFB87406E7}" type="presParOf" srcId="{D80F4F4D-9F3B-4CA9-83EF-A92D56E09059}" destId="{3239803C-97F8-4D28-9CE8-9B1CDE465C36}" srcOrd="2" destOrd="0" presId="urn:microsoft.com/office/officeart/2005/8/layout/lProcess2"/>
    <dgm:cxn modelId="{F14EABD1-EE71-4C8D-BC59-4DB9038B164A}" type="presParOf" srcId="{3239803C-97F8-4D28-9CE8-9B1CDE465C36}" destId="{F32EAEBE-BA0F-473A-95A3-830394455557}"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2800" b="1" dirty="0" smtClean="0">
              <a:latin typeface="Agency FB" panose="020B0503020202020204" pitchFamily="34" charset="0"/>
            </a:rPr>
            <a:t>Newborn Health</a:t>
          </a:r>
          <a:endParaRPr lang="en-US" sz="2800" b="1" dirty="0">
            <a:latin typeface="Agency FB" panose="020B0503020202020204" pitchFamily="34" charset="0"/>
          </a:endParaRPr>
        </a:p>
      </dgm:t>
    </dgm:pt>
    <dgm:pt modelId="{7269C928-E353-4C38-BFE5-0E028CBADEC8}" type="parTrans" cxnId="{02E876BB-00AF-4F05-BD1B-BD7374BC05C9}">
      <dgm:prSet/>
      <dgm:spPr/>
      <dgm:t>
        <a:bodyPr/>
        <a:lstStyle/>
        <a:p>
          <a:endParaRPr lang="en-US" sz="3600" b="1">
            <a:latin typeface="Agency FB" panose="020B0503020202020204" pitchFamily="34" charset="0"/>
          </a:endParaRPr>
        </a:p>
      </dgm:t>
    </dgm:pt>
    <dgm:pt modelId="{B53D068C-AF7C-43A2-BAB3-A951820F803A}" type="sibTrans" cxnId="{02E876BB-00AF-4F05-BD1B-BD7374BC05C9}">
      <dgm:prSet/>
      <dgm:spPr/>
      <dgm:t>
        <a:bodyPr/>
        <a:lstStyle/>
        <a:p>
          <a:endParaRPr lang="en-US" sz="3600" b="1">
            <a:latin typeface="Agency FB" panose="020B0503020202020204" pitchFamily="34" charset="0"/>
          </a:endParaRPr>
        </a:p>
      </dgm:t>
    </dgm:pt>
    <dgm:pt modelId="{7B436751-8CBC-4D64-B533-30B8306A3557}">
      <dgm:prSet phldrT="[Text]" custT="1"/>
      <dgm:spPr>
        <a:solidFill>
          <a:schemeClr val="accent4">
            <a:lumMod val="40000"/>
            <a:lumOff val="60000"/>
            <a:alpha val="50000"/>
          </a:schemeClr>
        </a:solidFill>
      </dgm:spPr>
      <dgm:t>
        <a:bodyPr/>
        <a:lstStyle/>
        <a:p>
          <a:pPr algn="l"/>
          <a:r>
            <a:rPr lang="en-US" sz="2400" b="1" dirty="0" smtClean="0">
              <a:latin typeface="Agency FB" panose="020B0503020202020204" pitchFamily="34" charset="0"/>
            </a:rPr>
            <a:t>Nutrition</a:t>
          </a:r>
          <a:endParaRPr lang="en-US" sz="2400" b="1" dirty="0">
            <a:latin typeface="Agency FB" panose="020B0503020202020204" pitchFamily="34" charset="0"/>
          </a:endParaRPr>
        </a:p>
      </dgm:t>
    </dgm:pt>
    <dgm:pt modelId="{0286D1C9-F49A-4241-85E9-F6ECC4E9B4E7}" type="parTrans" cxnId="{774CA93A-AD39-4844-BC54-7D5D23DFBB60}">
      <dgm:prSet/>
      <dgm:spPr/>
      <dgm:t>
        <a:bodyPr/>
        <a:lstStyle/>
        <a:p>
          <a:endParaRPr lang="en-US" sz="3600" b="1">
            <a:latin typeface="Agency FB" panose="020B0503020202020204" pitchFamily="34" charset="0"/>
          </a:endParaRPr>
        </a:p>
      </dgm:t>
    </dgm:pt>
    <dgm:pt modelId="{1FC86F8A-4592-45B0-A16F-274030ABD105}" type="sibTrans" cxnId="{774CA93A-AD39-4844-BC54-7D5D23DFBB60}">
      <dgm:prSet/>
      <dgm:spPr/>
      <dgm:t>
        <a:bodyPr/>
        <a:lstStyle/>
        <a:p>
          <a:endParaRPr lang="en-US" sz="3600" b="1">
            <a:latin typeface="Agency FB" panose="020B0503020202020204" pitchFamily="34" charset="0"/>
          </a:endParaRPr>
        </a:p>
      </dgm:t>
    </dgm:pt>
    <dgm:pt modelId="{D00B486A-53BB-4C44-8C53-3F7AC11B5025}">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New Initiatives – Anaemia Mukt Bharat</a:t>
          </a:r>
          <a:endParaRPr lang="en-US" sz="2800" b="1" dirty="0">
            <a:latin typeface="Agency FB" panose="020B0503020202020204" pitchFamily="34" charset="0"/>
          </a:endParaRPr>
        </a:p>
      </dgm:t>
    </dgm:pt>
    <dgm:pt modelId="{2996DD3B-7A84-4848-9404-C98C2B9DB9DB}" type="parTrans" cxnId="{213C5AAE-D2DC-4DC6-8D6F-1AFB7C640598}">
      <dgm:prSet/>
      <dgm:spPr/>
      <dgm:t>
        <a:bodyPr/>
        <a:lstStyle/>
        <a:p>
          <a:endParaRPr lang="en-US" sz="3600" b="1">
            <a:latin typeface="Agency FB" panose="020B0503020202020204" pitchFamily="34" charset="0"/>
          </a:endParaRPr>
        </a:p>
      </dgm:t>
    </dgm:pt>
    <dgm:pt modelId="{46C899FA-07B8-407E-A77D-6CE009E8BDE5}" type="sibTrans" cxnId="{213C5AAE-D2DC-4DC6-8D6F-1AFB7C640598}">
      <dgm:prSet/>
      <dgm:spPr/>
      <dgm:t>
        <a:bodyPr/>
        <a:lstStyle/>
        <a:p>
          <a:endParaRPr lang="en-US" sz="3600" b="1">
            <a:latin typeface="Agency FB" panose="020B0503020202020204" pitchFamily="34" charset="0"/>
          </a:endParaRPr>
        </a:p>
      </dgm:t>
    </dgm:pt>
    <dgm:pt modelId="{D29AA713-D3CA-4372-B697-DE8E89B8F1D3}">
      <dgm:prSet custT="1"/>
      <dgm:spPr>
        <a:solidFill>
          <a:schemeClr val="accent4">
            <a:lumMod val="40000"/>
            <a:lumOff val="60000"/>
            <a:alpha val="50000"/>
          </a:schemeClr>
        </a:solidFill>
      </dgm:spPr>
      <dgm:t>
        <a:bodyPr/>
        <a:lstStyle/>
        <a:p>
          <a:r>
            <a:rPr lang="en-US" sz="2800" b="1" dirty="0" smtClean="0">
              <a:latin typeface="Agency FB" panose="020B0503020202020204" pitchFamily="34" charset="0"/>
            </a:rPr>
            <a:t>RBSK</a:t>
          </a:r>
          <a:endParaRPr lang="en-US" sz="2800" b="1" dirty="0">
            <a:latin typeface="Agency FB" panose="020B0503020202020204" pitchFamily="34" charset="0"/>
          </a:endParaRPr>
        </a:p>
      </dgm:t>
    </dgm:pt>
    <dgm:pt modelId="{6C61B21D-6467-4E33-B721-977702333566}" type="parTrans" cxnId="{805CE5CB-CAC9-4C0F-8D75-6EAB01883321}">
      <dgm:prSet/>
      <dgm:spPr/>
      <dgm:t>
        <a:bodyPr/>
        <a:lstStyle/>
        <a:p>
          <a:endParaRPr lang="en-US" sz="3600" b="1">
            <a:latin typeface="Agency FB" panose="020B0503020202020204" pitchFamily="34" charset="0"/>
          </a:endParaRPr>
        </a:p>
      </dgm:t>
    </dgm:pt>
    <dgm:pt modelId="{084AA0F9-5FFD-41A9-B0BC-4CD71AFB5125}" type="sibTrans" cxnId="{805CE5CB-CAC9-4C0F-8D75-6EAB01883321}">
      <dgm:prSet/>
      <dgm:spPr/>
      <dgm:t>
        <a:bodyPr/>
        <a:lstStyle/>
        <a:p>
          <a:endParaRPr lang="en-US" sz="36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0E77FA09-E99F-4581-8663-1E323461B279}" type="pres">
      <dgm:prSet presAssocID="{130F6019-504E-42CD-8EA1-1E24543C2D4C}" presName="circ1" presStyleLbl="vennNode1" presStyleIdx="0" presStyleCnt="4"/>
      <dgm:spPr/>
      <dgm:t>
        <a:bodyPr/>
        <a:lstStyle/>
        <a:p>
          <a:endParaRPr lang="en-US"/>
        </a:p>
      </dgm:t>
    </dgm:pt>
    <dgm:pt modelId="{C43B851F-E1F9-43E7-A00B-87C23E7B7DFE}" type="pres">
      <dgm:prSet presAssocID="{130F6019-504E-42CD-8EA1-1E24543C2D4C}" presName="circ1Tx" presStyleLbl="revTx" presStyleIdx="0" presStyleCnt="0">
        <dgm:presLayoutVars>
          <dgm:chMax val="0"/>
          <dgm:chPref val="0"/>
          <dgm:bulletEnabled val="1"/>
        </dgm:presLayoutVars>
      </dgm:prSet>
      <dgm:spPr/>
      <dgm:t>
        <a:bodyPr/>
        <a:lstStyle/>
        <a:p>
          <a:endParaRPr lang="en-US"/>
        </a:p>
      </dgm:t>
    </dgm:pt>
    <dgm:pt modelId="{9782D991-2C99-4E96-8270-1826E8DD5E22}" type="pres">
      <dgm:prSet presAssocID="{7B436751-8CBC-4D64-B533-30B8306A3557}" presName="circ2" presStyleLbl="vennNode1" presStyleIdx="1" presStyleCnt="4"/>
      <dgm:spPr/>
      <dgm:t>
        <a:bodyPr/>
        <a:lstStyle/>
        <a:p>
          <a:endParaRPr lang="en-US"/>
        </a:p>
      </dgm:t>
    </dgm:pt>
    <dgm:pt modelId="{E048A122-656B-46C5-8ADD-F68C7EEE380F}" type="pres">
      <dgm:prSet presAssocID="{7B436751-8CBC-4D64-B533-30B8306A3557}" presName="circ2Tx" presStyleLbl="revTx" presStyleIdx="0" presStyleCnt="0">
        <dgm:presLayoutVars>
          <dgm:chMax val="0"/>
          <dgm:chPref val="0"/>
          <dgm:bulletEnabled val="1"/>
        </dgm:presLayoutVars>
      </dgm:prSet>
      <dgm:spPr/>
      <dgm:t>
        <a:bodyPr/>
        <a:lstStyle/>
        <a:p>
          <a:endParaRPr lang="en-US"/>
        </a:p>
      </dgm:t>
    </dgm:pt>
    <dgm:pt modelId="{2411FFBE-E289-46FB-B5F8-4CB098C08A2E}" type="pres">
      <dgm:prSet presAssocID="{D00B486A-53BB-4C44-8C53-3F7AC11B5025}" presName="circ3" presStyleLbl="vennNode1" presStyleIdx="2" presStyleCnt="4" custLinFactNeighborX="-1341" custLinFactNeighborY="-447"/>
      <dgm:spPr/>
      <dgm:t>
        <a:bodyPr/>
        <a:lstStyle/>
        <a:p>
          <a:endParaRPr lang="en-US"/>
        </a:p>
      </dgm:t>
    </dgm:pt>
    <dgm:pt modelId="{B1CF1454-B77A-4CC1-A10C-B9D1D6382C53}" type="pres">
      <dgm:prSet presAssocID="{D00B486A-53BB-4C44-8C53-3F7AC11B5025}" presName="circ3Tx" presStyleLbl="revTx" presStyleIdx="0" presStyleCnt="0">
        <dgm:presLayoutVars>
          <dgm:chMax val="0"/>
          <dgm:chPref val="0"/>
          <dgm:bulletEnabled val="1"/>
        </dgm:presLayoutVars>
      </dgm:prSet>
      <dgm:spPr/>
      <dgm:t>
        <a:bodyPr/>
        <a:lstStyle/>
        <a:p>
          <a:endParaRPr lang="en-US"/>
        </a:p>
      </dgm:t>
    </dgm:pt>
    <dgm:pt modelId="{F998FBF9-99FC-4B71-AC11-DC7E9517D5EA}" type="pres">
      <dgm:prSet presAssocID="{D29AA713-D3CA-4372-B697-DE8E89B8F1D3}" presName="circ4" presStyleLbl="vennNode1" presStyleIdx="3" presStyleCnt="4"/>
      <dgm:spPr/>
      <dgm:t>
        <a:bodyPr/>
        <a:lstStyle/>
        <a:p>
          <a:endParaRPr lang="en-US"/>
        </a:p>
      </dgm:t>
    </dgm:pt>
    <dgm:pt modelId="{DAE02620-7B6B-4608-8A3C-DA1167398D79}" type="pres">
      <dgm:prSet presAssocID="{D29AA713-D3CA-4372-B697-DE8E89B8F1D3}" presName="circ4Tx" presStyleLbl="revTx" presStyleIdx="0" presStyleCnt="0">
        <dgm:presLayoutVars>
          <dgm:chMax val="0"/>
          <dgm:chPref val="0"/>
          <dgm:bulletEnabled val="1"/>
        </dgm:presLayoutVars>
      </dgm:prSet>
      <dgm:spPr/>
      <dgm:t>
        <a:bodyPr/>
        <a:lstStyle/>
        <a:p>
          <a:endParaRPr lang="en-US"/>
        </a:p>
      </dgm:t>
    </dgm:pt>
  </dgm:ptLst>
  <dgm:cxnLst>
    <dgm:cxn modelId="{774CA93A-AD39-4844-BC54-7D5D23DFBB60}" srcId="{C8480CB0-9ECA-43F7-ACF8-C08069AED66E}" destId="{7B436751-8CBC-4D64-B533-30B8306A3557}" srcOrd="1" destOrd="0" parTransId="{0286D1C9-F49A-4241-85E9-F6ECC4E9B4E7}" sibTransId="{1FC86F8A-4592-45B0-A16F-274030ABD105}"/>
    <dgm:cxn modelId="{1DC80E71-E57D-48A7-8B5B-29DD0D96B0BA}" type="presOf" srcId="{D29AA713-D3CA-4372-B697-DE8E89B8F1D3}" destId="{F998FBF9-99FC-4B71-AC11-DC7E9517D5EA}" srcOrd="0" destOrd="0" presId="urn:microsoft.com/office/officeart/2005/8/layout/venn1"/>
    <dgm:cxn modelId="{83153759-C478-420F-89B4-5B7194EBC04A}" type="presOf" srcId="{130F6019-504E-42CD-8EA1-1E24543C2D4C}" destId="{C43B851F-E1F9-43E7-A00B-87C23E7B7DFE}" srcOrd="1" destOrd="0" presId="urn:microsoft.com/office/officeart/2005/8/layout/venn1"/>
    <dgm:cxn modelId="{BFEDAF4B-709B-40E5-A8C8-4C791F147021}" type="presOf" srcId="{7B436751-8CBC-4D64-B533-30B8306A3557}" destId="{E048A122-656B-46C5-8ADD-F68C7EEE380F}" srcOrd="1" destOrd="0" presId="urn:microsoft.com/office/officeart/2005/8/layout/venn1"/>
    <dgm:cxn modelId="{9209A6AE-67B7-43F3-8E14-294D60C1BFDE}" type="presOf" srcId="{C8480CB0-9ECA-43F7-ACF8-C08069AED66E}" destId="{E8D752E6-5367-4962-B87A-392073EBC9B9}" srcOrd="0" destOrd="0" presId="urn:microsoft.com/office/officeart/2005/8/layout/venn1"/>
    <dgm:cxn modelId="{B6DA2596-4784-4022-AECE-018C600B3DA0}" type="presOf" srcId="{7B436751-8CBC-4D64-B533-30B8306A3557}" destId="{9782D991-2C99-4E96-8270-1826E8DD5E22}" srcOrd="0" destOrd="0" presId="urn:microsoft.com/office/officeart/2005/8/layout/venn1"/>
    <dgm:cxn modelId="{5FD34325-1A12-4D28-99DB-B7A241C38ACA}" type="presOf" srcId="{D00B486A-53BB-4C44-8C53-3F7AC11B5025}" destId="{2411FFBE-E289-46FB-B5F8-4CB098C08A2E}" srcOrd="0" destOrd="0" presId="urn:microsoft.com/office/officeart/2005/8/layout/venn1"/>
    <dgm:cxn modelId="{CAD2C95A-B408-41F3-B081-A458469420AE}" type="presOf" srcId="{130F6019-504E-42CD-8EA1-1E24543C2D4C}" destId="{0E77FA09-E99F-4581-8663-1E323461B279}" srcOrd="0" destOrd="0" presId="urn:microsoft.com/office/officeart/2005/8/layout/venn1"/>
    <dgm:cxn modelId="{213C5AAE-D2DC-4DC6-8D6F-1AFB7C640598}" srcId="{C8480CB0-9ECA-43F7-ACF8-C08069AED66E}" destId="{D00B486A-53BB-4C44-8C53-3F7AC11B5025}" srcOrd="2" destOrd="0" parTransId="{2996DD3B-7A84-4848-9404-C98C2B9DB9DB}" sibTransId="{46C899FA-07B8-407E-A77D-6CE009E8BDE5}"/>
    <dgm:cxn modelId="{D85A4095-3D9C-43A3-8450-1E2327E86441}" type="presOf" srcId="{D29AA713-D3CA-4372-B697-DE8E89B8F1D3}" destId="{DAE02620-7B6B-4608-8A3C-DA1167398D79}" srcOrd="1"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E3DE1441-8E5C-4754-8094-0F0BC9F3A5DC}" type="presOf" srcId="{D00B486A-53BB-4C44-8C53-3F7AC11B5025}" destId="{B1CF1454-B77A-4CC1-A10C-B9D1D6382C53}" srcOrd="1" destOrd="0" presId="urn:microsoft.com/office/officeart/2005/8/layout/venn1"/>
    <dgm:cxn modelId="{805CE5CB-CAC9-4C0F-8D75-6EAB01883321}" srcId="{C8480CB0-9ECA-43F7-ACF8-C08069AED66E}" destId="{D29AA713-D3CA-4372-B697-DE8E89B8F1D3}" srcOrd="3" destOrd="0" parTransId="{6C61B21D-6467-4E33-B721-977702333566}" sibTransId="{084AA0F9-5FFD-41A9-B0BC-4CD71AFB5125}"/>
    <dgm:cxn modelId="{B9C04774-C52F-4CBB-9170-3403B6A8E89F}" type="presParOf" srcId="{E8D752E6-5367-4962-B87A-392073EBC9B9}" destId="{0E77FA09-E99F-4581-8663-1E323461B279}" srcOrd="0" destOrd="0" presId="urn:microsoft.com/office/officeart/2005/8/layout/venn1"/>
    <dgm:cxn modelId="{0DD49652-6D08-4800-9814-06EF2DCDA74D}" type="presParOf" srcId="{E8D752E6-5367-4962-B87A-392073EBC9B9}" destId="{C43B851F-E1F9-43E7-A00B-87C23E7B7DFE}" srcOrd="1" destOrd="0" presId="urn:microsoft.com/office/officeart/2005/8/layout/venn1"/>
    <dgm:cxn modelId="{B29F7240-4C4E-4A3C-8592-CDD0EA1210E4}" type="presParOf" srcId="{E8D752E6-5367-4962-B87A-392073EBC9B9}" destId="{9782D991-2C99-4E96-8270-1826E8DD5E22}" srcOrd="2" destOrd="0" presId="urn:microsoft.com/office/officeart/2005/8/layout/venn1"/>
    <dgm:cxn modelId="{B6FF517C-E6E4-4140-A87D-E13B7CF408D8}" type="presParOf" srcId="{E8D752E6-5367-4962-B87A-392073EBC9B9}" destId="{E048A122-656B-46C5-8ADD-F68C7EEE380F}" srcOrd="3" destOrd="0" presId="urn:microsoft.com/office/officeart/2005/8/layout/venn1"/>
    <dgm:cxn modelId="{219E63F7-8D15-4B0B-8E65-F034DD60D6E9}" type="presParOf" srcId="{E8D752E6-5367-4962-B87A-392073EBC9B9}" destId="{2411FFBE-E289-46FB-B5F8-4CB098C08A2E}" srcOrd="4" destOrd="0" presId="urn:microsoft.com/office/officeart/2005/8/layout/venn1"/>
    <dgm:cxn modelId="{5ABFB298-1DE4-401B-B130-D26419AF53E2}" type="presParOf" srcId="{E8D752E6-5367-4962-B87A-392073EBC9B9}" destId="{B1CF1454-B77A-4CC1-A10C-B9D1D6382C53}" srcOrd="5" destOrd="0" presId="urn:microsoft.com/office/officeart/2005/8/layout/venn1"/>
    <dgm:cxn modelId="{1028E721-FBE0-4E55-AD74-BB96BC91F3D2}" type="presParOf" srcId="{E8D752E6-5367-4962-B87A-392073EBC9B9}" destId="{F998FBF9-99FC-4B71-AC11-DC7E9517D5EA}" srcOrd="6" destOrd="0" presId="urn:microsoft.com/office/officeart/2005/8/layout/venn1"/>
    <dgm:cxn modelId="{3A63BA63-01C8-47FC-A741-C80D5E4F9768}" type="presParOf" srcId="{E8D752E6-5367-4962-B87A-392073EBC9B9}" destId="{DAE02620-7B6B-4608-8A3C-DA1167398D79}"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Routine Immunization</a:t>
          </a:r>
          <a:endParaRPr lang="en-US" sz="24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7B436751-8CBC-4D64-B533-30B8306A3557}">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IMI 2.0</a:t>
          </a:r>
          <a:endParaRPr lang="en-US" sz="2400" b="1" dirty="0">
            <a:latin typeface="Agency FB" panose="020B0503020202020204" pitchFamily="34" charset="0"/>
          </a:endParaRPr>
        </a:p>
      </dgm:t>
    </dgm:pt>
    <dgm:pt modelId="{0286D1C9-F49A-4241-85E9-F6ECC4E9B4E7}" type="parTrans" cxnId="{774CA93A-AD39-4844-BC54-7D5D23DFBB60}">
      <dgm:prSet/>
      <dgm:spPr/>
      <dgm:t>
        <a:bodyPr/>
        <a:lstStyle/>
        <a:p>
          <a:endParaRPr lang="en-US" sz="3200" b="1">
            <a:latin typeface="Agency FB" panose="020B0503020202020204" pitchFamily="34" charset="0"/>
          </a:endParaRPr>
        </a:p>
      </dgm:t>
    </dgm:pt>
    <dgm:pt modelId="{1FC86F8A-4592-45B0-A16F-274030ABD105}" type="sibTrans" cxnId="{774CA93A-AD39-4844-BC54-7D5D23DFBB60}">
      <dgm:prSet/>
      <dgm:spPr/>
      <dgm:t>
        <a:bodyPr/>
        <a:lstStyle/>
        <a:p>
          <a:endParaRPr lang="en-US" sz="3200" b="1">
            <a:latin typeface="Agency FB" panose="020B0503020202020204" pitchFamily="34" charset="0"/>
          </a:endParaRPr>
        </a:p>
      </dgm:t>
    </dgm:pt>
    <dgm:pt modelId="{D00B486A-53BB-4C44-8C53-3F7AC11B5025}">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Diphtheria</a:t>
          </a:r>
          <a:endParaRPr lang="en-US" sz="2400" b="1" dirty="0">
            <a:latin typeface="Agency FB" panose="020B0503020202020204" pitchFamily="34" charset="0"/>
          </a:endParaRPr>
        </a:p>
      </dgm:t>
    </dgm:pt>
    <dgm:pt modelId="{2996DD3B-7A84-4848-9404-C98C2B9DB9DB}" type="parTrans" cxnId="{213C5AAE-D2DC-4DC6-8D6F-1AFB7C640598}">
      <dgm:prSet/>
      <dgm:spPr/>
      <dgm:t>
        <a:bodyPr/>
        <a:lstStyle/>
        <a:p>
          <a:endParaRPr lang="en-US" sz="3200" b="1">
            <a:latin typeface="Agency FB" panose="020B0503020202020204" pitchFamily="34" charset="0"/>
          </a:endParaRPr>
        </a:p>
      </dgm:t>
    </dgm:pt>
    <dgm:pt modelId="{46C899FA-07B8-407E-A77D-6CE009E8BDE5}" type="sibTrans" cxnId="{213C5AAE-D2DC-4DC6-8D6F-1AFB7C640598}">
      <dgm:prSet/>
      <dgm:spPr/>
      <dgm:t>
        <a:bodyPr/>
        <a:lstStyle/>
        <a:p>
          <a:endParaRPr lang="en-US" sz="3200" b="1">
            <a:latin typeface="Agency FB" panose="020B0503020202020204" pitchFamily="34" charset="0"/>
          </a:endParaRPr>
        </a:p>
      </dgm:t>
    </dgm:pt>
    <dgm:pt modelId="{D29AA713-D3CA-4372-B697-DE8E89B8F1D3}">
      <dgm:prSe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Rotavirus Vaccination</a:t>
          </a:r>
          <a:endParaRPr lang="en-US" sz="2400" b="1" dirty="0">
            <a:latin typeface="Agency FB" panose="020B0503020202020204" pitchFamily="34" charset="0"/>
          </a:endParaRPr>
        </a:p>
      </dgm:t>
    </dgm:pt>
    <dgm:pt modelId="{6C61B21D-6467-4E33-B721-977702333566}" type="parTrans" cxnId="{805CE5CB-CAC9-4C0F-8D75-6EAB01883321}">
      <dgm:prSet/>
      <dgm:spPr/>
      <dgm:t>
        <a:bodyPr/>
        <a:lstStyle/>
        <a:p>
          <a:endParaRPr lang="en-US" sz="3200" b="1">
            <a:latin typeface="Agency FB" panose="020B0503020202020204" pitchFamily="34" charset="0"/>
          </a:endParaRPr>
        </a:p>
      </dgm:t>
    </dgm:pt>
    <dgm:pt modelId="{084AA0F9-5FFD-41A9-B0BC-4CD71AFB5125}" type="sibTrans" cxnId="{805CE5CB-CAC9-4C0F-8D75-6EAB01883321}">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0E77FA09-E99F-4581-8663-1E323461B279}" type="pres">
      <dgm:prSet presAssocID="{130F6019-504E-42CD-8EA1-1E24543C2D4C}" presName="circ1" presStyleLbl="vennNode1" presStyleIdx="0" presStyleCnt="4"/>
      <dgm:spPr/>
      <dgm:t>
        <a:bodyPr/>
        <a:lstStyle/>
        <a:p>
          <a:endParaRPr lang="en-US"/>
        </a:p>
      </dgm:t>
    </dgm:pt>
    <dgm:pt modelId="{C43B851F-E1F9-43E7-A00B-87C23E7B7DFE}" type="pres">
      <dgm:prSet presAssocID="{130F6019-504E-42CD-8EA1-1E24543C2D4C}" presName="circ1Tx" presStyleLbl="revTx" presStyleIdx="0" presStyleCnt="0">
        <dgm:presLayoutVars>
          <dgm:chMax val="0"/>
          <dgm:chPref val="0"/>
          <dgm:bulletEnabled val="1"/>
        </dgm:presLayoutVars>
      </dgm:prSet>
      <dgm:spPr/>
      <dgm:t>
        <a:bodyPr/>
        <a:lstStyle/>
        <a:p>
          <a:endParaRPr lang="en-US"/>
        </a:p>
      </dgm:t>
    </dgm:pt>
    <dgm:pt modelId="{9782D991-2C99-4E96-8270-1826E8DD5E22}" type="pres">
      <dgm:prSet presAssocID="{7B436751-8CBC-4D64-B533-30B8306A3557}" presName="circ2" presStyleLbl="vennNode1" presStyleIdx="1" presStyleCnt="4"/>
      <dgm:spPr/>
      <dgm:t>
        <a:bodyPr/>
        <a:lstStyle/>
        <a:p>
          <a:endParaRPr lang="en-US"/>
        </a:p>
      </dgm:t>
    </dgm:pt>
    <dgm:pt modelId="{E048A122-656B-46C5-8ADD-F68C7EEE380F}" type="pres">
      <dgm:prSet presAssocID="{7B436751-8CBC-4D64-B533-30B8306A3557}" presName="circ2Tx" presStyleLbl="revTx" presStyleIdx="0" presStyleCnt="0">
        <dgm:presLayoutVars>
          <dgm:chMax val="0"/>
          <dgm:chPref val="0"/>
          <dgm:bulletEnabled val="1"/>
        </dgm:presLayoutVars>
      </dgm:prSet>
      <dgm:spPr/>
      <dgm:t>
        <a:bodyPr/>
        <a:lstStyle/>
        <a:p>
          <a:endParaRPr lang="en-US"/>
        </a:p>
      </dgm:t>
    </dgm:pt>
    <dgm:pt modelId="{2411FFBE-E289-46FB-B5F8-4CB098C08A2E}" type="pres">
      <dgm:prSet presAssocID="{D00B486A-53BB-4C44-8C53-3F7AC11B5025}" presName="circ3" presStyleLbl="vennNode1" presStyleIdx="2" presStyleCnt="4" custLinFactNeighborY="9351"/>
      <dgm:spPr/>
      <dgm:t>
        <a:bodyPr/>
        <a:lstStyle/>
        <a:p>
          <a:endParaRPr lang="en-US"/>
        </a:p>
      </dgm:t>
    </dgm:pt>
    <dgm:pt modelId="{B1CF1454-B77A-4CC1-A10C-B9D1D6382C53}" type="pres">
      <dgm:prSet presAssocID="{D00B486A-53BB-4C44-8C53-3F7AC11B5025}" presName="circ3Tx" presStyleLbl="revTx" presStyleIdx="0" presStyleCnt="0">
        <dgm:presLayoutVars>
          <dgm:chMax val="0"/>
          <dgm:chPref val="0"/>
          <dgm:bulletEnabled val="1"/>
        </dgm:presLayoutVars>
      </dgm:prSet>
      <dgm:spPr/>
      <dgm:t>
        <a:bodyPr/>
        <a:lstStyle/>
        <a:p>
          <a:endParaRPr lang="en-US"/>
        </a:p>
      </dgm:t>
    </dgm:pt>
    <dgm:pt modelId="{F998FBF9-99FC-4B71-AC11-DC7E9517D5EA}" type="pres">
      <dgm:prSet presAssocID="{D29AA713-D3CA-4372-B697-DE8E89B8F1D3}" presName="circ4" presStyleLbl="vennNode1" presStyleIdx="3" presStyleCnt="4" custScaleX="106984"/>
      <dgm:spPr/>
      <dgm:t>
        <a:bodyPr/>
        <a:lstStyle/>
        <a:p>
          <a:endParaRPr lang="en-US"/>
        </a:p>
      </dgm:t>
    </dgm:pt>
    <dgm:pt modelId="{DAE02620-7B6B-4608-8A3C-DA1167398D79}" type="pres">
      <dgm:prSet presAssocID="{D29AA713-D3CA-4372-B697-DE8E89B8F1D3}" presName="circ4Tx" presStyleLbl="revTx" presStyleIdx="0" presStyleCnt="0">
        <dgm:presLayoutVars>
          <dgm:chMax val="0"/>
          <dgm:chPref val="0"/>
          <dgm:bulletEnabled val="1"/>
        </dgm:presLayoutVars>
      </dgm:prSet>
      <dgm:spPr/>
      <dgm:t>
        <a:bodyPr/>
        <a:lstStyle/>
        <a:p>
          <a:endParaRPr lang="en-US"/>
        </a:p>
      </dgm:t>
    </dgm:pt>
  </dgm:ptLst>
  <dgm:cxnLst>
    <dgm:cxn modelId="{774CA93A-AD39-4844-BC54-7D5D23DFBB60}" srcId="{C8480CB0-9ECA-43F7-ACF8-C08069AED66E}" destId="{7B436751-8CBC-4D64-B533-30B8306A3557}" srcOrd="1" destOrd="0" parTransId="{0286D1C9-F49A-4241-85E9-F6ECC4E9B4E7}" sibTransId="{1FC86F8A-4592-45B0-A16F-274030ABD105}"/>
    <dgm:cxn modelId="{A0EB08AA-3316-40C0-90E1-386FC09BDD6A}" type="presOf" srcId="{D00B486A-53BB-4C44-8C53-3F7AC11B5025}" destId="{2411FFBE-E289-46FB-B5F8-4CB098C08A2E}" srcOrd="0" destOrd="0" presId="urn:microsoft.com/office/officeart/2005/8/layout/venn1"/>
    <dgm:cxn modelId="{CBCE2917-E67B-48C8-9851-061332C69E6E}" type="presOf" srcId="{C8480CB0-9ECA-43F7-ACF8-C08069AED66E}" destId="{E8D752E6-5367-4962-B87A-392073EBC9B9}" srcOrd="0" destOrd="0" presId="urn:microsoft.com/office/officeart/2005/8/layout/venn1"/>
    <dgm:cxn modelId="{7F2C9CAF-10F2-447A-A943-5A0837AE3EFF}" type="presOf" srcId="{D00B486A-53BB-4C44-8C53-3F7AC11B5025}" destId="{B1CF1454-B77A-4CC1-A10C-B9D1D6382C53}" srcOrd="1" destOrd="0" presId="urn:microsoft.com/office/officeart/2005/8/layout/venn1"/>
    <dgm:cxn modelId="{BC38FF4E-4F6C-4CDB-BA5D-30665BF33EBC}" type="presOf" srcId="{7B436751-8CBC-4D64-B533-30B8306A3557}" destId="{9782D991-2C99-4E96-8270-1826E8DD5E22}" srcOrd="0" destOrd="0" presId="urn:microsoft.com/office/officeart/2005/8/layout/venn1"/>
    <dgm:cxn modelId="{24CA8372-6F3F-4524-90A4-3920CA63BEBB}" type="presOf" srcId="{D29AA713-D3CA-4372-B697-DE8E89B8F1D3}" destId="{DAE02620-7B6B-4608-8A3C-DA1167398D79}" srcOrd="1" destOrd="0" presId="urn:microsoft.com/office/officeart/2005/8/layout/venn1"/>
    <dgm:cxn modelId="{F764CB70-0CCF-4A03-8DBD-9299033838DA}" type="presOf" srcId="{130F6019-504E-42CD-8EA1-1E24543C2D4C}" destId="{0E77FA09-E99F-4581-8663-1E323461B279}" srcOrd="0" destOrd="0" presId="urn:microsoft.com/office/officeart/2005/8/layout/venn1"/>
    <dgm:cxn modelId="{213C5AAE-D2DC-4DC6-8D6F-1AFB7C640598}" srcId="{C8480CB0-9ECA-43F7-ACF8-C08069AED66E}" destId="{D00B486A-53BB-4C44-8C53-3F7AC11B5025}" srcOrd="2" destOrd="0" parTransId="{2996DD3B-7A84-4848-9404-C98C2B9DB9DB}" sibTransId="{46C899FA-07B8-407E-A77D-6CE009E8BDE5}"/>
    <dgm:cxn modelId="{F64E85CD-10EC-485A-988F-D5B0F2E31204}" type="presOf" srcId="{D29AA713-D3CA-4372-B697-DE8E89B8F1D3}" destId="{F998FBF9-99FC-4B71-AC11-DC7E9517D5EA}" srcOrd="0"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AF32DCA4-1E26-43A8-BEC5-A333206C54EA}" type="presOf" srcId="{130F6019-504E-42CD-8EA1-1E24543C2D4C}" destId="{C43B851F-E1F9-43E7-A00B-87C23E7B7DFE}" srcOrd="1" destOrd="0" presId="urn:microsoft.com/office/officeart/2005/8/layout/venn1"/>
    <dgm:cxn modelId="{8C1A6B09-2DDC-4666-9FBC-10164875ED7C}" type="presOf" srcId="{7B436751-8CBC-4D64-B533-30B8306A3557}" destId="{E048A122-656B-46C5-8ADD-F68C7EEE380F}" srcOrd="1" destOrd="0" presId="urn:microsoft.com/office/officeart/2005/8/layout/venn1"/>
    <dgm:cxn modelId="{805CE5CB-CAC9-4C0F-8D75-6EAB01883321}" srcId="{C8480CB0-9ECA-43F7-ACF8-C08069AED66E}" destId="{D29AA713-D3CA-4372-B697-DE8E89B8F1D3}" srcOrd="3" destOrd="0" parTransId="{6C61B21D-6467-4E33-B721-977702333566}" sibTransId="{084AA0F9-5FFD-41A9-B0BC-4CD71AFB5125}"/>
    <dgm:cxn modelId="{8A5BAAE8-B216-4566-9076-70EF7DB84FF2}" type="presParOf" srcId="{E8D752E6-5367-4962-B87A-392073EBC9B9}" destId="{0E77FA09-E99F-4581-8663-1E323461B279}" srcOrd="0" destOrd="0" presId="urn:microsoft.com/office/officeart/2005/8/layout/venn1"/>
    <dgm:cxn modelId="{62931EAA-FAA0-45AF-8604-832AECF1B31F}" type="presParOf" srcId="{E8D752E6-5367-4962-B87A-392073EBC9B9}" destId="{C43B851F-E1F9-43E7-A00B-87C23E7B7DFE}" srcOrd="1" destOrd="0" presId="urn:microsoft.com/office/officeart/2005/8/layout/venn1"/>
    <dgm:cxn modelId="{B6C6E335-11DB-4087-B938-F1719A7FFF98}" type="presParOf" srcId="{E8D752E6-5367-4962-B87A-392073EBC9B9}" destId="{9782D991-2C99-4E96-8270-1826E8DD5E22}" srcOrd="2" destOrd="0" presId="urn:microsoft.com/office/officeart/2005/8/layout/venn1"/>
    <dgm:cxn modelId="{EF80E14A-44BE-4663-B4C3-80610F798425}" type="presParOf" srcId="{E8D752E6-5367-4962-B87A-392073EBC9B9}" destId="{E048A122-656B-46C5-8ADD-F68C7EEE380F}" srcOrd="3" destOrd="0" presId="urn:microsoft.com/office/officeart/2005/8/layout/venn1"/>
    <dgm:cxn modelId="{695D5B9A-4962-487A-A416-3D6D9611D7CD}" type="presParOf" srcId="{E8D752E6-5367-4962-B87A-392073EBC9B9}" destId="{2411FFBE-E289-46FB-B5F8-4CB098C08A2E}" srcOrd="4" destOrd="0" presId="urn:microsoft.com/office/officeart/2005/8/layout/venn1"/>
    <dgm:cxn modelId="{E0D6E45A-BFCE-4DDF-9787-63D8005135E2}" type="presParOf" srcId="{E8D752E6-5367-4962-B87A-392073EBC9B9}" destId="{B1CF1454-B77A-4CC1-A10C-B9D1D6382C53}" srcOrd="5" destOrd="0" presId="urn:microsoft.com/office/officeart/2005/8/layout/venn1"/>
    <dgm:cxn modelId="{AB35F169-996F-4153-B70B-A024C9FDE4DB}" type="presParOf" srcId="{E8D752E6-5367-4962-B87A-392073EBC9B9}" destId="{F998FBF9-99FC-4B71-AC11-DC7E9517D5EA}" srcOrd="6" destOrd="0" presId="urn:microsoft.com/office/officeart/2005/8/layout/venn1"/>
    <dgm:cxn modelId="{24C493D4-C503-442C-9C0D-C4D911B0636D}" type="presParOf" srcId="{E8D752E6-5367-4962-B87A-392073EBC9B9}" destId="{DAE02620-7B6B-4608-8A3C-DA1167398D79}"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WIFS</a:t>
          </a:r>
          <a:endParaRPr lang="en-US" sz="24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7B436751-8CBC-4D64-B533-30B8306A3557}">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Peer Educator</a:t>
          </a:r>
          <a:endParaRPr lang="en-US" sz="2400" b="1" dirty="0">
            <a:latin typeface="Agency FB" panose="020B0503020202020204" pitchFamily="34" charset="0"/>
          </a:endParaRPr>
        </a:p>
      </dgm:t>
    </dgm:pt>
    <dgm:pt modelId="{0286D1C9-F49A-4241-85E9-F6ECC4E9B4E7}" type="parTrans" cxnId="{774CA93A-AD39-4844-BC54-7D5D23DFBB60}">
      <dgm:prSet/>
      <dgm:spPr/>
      <dgm:t>
        <a:bodyPr/>
        <a:lstStyle/>
        <a:p>
          <a:endParaRPr lang="en-US" sz="3200" b="1">
            <a:latin typeface="Agency FB" panose="020B0503020202020204" pitchFamily="34" charset="0"/>
          </a:endParaRPr>
        </a:p>
      </dgm:t>
    </dgm:pt>
    <dgm:pt modelId="{1FC86F8A-4592-45B0-A16F-274030ABD105}" type="sibTrans" cxnId="{774CA93A-AD39-4844-BC54-7D5D23DFBB60}">
      <dgm:prSet/>
      <dgm:spPr/>
      <dgm:t>
        <a:bodyPr/>
        <a:lstStyle/>
        <a:p>
          <a:endParaRPr lang="en-US" sz="3200" b="1">
            <a:latin typeface="Agency FB" panose="020B0503020202020204" pitchFamily="34" charset="0"/>
          </a:endParaRPr>
        </a:p>
      </dgm:t>
    </dgm:pt>
    <dgm:pt modelId="{D00B486A-53BB-4C44-8C53-3F7AC11B5025}">
      <dgm:prSet phldrT="[Tex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School Health </a:t>
          </a:r>
          <a:r>
            <a:rPr lang="en-US" sz="2400" b="1" dirty="0" err="1" smtClean="0">
              <a:latin typeface="Agency FB" panose="020B0503020202020204" pitchFamily="34" charset="0"/>
            </a:rPr>
            <a:t>Programme</a:t>
          </a:r>
          <a:endParaRPr lang="en-US" sz="2400" b="1" dirty="0">
            <a:latin typeface="Agency FB" panose="020B0503020202020204" pitchFamily="34" charset="0"/>
          </a:endParaRPr>
        </a:p>
      </dgm:t>
    </dgm:pt>
    <dgm:pt modelId="{2996DD3B-7A84-4848-9404-C98C2B9DB9DB}" type="parTrans" cxnId="{213C5AAE-D2DC-4DC6-8D6F-1AFB7C640598}">
      <dgm:prSet/>
      <dgm:spPr/>
      <dgm:t>
        <a:bodyPr/>
        <a:lstStyle/>
        <a:p>
          <a:endParaRPr lang="en-US" sz="3200" b="1">
            <a:latin typeface="Agency FB" panose="020B0503020202020204" pitchFamily="34" charset="0"/>
          </a:endParaRPr>
        </a:p>
      </dgm:t>
    </dgm:pt>
    <dgm:pt modelId="{46C899FA-07B8-407E-A77D-6CE009E8BDE5}" type="sibTrans" cxnId="{213C5AAE-D2DC-4DC6-8D6F-1AFB7C640598}">
      <dgm:prSet/>
      <dgm:spPr/>
      <dgm:t>
        <a:bodyPr/>
        <a:lstStyle/>
        <a:p>
          <a:endParaRPr lang="en-US" sz="3200" b="1">
            <a:latin typeface="Agency FB" panose="020B0503020202020204" pitchFamily="34" charset="0"/>
          </a:endParaRPr>
        </a:p>
      </dgm:t>
    </dgm:pt>
    <dgm:pt modelId="{D29AA713-D3CA-4372-B697-DE8E89B8F1D3}">
      <dgm:prSet custT="1"/>
      <dgm:spPr>
        <a:solidFill>
          <a:schemeClr val="accent4">
            <a:lumMod val="40000"/>
            <a:lumOff val="60000"/>
            <a:alpha val="50000"/>
          </a:schemeClr>
        </a:solidFill>
      </dgm:spPr>
      <dgm:t>
        <a:bodyPr/>
        <a:lstStyle/>
        <a:p>
          <a:r>
            <a:rPr lang="en-US" sz="2400" b="1" dirty="0" smtClean="0">
              <a:latin typeface="Agency FB" panose="020B0503020202020204" pitchFamily="34" charset="0"/>
            </a:rPr>
            <a:t>AFHCs</a:t>
          </a:r>
          <a:endParaRPr lang="en-US" sz="2400" b="1" dirty="0">
            <a:latin typeface="Agency FB" panose="020B0503020202020204" pitchFamily="34" charset="0"/>
          </a:endParaRPr>
        </a:p>
      </dgm:t>
    </dgm:pt>
    <dgm:pt modelId="{6C61B21D-6467-4E33-B721-977702333566}" type="parTrans" cxnId="{805CE5CB-CAC9-4C0F-8D75-6EAB01883321}">
      <dgm:prSet/>
      <dgm:spPr/>
      <dgm:t>
        <a:bodyPr/>
        <a:lstStyle/>
        <a:p>
          <a:endParaRPr lang="en-US" sz="3200" b="1">
            <a:latin typeface="Agency FB" panose="020B0503020202020204" pitchFamily="34" charset="0"/>
          </a:endParaRPr>
        </a:p>
      </dgm:t>
    </dgm:pt>
    <dgm:pt modelId="{084AA0F9-5FFD-41A9-B0BC-4CD71AFB5125}" type="sibTrans" cxnId="{805CE5CB-CAC9-4C0F-8D75-6EAB01883321}">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0E77FA09-E99F-4581-8663-1E323461B279}" type="pres">
      <dgm:prSet presAssocID="{130F6019-504E-42CD-8EA1-1E24543C2D4C}" presName="circ1" presStyleLbl="vennNode1" presStyleIdx="0" presStyleCnt="4"/>
      <dgm:spPr/>
      <dgm:t>
        <a:bodyPr/>
        <a:lstStyle/>
        <a:p>
          <a:endParaRPr lang="en-US"/>
        </a:p>
      </dgm:t>
    </dgm:pt>
    <dgm:pt modelId="{C43B851F-E1F9-43E7-A00B-87C23E7B7DFE}" type="pres">
      <dgm:prSet presAssocID="{130F6019-504E-42CD-8EA1-1E24543C2D4C}" presName="circ1Tx" presStyleLbl="revTx" presStyleIdx="0" presStyleCnt="0">
        <dgm:presLayoutVars>
          <dgm:chMax val="0"/>
          <dgm:chPref val="0"/>
          <dgm:bulletEnabled val="1"/>
        </dgm:presLayoutVars>
      </dgm:prSet>
      <dgm:spPr/>
      <dgm:t>
        <a:bodyPr/>
        <a:lstStyle/>
        <a:p>
          <a:endParaRPr lang="en-US"/>
        </a:p>
      </dgm:t>
    </dgm:pt>
    <dgm:pt modelId="{9782D991-2C99-4E96-8270-1826E8DD5E22}" type="pres">
      <dgm:prSet presAssocID="{7B436751-8CBC-4D64-B533-30B8306A3557}" presName="circ2" presStyleLbl="vennNode1" presStyleIdx="1" presStyleCnt="4"/>
      <dgm:spPr/>
      <dgm:t>
        <a:bodyPr/>
        <a:lstStyle/>
        <a:p>
          <a:endParaRPr lang="en-US"/>
        </a:p>
      </dgm:t>
    </dgm:pt>
    <dgm:pt modelId="{E048A122-656B-46C5-8ADD-F68C7EEE380F}" type="pres">
      <dgm:prSet presAssocID="{7B436751-8CBC-4D64-B533-30B8306A3557}" presName="circ2Tx" presStyleLbl="revTx" presStyleIdx="0" presStyleCnt="0">
        <dgm:presLayoutVars>
          <dgm:chMax val="0"/>
          <dgm:chPref val="0"/>
          <dgm:bulletEnabled val="1"/>
        </dgm:presLayoutVars>
      </dgm:prSet>
      <dgm:spPr/>
      <dgm:t>
        <a:bodyPr/>
        <a:lstStyle/>
        <a:p>
          <a:endParaRPr lang="en-US"/>
        </a:p>
      </dgm:t>
    </dgm:pt>
    <dgm:pt modelId="{2411FFBE-E289-46FB-B5F8-4CB098C08A2E}" type="pres">
      <dgm:prSet presAssocID="{D00B486A-53BB-4C44-8C53-3F7AC11B5025}" presName="circ3" presStyleLbl="vennNode1" presStyleIdx="2" presStyleCnt="4"/>
      <dgm:spPr/>
      <dgm:t>
        <a:bodyPr/>
        <a:lstStyle/>
        <a:p>
          <a:endParaRPr lang="en-US"/>
        </a:p>
      </dgm:t>
    </dgm:pt>
    <dgm:pt modelId="{B1CF1454-B77A-4CC1-A10C-B9D1D6382C53}" type="pres">
      <dgm:prSet presAssocID="{D00B486A-53BB-4C44-8C53-3F7AC11B5025}" presName="circ3Tx" presStyleLbl="revTx" presStyleIdx="0" presStyleCnt="0">
        <dgm:presLayoutVars>
          <dgm:chMax val="0"/>
          <dgm:chPref val="0"/>
          <dgm:bulletEnabled val="1"/>
        </dgm:presLayoutVars>
      </dgm:prSet>
      <dgm:spPr/>
      <dgm:t>
        <a:bodyPr/>
        <a:lstStyle/>
        <a:p>
          <a:endParaRPr lang="en-US"/>
        </a:p>
      </dgm:t>
    </dgm:pt>
    <dgm:pt modelId="{F998FBF9-99FC-4B71-AC11-DC7E9517D5EA}" type="pres">
      <dgm:prSet presAssocID="{D29AA713-D3CA-4372-B697-DE8E89B8F1D3}" presName="circ4" presStyleLbl="vennNode1" presStyleIdx="3" presStyleCnt="4" custScaleX="106984"/>
      <dgm:spPr/>
      <dgm:t>
        <a:bodyPr/>
        <a:lstStyle/>
        <a:p>
          <a:endParaRPr lang="en-US"/>
        </a:p>
      </dgm:t>
    </dgm:pt>
    <dgm:pt modelId="{DAE02620-7B6B-4608-8A3C-DA1167398D79}" type="pres">
      <dgm:prSet presAssocID="{D29AA713-D3CA-4372-B697-DE8E89B8F1D3}" presName="circ4Tx" presStyleLbl="revTx" presStyleIdx="0" presStyleCnt="0">
        <dgm:presLayoutVars>
          <dgm:chMax val="0"/>
          <dgm:chPref val="0"/>
          <dgm:bulletEnabled val="1"/>
        </dgm:presLayoutVars>
      </dgm:prSet>
      <dgm:spPr/>
      <dgm:t>
        <a:bodyPr/>
        <a:lstStyle/>
        <a:p>
          <a:endParaRPr lang="en-US"/>
        </a:p>
      </dgm:t>
    </dgm:pt>
  </dgm:ptLst>
  <dgm:cxnLst>
    <dgm:cxn modelId="{774CA93A-AD39-4844-BC54-7D5D23DFBB60}" srcId="{C8480CB0-9ECA-43F7-ACF8-C08069AED66E}" destId="{7B436751-8CBC-4D64-B533-30B8306A3557}" srcOrd="1" destOrd="0" parTransId="{0286D1C9-F49A-4241-85E9-F6ECC4E9B4E7}" sibTransId="{1FC86F8A-4592-45B0-A16F-274030ABD105}"/>
    <dgm:cxn modelId="{C0933743-ADCB-407A-8811-77A4BA8FC30E}" type="presOf" srcId="{130F6019-504E-42CD-8EA1-1E24543C2D4C}" destId="{C43B851F-E1F9-43E7-A00B-87C23E7B7DFE}" srcOrd="1" destOrd="0" presId="urn:microsoft.com/office/officeart/2005/8/layout/venn1"/>
    <dgm:cxn modelId="{D0B3EF26-5DC9-46D5-B05E-0FB0C5AD9DEF}" type="presOf" srcId="{7B436751-8CBC-4D64-B533-30B8306A3557}" destId="{9782D991-2C99-4E96-8270-1826E8DD5E22}" srcOrd="0" destOrd="0" presId="urn:microsoft.com/office/officeart/2005/8/layout/venn1"/>
    <dgm:cxn modelId="{663D7538-CA52-469B-B6D0-90F7970C6F08}" type="presOf" srcId="{D00B486A-53BB-4C44-8C53-3F7AC11B5025}" destId="{B1CF1454-B77A-4CC1-A10C-B9D1D6382C53}" srcOrd="1" destOrd="0" presId="urn:microsoft.com/office/officeart/2005/8/layout/venn1"/>
    <dgm:cxn modelId="{2476694A-5682-41DA-9687-299566258B57}" type="presOf" srcId="{D00B486A-53BB-4C44-8C53-3F7AC11B5025}" destId="{2411FFBE-E289-46FB-B5F8-4CB098C08A2E}" srcOrd="0" destOrd="0" presId="urn:microsoft.com/office/officeart/2005/8/layout/venn1"/>
    <dgm:cxn modelId="{F74CB9DC-7A01-4035-9784-F8AA00854B99}" type="presOf" srcId="{C8480CB0-9ECA-43F7-ACF8-C08069AED66E}" destId="{E8D752E6-5367-4962-B87A-392073EBC9B9}" srcOrd="0" destOrd="0" presId="urn:microsoft.com/office/officeart/2005/8/layout/venn1"/>
    <dgm:cxn modelId="{213C5AAE-D2DC-4DC6-8D6F-1AFB7C640598}" srcId="{C8480CB0-9ECA-43F7-ACF8-C08069AED66E}" destId="{D00B486A-53BB-4C44-8C53-3F7AC11B5025}" srcOrd="2" destOrd="0" parTransId="{2996DD3B-7A84-4848-9404-C98C2B9DB9DB}" sibTransId="{46C899FA-07B8-407E-A77D-6CE009E8BDE5}"/>
    <dgm:cxn modelId="{8F23CD78-04A9-4A0F-9639-7A5459140737}" type="presOf" srcId="{D29AA713-D3CA-4372-B697-DE8E89B8F1D3}" destId="{F998FBF9-99FC-4B71-AC11-DC7E9517D5EA}" srcOrd="0" destOrd="0" presId="urn:microsoft.com/office/officeart/2005/8/layout/venn1"/>
    <dgm:cxn modelId="{828AE477-2494-4329-8745-44799026DFEA}" type="presOf" srcId="{D29AA713-D3CA-4372-B697-DE8E89B8F1D3}" destId="{DAE02620-7B6B-4608-8A3C-DA1167398D79}" srcOrd="1" destOrd="0" presId="urn:microsoft.com/office/officeart/2005/8/layout/venn1"/>
    <dgm:cxn modelId="{45934D45-B583-4951-9A47-C733ABEFDF0C}" type="presOf" srcId="{130F6019-504E-42CD-8EA1-1E24543C2D4C}" destId="{0E77FA09-E99F-4581-8663-1E323461B279}" srcOrd="0"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D54649CF-7A57-4439-919F-6E41F76B4D77}" type="presOf" srcId="{7B436751-8CBC-4D64-B533-30B8306A3557}" destId="{E048A122-656B-46C5-8ADD-F68C7EEE380F}" srcOrd="1" destOrd="0" presId="urn:microsoft.com/office/officeart/2005/8/layout/venn1"/>
    <dgm:cxn modelId="{805CE5CB-CAC9-4C0F-8D75-6EAB01883321}" srcId="{C8480CB0-9ECA-43F7-ACF8-C08069AED66E}" destId="{D29AA713-D3CA-4372-B697-DE8E89B8F1D3}" srcOrd="3" destOrd="0" parTransId="{6C61B21D-6467-4E33-B721-977702333566}" sibTransId="{084AA0F9-5FFD-41A9-B0BC-4CD71AFB5125}"/>
    <dgm:cxn modelId="{34AE7F27-5424-4854-A485-997897C6F387}" type="presParOf" srcId="{E8D752E6-5367-4962-B87A-392073EBC9B9}" destId="{0E77FA09-E99F-4581-8663-1E323461B279}" srcOrd="0" destOrd="0" presId="urn:microsoft.com/office/officeart/2005/8/layout/venn1"/>
    <dgm:cxn modelId="{5800CF0D-46F1-460F-A5B1-6C81058894FC}" type="presParOf" srcId="{E8D752E6-5367-4962-B87A-392073EBC9B9}" destId="{C43B851F-E1F9-43E7-A00B-87C23E7B7DFE}" srcOrd="1" destOrd="0" presId="urn:microsoft.com/office/officeart/2005/8/layout/venn1"/>
    <dgm:cxn modelId="{6A6E5CD0-741D-4BF1-8247-7F438BD15536}" type="presParOf" srcId="{E8D752E6-5367-4962-B87A-392073EBC9B9}" destId="{9782D991-2C99-4E96-8270-1826E8DD5E22}" srcOrd="2" destOrd="0" presId="urn:microsoft.com/office/officeart/2005/8/layout/venn1"/>
    <dgm:cxn modelId="{5D61F9AD-3EBB-4F9C-A69E-D31FB883C684}" type="presParOf" srcId="{E8D752E6-5367-4962-B87A-392073EBC9B9}" destId="{E048A122-656B-46C5-8ADD-F68C7EEE380F}" srcOrd="3" destOrd="0" presId="urn:microsoft.com/office/officeart/2005/8/layout/venn1"/>
    <dgm:cxn modelId="{F05BD888-EE39-44DF-97A6-2A4D3D89E3C9}" type="presParOf" srcId="{E8D752E6-5367-4962-B87A-392073EBC9B9}" destId="{2411FFBE-E289-46FB-B5F8-4CB098C08A2E}" srcOrd="4" destOrd="0" presId="urn:microsoft.com/office/officeart/2005/8/layout/venn1"/>
    <dgm:cxn modelId="{E812799D-19EC-4489-804C-1876B942829F}" type="presParOf" srcId="{E8D752E6-5367-4962-B87A-392073EBC9B9}" destId="{B1CF1454-B77A-4CC1-A10C-B9D1D6382C53}" srcOrd="5" destOrd="0" presId="urn:microsoft.com/office/officeart/2005/8/layout/venn1"/>
    <dgm:cxn modelId="{F39CEF4C-3054-4028-A696-AF38EE7BBB7B}" type="presParOf" srcId="{E8D752E6-5367-4962-B87A-392073EBC9B9}" destId="{F998FBF9-99FC-4B71-AC11-DC7E9517D5EA}" srcOrd="6" destOrd="0" presId="urn:microsoft.com/office/officeart/2005/8/layout/venn1"/>
    <dgm:cxn modelId="{2B9FD2FF-FFD8-448A-8219-372DAA73488A}" type="presParOf" srcId="{E8D752E6-5367-4962-B87A-392073EBC9B9}" destId="{DAE02620-7B6B-4608-8A3C-DA1167398D79}" srcOrd="7"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3954B28-BC98-41D8-98A0-24A09CDB1C96}"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02079783-F100-4496-9AD4-DC82F059B647}">
      <dgm:prSet phldrT="[Text]" custT="1"/>
      <dgm:spPr>
        <a:xfrm>
          <a:off x="6823" y="2200728"/>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Growing Up Healthy</a:t>
          </a:r>
        </a:p>
      </dgm:t>
    </dgm:pt>
    <dgm:pt modelId="{4E7642B8-32C2-4C94-A284-CDF0B729FF03}" type="parTrans" cxnId="{1B43FEF6-8A99-4143-861B-74878FE2C5CD}">
      <dgm:prSet/>
      <dgm:spPr/>
      <dgm:t>
        <a:bodyPr/>
        <a:lstStyle/>
        <a:p>
          <a:endParaRPr lang="en-US" sz="1400" b="1">
            <a:latin typeface="Gill Sans MT" panose="020B0502020104020203" pitchFamily="34" charset="0"/>
          </a:endParaRPr>
        </a:p>
      </dgm:t>
    </dgm:pt>
    <dgm:pt modelId="{380DA54D-E0D5-41A8-94E0-C28948EEF2A7}" type="sibTrans" cxnId="{1B43FEF6-8A99-4143-861B-74878FE2C5CD}">
      <dgm:prSet/>
      <dgm:spPr/>
      <dgm:t>
        <a:bodyPr/>
        <a:lstStyle/>
        <a:p>
          <a:endParaRPr lang="en-US" sz="1400" b="1">
            <a:latin typeface="Gill Sans MT" panose="020B0502020104020203" pitchFamily="34" charset="0"/>
          </a:endParaRPr>
        </a:p>
      </dgm:t>
    </dgm:pt>
    <dgm:pt modelId="{2DA63EFF-A26F-45F6-8B7B-509B85E97308}">
      <dgm:prSet phldrT="[Text]" custT="1"/>
      <dgm:spPr>
        <a:xfrm>
          <a:off x="1961518" y="2200728"/>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Emotional Well-being and Mental Health</a:t>
          </a:r>
        </a:p>
      </dgm:t>
    </dgm:pt>
    <dgm:pt modelId="{6B2514DF-196B-45FE-8248-1624E439B28D}" type="parTrans" cxnId="{9F114CD4-1BDF-4205-8B4D-F615F19A9E78}">
      <dgm:prSet/>
      <dgm:spPr/>
      <dgm:t>
        <a:bodyPr/>
        <a:lstStyle/>
        <a:p>
          <a:endParaRPr lang="en-US" sz="1400" b="1">
            <a:latin typeface="Gill Sans MT" panose="020B0502020104020203" pitchFamily="34" charset="0"/>
          </a:endParaRPr>
        </a:p>
      </dgm:t>
    </dgm:pt>
    <dgm:pt modelId="{4D6C4F37-A3EC-4ED5-A070-18CEC070A5EA}" type="sibTrans" cxnId="{9F114CD4-1BDF-4205-8B4D-F615F19A9E78}">
      <dgm:prSet/>
      <dgm:spPr/>
      <dgm:t>
        <a:bodyPr/>
        <a:lstStyle/>
        <a:p>
          <a:endParaRPr lang="en-US" sz="1400" b="1">
            <a:latin typeface="Gill Sans MT" panose="020B0502020104020203" pitchFamily="34" charset="0"/>
          </a:endParaRPr>
        </a:p>
      </dgm:t>
    </dgm:pt>
    <dgm:pt modelId="{C8F1096B-D019-4B6D-9356-2F1FDDE1FE0F}">
      <dgm:prSet phldrT="[Text]" custT="1"/>
      <dgm:spPr>
        <a:xfrm>
          <a:off x="8056775" y="2214671"/>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Gender Equality</a:t>
          </a:r>
        </a:p>
      </dgm:t>
    </dgm:pt>
    <dgm:pt modelId="{783DCEF7-F600-477D-A4A5-37EE24A5B9FC}" type="parTrans" cxnId="{F17209A3-6AF0-4307-8BAC-90CD316FABDD}">
      <dgm:prSet/>
      <dgm:spPr/>
      <dgm:t>
        <a:bodyPr/>
        <a:lstStyle/>
        <a:p>
          <a:endParaRPr lang="en-US" sz="1400" b="1">
            <a:latin typeface="Gill Sans MT" panose="020B0502020104020203" pitchFamily="34" charset="0"/>
          </a:endParaRPr>
        </a:p>
      </dgm:t>
    </dgm:pt>
    <dgm:pt modelId="{3BE6F9E5-E62C-44D1-B943-0B8A43FE71B6}" type="sibTrans" cxnId="{F17209A3-6AF0-4307-8BAC-90CD316FABDD}">
      <dgm:prSet/>
      <dgm:spPr/>
      <dgm:t>
        <a:bodyPr/>
        <a:lstStyle/>
        <a:p>
          <a:endParaRPr lang="en-US" sz="1400" b="1">
            <a:latin typeface="Gill Sans MT" panose="020B0502020104020203" pitchFamily="34" charset="0"/>
          </a:endParaRPr>
        </a:p>
      </dgm:t>
    </dgm:pt>
    <dgm:pt modelId="{A648073D-2219-4549-85D0-2405F1714608}">
      <dgm:prSet custT="1"/>
      <dgm:spPr>
        <a:xfrm>
          <a:off x="3779713" y="2145322"/>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Interpersonal Relationships</a:t>
          </a:r>
        </a:p>
      </dgm:t>
    </dgm:pt>
    <dgm:pt modelId="{8ABEC976-42E7-4CF1-881F-420DACDF40F5}" type="parTrans" cxnId="{BD991C71-3F11-41B8-B0FD-D9EFF0166F5B}">
      <dgm:prSet/>
      <dgm:spPr/>
      <dgm:t>
        <a:bodyPr/>
        <a:lstStyle/>
        <a:p>
          <a:endParaRPr lang="en-US" sz="1400" b="1">
            <a:latin typeface="Gill Sans MT" panose="020B0502020104020203" pitchFamily="34" charset="0"/>
          </a:endParaRPr>
        </a:p>
      </dgm:t>
    </dgm:pt>
    <dgm:pt modelId="{87E745D9-D131-4765-85F2-32ECB4C50199}" type="sibTrans" cxnId="{BD991C71-3F11-41B8-B0FD-D9EFF0166F5B}">
      <dgm:prSet/>
      <dgm:spPr/>
      <dgm:t>
        <a:bodyPr/>
        <a:lstStyle/>
        <a:p>
          <a:endParaRPr lang="en-US" sz="1400" b="1">
            <a:latin typeface="Gill Sans MT" panose="020B0502020104020203" pitchFamily="34" charset="0"/>
          </a:endParaRPr>
        </a:p>
      </dgm:t>
    </dgm:pt>
    <dgm:pt modelId="{18DD10EA-1AE3-4AA3-9A4C-43E4AF2C3B80}">
      <dgm:prSet custT="1"/>
      <dgm:spPr>
        <a:xfrm>
          <a:off x="9833141" y="2186785"/>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Nutrition, Health and Sanitation</a:t>
          </a:r>
        </a:p>
      </dgm:t>
    </dgm:pt>
    <dgm:pt modelId="{655E443D-F7E2-456F-A464-0BBA3386D534}" type="parTrans" cxnId="{ED7D50A0-B0BF-4581-A5B5-F5AA29EC723E}">
      <dgm:prSet/>
      <dgm:spPr/>
      <dgm:t>
        <a:bodyPr/>
        <a:lstStyle/>
        <a:p>
          <a:endParaRPr lang="en-US" sz="1400" b="1">
            <a:latin typeface="Gill Sans MT" panose="020B0502020104020203" pitchFamily="34" charset="0"/>
          </a:endParaRPr>
        </a:p>
      </dgm:t>
    </dgm:pt>
    <dgm:pt modelId="{E0B1C043-F632-4122-9053-15BAC006E87C}" type="sibTrans" cxnId="{ED7D50A0-B0BF-4581-A5B5-F5AA29EC723E}">
      <dgm:prSet/>
      <dgm:spPr/>
      <dgm:t>
        <a:bodyPr/>
        <a:lstStyle/>
        <a:p>
          <a:endParaRPr lang="en-US" sz="1400" b="1">
            <a:latin typeface="Gill Sans MT" panose="020B0502020104020203" pitchFamily="34" charset="0"/>
          </a:endParaRPr>
        </a:p>
      </dgm:t>
    </dgm:pt>
    <dgm:pt modelId="{1F61E065-0A07-4269-9072-A830C66768C7}">
      <dgm:prSet custT="1"/>
      <dgm:spPr>
        <a:xfrm>
          <a:off x="2811286" y="4211209"/>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Prevention and Management of Substance Misuse</a:t>
          </a:r>
        </a:p>
      </dgm:t>
    </dgm:pt>
    <dgm:pt modelId="{0C573270-48BE-48F2-A421-5E83FB33448E}" type="parTrans" cxnId="{FC114248-8B44-48F0-A8CF-8C1C3B5814B1}">
      <dgm:prSet/>
      <dgm:spPr/>
      <dgm:t>
        <a:bodyPr/>
        <a:lstStyle/>
        <a:p>
          <a:endParaRPr lang="en-US" sz="1400" b="1">
            <a:latin typeface="Gill Sans MT" panose="020B0502020104020203" pitchFamily="34" charset="0"/>
          </a:endParaRPr>
        </a:p>
      </dgm:t>
    </dgm:pt>
    <dgm:pt modelId="{7359587E-6ADD-40A9-8849-4B94442F6BB9}" type="sibTrans" cxnId="{FC114248-8B44-48F0-A8CF-8C1C3B5814B1}">
      <dgm:prSet/>
      <dgm:spPr/>
      <dgm:t>
        <a:bodyPr/>
        <a:lstStyle/>
        <a:p>
          <a:endParaRPr lang="en-US" sz="1400" b="1">
            <a:latin typeface="Gill Sans MT" panose="020B0502020104020203" pitchFamily="34" charset="0"/>
          </a:endParaRPr>
        </a:p>
      </dgm:t>
    </dgm:pt>
    <dgm:pt modelId="{9602DBA0-9BB9-449D-BDF0-3547814A9D9E}">
      <dgm:prSet custT="1"/>
      <dgm:spPr>
        <a:xfrm>
          <a:off x="702812" y="4228883"/>
          <a:ext cx="1776927" cy="659240"/>
        </a:xfrm>
        <a:noFill/>
        <a:ln>
          <a:noFill/>
        </a:ln>
        <a:effectLst/>
      </dgm:spPr>
      <dgm:t>
        <a:bodyPr/>
        <a:lstStyle/>
        <a:p>
          <a:r>
            <a:rPr lang="en-US" sz="1400" b="1" dirty="0" smtClean="0">
              <a:solidFill>
                <a:sysClr val="windowText" lastClr="000000">
                  <a:hueOff val="0"/>
                  <a:satOff val="0"/>
                  <a:lumOff val="0"/>
                  <a:alphaOff val="0"/>
                </a:sysClr>
              </a:solidFill>
              <a:latin typeface="Gill Sans MT" panose="020B0502020104020203" pitchFamily="34" charset="0"/>
              <a:ea typeface="+mn-ea"/>
              <a:cs typeface="+mn-cs"/>
            </a:rPr>
            <a:t>Promotion of Healthy Life Style</a:t>
          </a:r>
          <a:endParaRPr lang="en-US" sz="1400" b="1" dirty="0">
            <a:solidFill>
              <a:sysClr val="windowText" lastClr="000000">
                <a:hueOff val="0"/>
                <a:satOff val="0"/>
                <a:lumOff val="0"/>
                <a:alphaOff val="0"/>
              </a:sysClr>
            </a:solidFill>
            <a:latin typeface="Gill Sans MT" panose="020B0502020104020203" pitchFamily="34" charset="0"/>
            <a:ea typeface="+mn-ea"/>
            <a:cs typeface="+mn-cs"/>
          </a:endParaRPr>
        </a:p>
      </dgm:t>
    </dgm:pt>
    <dgm:pt modelId="{E54AD079-8E92-4383-A2D1-1F971D283005}" type="parTrans" cxnId="{31DE075E-47D3-498B-BF6B-071233934953}">
      <dgm:prSet/>
      <dgm:spPr/>
      <dgm:t>
        <a:bodyPr/>
        <a:lstStyle/>
        <a:p>
          <a:endParaRPr lang="en-US" sz="1400" b="1">
            <a:latin typeface="Gill Sans MT" panose="020B0502020104020203" pitchFamily="34" charset="0"/>
          </a:endParaRPr>
        </a:p>
      </dgm:t>
    </dgm:pt>
    <dgm:pt modelId="{F10359BE-AAAC-4125-881D-3EC5D8421915}" type="sibTrans" cxnId="{31DE075E-47D3-498B-BF6B-071233934953}">
      <dgm:prSet/>
      <dgm:spPr/>
      <dgm:t>
        <a:bodyPr/>
        <a:lstStyle/>
        <a:p>
          <a:endParaRPr lang="en-US" sz="1400" b="1">
            <a:latin typeface="Gill Sans MT" panose="020B0502020104020203" pitchFamily="34" charset="0"/>
          </a:endParaRPr>
        </a:p>
      </dgm:t>
    </dgm:pt>
    <dgm:pt modelId="{A04643B6-AC1C-4598-811D-03C8835F7E1E}">
      <dgm:prSet custT="1"/>
      <dgm:spPr>
        <a:xfrm>
          <a:off x="4697402" y="4248324"/>
          <a:ext cx="1776927" cy="659240"/>
        </a:xfrm>
        <a:noFill/>
        <a:ln>
          <a:noFill/>
        </a:ln>
        <a:effectLst/>
      </dgm:spPr>
      <dgm:t>
        <a:bodyPr/>
        <a:lstStyle/>
        <a:p>
          <a:r>
            <a:rPr lang="en-US" sz="1400" b="1" dirty="0" smtClean="0">
              <a:solidFill>
                <a:sysClr val="windowText" lastClr="000000">
                  <a:hueOff val="0"/>
                  <a:satOff val="0"/>
                  <a:lumOff val="0"/>
                  <a:alphaOff val="0"/>
                </a:sysClr>
              </a:solidFill>
              <a:latin typeface="Gill Sans MT" panose="020B0502020104020203" pitchFamily="34" charset="0"/>
              <a:ea typeface="+mn-ea"/>
              <a:cs typeface="+mn-cs"/>
            </a:rPr>
            <a:t>Reproductive Health and HIV Prevention</a:t>
          </a:r>
          <a:endParaRPr lang="en-US" sz="1400" b="1" dirty="0">
            <a:solidFill>
              <a:sysClr val="windowText" lastClr="000000">
                <a:hueOff val="0"/>
                <a:satOff val="0"/>
                <a:lumOff val="0"/>
                <a:alphaOff val="0"/>
              </a:sysClr>
            </a:solidFill>
            <a:latin typeface="Gill Sans MT" panose="020B0502020104020203" pitchFamily="34" charset="0"/>
            <a:ea typeface="+mn-ea"/>
            <a:cs typeface="+mn-cs"/>
          </a:endParaRPr>
        </a:p>
      </dgm:t>
    </dgm:pt>
    <dgm:pt modelId="{FBB9E2F8-47BB-4415-A2E3-68EAD0AE792E}" type="parTrans" cxnId="{B273A3AB-88B5-4BC9-B5C4-936AB172EA11}">
      <dgm:prSet/>
      <dgm:spPr/>
      <dgm:t>
        <a:bodyPr/>
        <a:lstStyle/>
        <a:p>
          <a:endParaRPr lang="en-US" sz="1400" b="1">
            <a:latin typeface="Gill Sans MT" panose="020B0502020104020203" pitchFamily="34" charset="0"/>
          </a:endParaRPr>
        </a:p>
      </dgm:t>
    </dgm:pt>
    <dgm:pt modelId="{07382240-9FA5-4477-BC14-044809ADF90A}" type="sibTrans" cxnId="{B273A3AB-88B5-4BC9-B5C4-936AB172EA11}">
      <dgm:prSet/>
      <dgm:spPr/>
      <dgm:t>
        <a:bodyPr/>
        <a:lstStyle/>
        <a:p>
          <a:endParaRPr lang="en-US" sz="1400" b="1">
            <a:latin typeface="Gill Sans MT" panose="020B0502020104020203" pitchFamily="34" charset="0"/>
          </a:endParaRPr>
        </a:p>
      </dgm:t>
    </dgm:pt>
    <dgm:pt modelId="{76AF5399-D236-472A-84B2-FB7089822B41}">
      <dgm:prSet custT="1"/>
      <dgm:spPr>
        <a:xfrm>
          <a:off x="6647620" y="4234085"/>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Safety and Security Against Violence and Injuries</a:t>
          </a:r>
        </a:p>
      </dgm:t>
    </dgm:pt>
    <dgm:pt modelId="{6EF34C3F-BBB0-4A34-8AB5-412E44565349}" type="parTrans" cxnId="{B8F7F6F0-ACC9-472B-B3EC-04E6E907118F}">
      <dgm:prSet/>
      <dgm:spPr/>
      <dgm:t>
        <a:bodyPr/>
        <a:lstStyle/>
        <a:p>
          <a:endParaRPr lang="en-US" sz="1400" b="1">
            <a:latin typeface="Gill Sans MT" panose="020B0502020104020203" pitchFamily="34" charset="0"/>
          </a:endParaRPr>
        </a:p>
      </dgm:t>
    </dgm:pt>
    <dgm:pt modelId="{43A178D6-7143-4DE4-9A3C-938A803A33D4}" type="sibTrans" cxnId="{B8F7F6F0-ACC9-472B-B3EC-04E6E907118F}">
      <dgm:prSet/>
      <dgm:spPr/>
      <dgm:t>
        <a:bodyPr/>
        <a:lstStyle/>
        <a:p>
          <a:endParaRPr lang="en-US" sz="1400" b="1">
            <a:latin typeface="Gill Sans MT" panose="020B0502020104020203" pitchFamily="34" charset="0"/>
          </a:endParaRPr>
        </a:p>
      </dgm:t>
    </dgm:pt>
    <dgm:pt modelId="{BF2A9A19-1928-4C01-A0AB-03E9E903A4FC}">
      <dgm:prSet custT="1"/>
      <dgm:spPr>
        <a:xfrm>
          <a:off x="5451591" y="2198654"/>
          <a:ext cx="2444430" cy="659240"/>
        </a:xfrm>
        <a:noFill/>
        <a:ln>
          <a:noFill/>
        </a:ln>
        <a:effectLst/>
      </dgm:spPr>
      <dgm:t>
        <a:bodyPr/>
        <a:lstStyle/>
        <a:p>
          <a:r>
            <a:rPr lang="en-US" sz="1400" b="1" dirty="0" smtClean="0">
              <a:solidFill>
                <a:sysClr val="windowText" lastClr="000000">
                  <a:hueOff val="0"/>
                  <a:satOff val="0"/>
                  <a:lumOff val="0"/>
                  <a:alphaOff val="0"/>
                </a:sysClr>
              </a:solidFill>
              <a:latin typeface="Gill Sans MT" panose="020B0502020104020203" pitchFamily="34" charset="0"/>
              <a:ea typeface="+mn-ea"/>
              <a:cs typeface="+mn-cs"/>
            </a:rPr>
            <a:t>Values and Responsible Citizenship</a:t>
          </a:r>
          <a:endParaRPr lang="en-US" sz="1400" b="1" dirty="0">
            <a:solidFill>
              <a:sysClr val="windowText" lastClr="000000">
                <a:hueOff val="0"/>
                <a:satOff val="0"/>
                <a:lumOff val="0"/>
                <a:alphaOff val="0"/>
              </a:sysClr>
            </a:solidFill>
            <a:latin typeface="Gill Sans MT" panose="020B0502020104020203" pitchFamily="34" charset="0"/>
            <a:ea typeface="+mn-ea"/>
            <a:cs typeface="+mn-cs"/>
          </a:endParaRPr>
        </a:p>
      </dgm:t>
    </dgm:pt>
    <dgm:pt modelId="{5B06B3E6-A253-42D1-86D2-2D7F07277798}" type="parTrans" cxnId="{D6C791F1-C958-4C77-B052-ACDEC09D86A0}">
      <dgm:prSet/>
      <dgm:spPr/>
      <dgm:t>
        <a:bodyPr/>
        <a:lstStyle/>
        <a:p>
          <a:endParaRPr lang="en-US" sz="1400" b="1">
            <a:latin typeface="Gill Sans MT" panose="020B0502020104020203" pitchFamily="34" charset="0"/>
          </a:endParaRPr>
        </a:p>
      </dgm:t>
    </dgm:pt>
    <dgm:pt modelId="{E67F6776-16AE-4A2F-88CB-BF60B8DE1E62}" type="sibTrans" cxnId="{D6C791F1-C958-4C77-B052-ACDEC09D86A0}">
      <dgm:prSet/>
      <dgm:spPr/>
      <dgm:t>
        <a:bodyPr/>
        <a:lstStyle/>
        <a:p>
          <a:endParaRPr lang="en-US" sz="1400" b="1">
            <a:latin typeface="Gill Sans MT" panose="020B0502020104020203" pitchFamily="34" charset="0"/>
          </a:endParaRPr>
        </a:p>
      </dgm:t>
    </dgm:pt>
    <dgm:pt modelId="{82F9AE0E-377E-42FC-A0A0-3CE39A6E46C5}">
      <dgm:prSet custT="1"/>
      <dgm:spPr>
        <a:xfrm>
          <a:off x="9189095" y="4261964"/>
          <a:ext cx="1776927" cy="659240"/>
        </a:xfrm>
        <a:noFill/>
        <a:ln>
          <a:noFill/>
        </a:ln>
        <a:effectLst/>
      </dgm:spPr>
      <dgm:t>
        <a:bodyPr/>
        <a:lstStyle/>
        <a:p>
          <a:r>
            <a:rPr lang="en-US" sz="1400" b="1" dirty="0">
              <a:solidFill>
                <a:sysClr val="windowText" lastClr="000000">
                  <a:hueOff val="0"/>
                  <a:satOff val="0"/>
                  <a:lumOff val="0"/>
                  <a:alphaOff val="0"/>
                </a:sysClr>
              </a:solidFill>
              <a:latin typeface="Gill Sans MT" panose="020B0502020104020203" pitchFamily="34" charset="0"/>
              <a:ea typeface="+mn-ea"/>
              <a:cs typeface="+mn-cs"/>
            </a:rPr>
            <a:t>Promotion of Safe Use of Internet and Social Media Behaviors</a:t>
          </a:r>
        </a:p>
      </dgm:t>
    </dgm:pt>
    <dgm:pt modelId="{6B3DDBD0-D837-4493-976E-60B085E10FC6}" type="parTrans" cxnId="{D1507DFC-6051-4508-BDAF-34A95B458270}">
      <dgm:prSet/>
      <dgm:spPr/>
      <dgm:t>
        <a:bodyPr/>
        <a:lstStyle/>
        <a:p>
          <a:endParaRPr lang="en-US" sz="1400" b="1">
            <a:latin typeface="Gill Sans MT" panose="020B0502020104020203" pitchFamily="34" charset="0"/>
          </a:endParaRPr>
        </a:p>
      </dgm:t>
    </dgm:pt>
    <dgm:pt modelId="{A43B2B4F-B899-4DDC-8F14-192ADAA4FF8E}" type="sibTrans" cxnId="{D1507DFC-6051-4508-BDAF-34A95B458270}">
      <dgm:prSet/>
      <dgm:spPr/>
      <dgm:t>
        <a:bodyPr/>
        <a:lstStyle/>
        <a:p>
          <a:endParaRPr lang="en-US" sz="1400" b="1">
            <a:latin typeface="Gill Sans MT" panose="020B0502020104020203" pitchFamily="34" charset="0"/>
          </a:endParaRPr>
        </a:p>
      </dgm:t>
    </dgm:pt>
    <dgm:pt modelId="{ECDAE2D4-E31D-4A82-9094-81C1761F64A8}" type="pres">
      <dgm:prSet presAssocID="{D3954B28-BC98-41D8-98A0-24A09CDB1C96}" presName="Name0" presStyleCnt="0">
        <dgm:presLayoutVars>
          <dgm:dir/>
          <dgm:resizeHandles val="exact"/>
        </dgm:presLayoutVars>
      </dgm:prSet>
      <dgm:spPr/>
      <dgm:t>
        <a:bodyPr/>
        <a:lstStyle/>
        <a:p>
          <a:endParaRPr lang="en-US"/>
        </a:p>
      </dgm:t>
    </dgm:pt>
    <dgm:pt modelId="{FCC06004-2A94-423D-8FF4-53AE131923E0}" type="pres">
      <dgm:prSet presAssocID="{02079783-F100-4496-9AD4-DC82F059B647}" presName="compNode" presStyleCnt="0"/>
      <dgm:spPr/>
    </dgm:pt>
    <dgm:pt modelId="{2028BA64-AB6D-4A2C-A294-01724803DFC3}" type="pres">
      <dgm:prSet presAssocID="{02079783-F100-4496-9AD4-DC82F059B647}" presName="pictRect" presStyleLbl="node1" presStyleIdx="0" presStyleCnt="11"/>
      <dgm:spPr>
        <a:xfrm>
          <a:off x="6823" y="976425"/>
          <a:ext cx="1776927" cy="1224303"/>
        </a:xfrm>
        <a:prstGeom prst="roundRect">
          <a:avLst/>
        </a:prstGeom>
        <a:blipFill rotWithShape="1">
          <a:blip xmlns:r="http://schemas.openxmlformats.org/officeDocument/2006/relationships" r:embed="rId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53D9B61C-E234-4C62-A7B0-1A584ABF38A6}" type="pres">
      <dgm:prSet presAssocID="{02079783-F100-4496-9AD4-DC82F059B647}" presName="textRect" presStyleLbl="revTx" presStyleIdx="0" presStyleCnt="11">
        <dgm:presLayoutVars>
          <dgm:bulletEnabled val="1"/>
        </dgm:presLayoutVars>
      </dgm:prSet>
      <dgm:spPr>
        <a:prstGeom prst="rect">
          <a:avLst/>
        </a:prstGeom>
      </dgm:spPr>
      <dgm:t>
        <a:bodyPr/>
        <a:lstStyle/>
        <a:p>
          <a:endParaRPr lang="en-US"/>
        </a:p>
      </dgm:t>
    </dgm:pt>
    <dgm:pt modelId="{CD0A518E-747B-4316-A4AA-1CCB64ED62AA}" type="pres">
      <dgm:prSet presAssocID="{380DA54D-E0D5-41A8-94E0-C28948EEF2A7}" presName="sibTrans" presStyleLbl="sibTrans2D1" presStyleIdx="0" presStyleCnt="0"/>
      <dgm:spPr/>
      <dgm:t>
        <a:bodyPr/>
        <a:lstStyle/>
        <a:p>
          <a:endParaRPr lang="en-US"/>
        </a:p>
      </dgm:t>
    </dgm:pt>
    <dgm:pt modelId="{F9663CCA-B1B9-4693-BD2F-6B2EB346DCC0}" type="pres">
      <dgm:prSet presAssocID="{2DA63EFF-A26F-45F6-8B7B-509B85E97308}" presName="compNode" presStyleCnt="0"/>
      <dgm:spPr/>
    </dgm:pt>
    <dgm:pt modelId="{F9E54189-2E87-47DB-890E-2198A1D1BBAF}" type="pres">
      <dgm:prSet presAssocID="{2DA63EFF-A26F-45F6-8B7B-509B85E97308}" presName="pictRect" presStyleLbl="node1" presStyleIdx="1" presStyleCnt="11"/>
      <dgm:spPr>
        <a:xfrm>
          <a:off x="1961518" y="976425"/>
          <a:ext cx="1776927" cy="1224303"/>
        </a:xfrm>
        <a:prstGeom prst="roundRect">
          <a:avLst/>
        </a:prstGeom>
        <a:blipFill rotWithShape="1">
          <a:blip xmlns:r="http://schemas.openxmlformats.org/officeDocument/2006/relationships" r:embed="rId2"/>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54D4DB52-1C02-4426-B6AF-7E2C01175440}" type="pres">
      <dgm:prSet presAssocID="{2DA63EFF-A26F-45F6-8B7B-509B85E97308}" presName="textRect" presStyleLbl="revTx" presStyleIdx="1" presStyleCnt="11">
        <dgm:presLayoutVars>
          <dgm:bulletEnabled val="1"/>
        </dgm:presLayoutVars>
      </dgm:prSet>
      <dgm:spPr>
        <a:prstGeom prst="rect">
          <a:avLst/>
        </a:prstGeom>
      </dgm:spPr>
      <dgm:t>
        <a:bodyPr/>
        <a:lstStyle/>
        <a:p>
          <a:endParaRPr lang="en-US"/>
        </a:p>
      </dgm:t>
    </dgm:pt>
    <dgm:pt modelId="{4C73BCF6-5BC6-44D3-AE6F-BD5D0B04837E}" type="pres">
      <dgm:prSet presAssocID="{4D6C4F37-A3EC-4ED5-A070-18CEC070A5EA}" presName="sibTrans" presStyleLbl="sibTrans2D1" presStyleIdx="0" presStyleCnt="0"/>
      <dgm:spPr/>
      <dgm:t>
        <a:bodyPr/>
        <a:lstStyle/>
        <a:p>
          <a:endParaRPr lang="en-US"/>
        </a:p>
      </dgm:t>
    </dgm:pt>
    <dgm:pt modelId="{3087DC9F-09D4-4B22-9861-64CA8C081F1A}" type="pres">
      <dgm:prSet presAssocID="{C8F1096B-D019-4B6D-9356-2F1FDDE1FE0F}" presName="compNode" presStyleCnt="0"/>
      <dgm:spPr/>
    </dgm:pt>
    <dgm:pt modelId="{9CF14743-AB71-4F62-AE04-63F3DA1CDC26}" type="pres">
      <dgm:prSet presAssocID="{C8F1096B-D019-4B6D-9356-2F1FDDE1FE0F}" presName="pictRect" presStyleLbl="node1" presStyleIdx="2" presStyleCnt="11" custLinFactX="100000" custLinFactNeighborX="129094" custLinFactNeighborY="1321"/>
      <dgm:spPr>
        <a:xfrm>
          <a:off x="7987048" y="992598"/>
          <a:ext cx="1776927" cy="1224303"/>
        </a:xfrm>
        <a:prstGeom prst="roundRect">
          <a:avLst/>
        </a:prstGeom>
        <a:blipFill rotWithShape="1">
          <a:blip xmlns:r="http://schemas.openxmlformats.org/officeDocument/2006/relationships" r:embed="rId3"/>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38959826-4AF6-4A94-BBA7-4BC75F7D5461}" type="pres">
      <dgm:prSet presAssocID="{C8F1096B-D019-4B6D-9356-2F1FDDE1FE0F}" presName="textRect" presStyleLbl="revTx" presStyleIdx="2" presStyleCnt="11" custLinFactX="100000" custLinFactNeighborX="133018" custLinFactNeighborY="2115">
        <dgm:presLayoutVars>
          <dgm:bulletEnabled val="1"/>
        </dgm:presLayoutVars>
      </dgm:prSet>
      <dgm:spPr>
        <a:prstGeom prst="rect">
          <a:avLst/>
        </a:prstGeom>
      </dgm:spPr>
      <dgm:t>
        <a:bodyPr/>
        <a:lstStyle/>
        <a:p>
          <a:endParaRPr lang="en-US"/>
        </a:p>
      </dgm:t>
    </dgm:pt>
    <dgm:pt modelId="{0C41A183-D4B0-4129-87A7-AC17020D50AA}" type="pres">
      <dgm:prSet presAssocID="{3BE6F9E5-E62C-44D1-B943-0B8A43FE71B6}" presName="sibTrans" presStyleLbl="sibTrans2D1" presStyleIdx="0" presStyleCnt="0"/>
      <dgm:spPr/>
      <dgm:t>
        <a:bodyPr/>
        <a:lstStyle/>
        <a:p>
          <a:endParaRPr lang="en-US"/>
        </a:p>
      </dgm:t>
    </dgm:pt>
    <dgm:pt modelId="{E8407931-8B01-49E6-A833-7ED421C952DC}" type="pres">
      <dgm:prSet presAssocID="{A648073D-2219-4549-85D0-2405F1714608}" presName="compNode" presStyleCnt="0"/>
      <dgm:spPr/>
    </dgm:pt>
    <dgm:pt modelId="{F3291C06-156A-4D1A-A52B-A327F1466C5A}" type="pres">
      <dgm:prSet presAssocID="{A648073D-2219-4549-85D0-2405F1714608}" presName="pictRect" presStyleLbl="node1" presStyleIdx="3" presStyleCnt="11" custScaleX="81423" custScaleY="81898" custLinFactX="-12978" custLinFactNeighborX="-100000" custLinFactNeighborY="3421"/>
      <dgm:spPr>
        <a:xfrm>
          <a:off x="4028421" y="1073714"/>
          <a:ext cx="1446827" cy="1002679"/>
        </a:xfrm>
        <a:prstGeom prst="roundRect">
          <a:avLst/>
        </a:prstGeom>
        <a:blipFill rotWithShape="1">
          <a:blip xmlns:r="http://schemas.openxmlformats.org/officeDocument/2006/relationships" r:embed="rId4"/>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6F6AF9EC-7366-4169-83F4-2927168F90BE}" type="pres">
      <dgm:prSet presAssocID="{A648073D-2219-4549-85D0-2405F1714608}" presName="textRect" presStyleLbl="revTx" presStyleIdx="3" presStyleCnt="11" custLinFactX="-17686" custLinFactNeighborX="-100000">
        <dgm:presLayoutVars>
          <dgm:bulletEnabled val="1"/>
        </dgm:presLayoutVars>
      </dgm:prSet>
      <dgm:spPr>
        <a:prstGeom prst="rect">
          <a:avLst/>
        </a:prstGeom>
      </dgm:spPr>
      <dgm:t>
        <a:bodyPr/>
        <a:lstStyle/>
        <a:p>
          <a:endParaRPr lang="en-US"/>
        </a:p>
      </dgm:t>
    </dgm:pt>
    <dgm:pt modelId="{0161E665-4AF5-43A4-A73C-4E667A53BDC6}" type="pres">
      <dgm:prSet presAssocID="{87E745D9-D131-4765-85F2-32ECB4C50199}" presName="sibTrans" presStyleLbl="sibTrans2D1" presStyleIdx="0" presStyleCnt="0"/>
      <dgm:spPr/>
      <dgm:t>
        <a:bodyPr/>
        <a:lstStyle/>
        <a:p>
          <a:endParaRPr lang="en-US"/>
        </a:p>
      </dgm:t>
    </dgm:pt>
    <dgm:pt modelId="{E17F30C9-3BE1-4EFB-90E4-186B31CF8AFC}" type="pres">
      <dgm:prSet presAssocID="{18DD10EA-1AE3-4AA3-9A4C-43E4AF2C3B80}" presName="compNode" presStyleCnt="0"/>
      <dgm:spPr/>
    </dgm:pt>
    <dgm:pt modelId="{6665C38F-CDEC-4AA5-AB3F-ED5E1829F41E}" type="pres">
      <dgm:prSet presAssocID="{18DD10EA-1AE3-4AA3-9A4C-43E4AF2C3B80}" presName="pictRect" presStyleLbl="node1" presStyleIdx="4" presStyleCnt="11" custLinFactX="13763" custLinFactNeighborX="100000" custLinFactNeighborY="-2277"/>
      <dgm:spPr>
        <a:xfrm>
          <a:off x="9847090" y="948547"/>
          <a:ext cx="1776927" cy="1224303"/>
        </a:xfrm>
        <a:prstGeom prst="roundRect">
          <a:avLst/>
        </a:prstGeom>
        <a:blipFill rotWithShape="1">
          <a:blip xmlns:r="http://schemas.openxmlformats.org/officeDocument/2006/relationships" r:embed="rId5"/>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0D1F8F5-527E-4692-905E-FC0C8F16551F}" type="pres">
      <dgm:prSet presAssocID="{18DD10EA-1AE3-4AA3-9A4C-43E4AF2C3B80}" presName="textRect" presStyleLbl="revTx" presStyleIdx="4" presStyleCnt="11" custLinFactX="12978" custLinFactNeighborX="100000" custLinFactNeighborY="-2115">
        <dgm:presLayoutVars>
          <dgm:bulletEnabled val="1"/>
        </dgm:presLayoutVars>
      </dgm:prSet>
      <dgm:spPr>
        <a:prstGeom prst="rect">
          <a:avLst/>
        </a:prstGeom>
      </dgm:spPr>
      <dgm:t>
        <a:bodyPr/>
        <a:lstStyle/>
        <a:p>
          <a:endParaRPr lang="en-US"/>
        </a:p>
      </dgm:t>
    </dgm:pt>
    <dgm:pt modelId="{14B9AA9C-183E-4F7E-8C1E-C9324080F5AB}" type="pres">
      <dgm:prSet presAssocID="{E0B1C043-F632-4122-9053-15BAC006E87C}" presName="sibTrans" presStyleLbl="sibTrans2D1" presStyleIdx="0" presStyleCnt="0"/>
      <dgm:spPr/>
      <dgm:t>
        <a:bodyPr/>
        <a:lstStyle/>
        <a:p>
          <a:endParaRPr lang="en-US"/>
        </a:p>
      </dgm:t>
    </dgm:pt>
    <dgm:pt modelId="{E95E259F-F07A-4B00-8B47-76DEC34DFB59}" type="pres">
      <dgm:prSet presAssocID="{1F61E065-0A07-4269-9072-A830C66768C7}" presName="compNode" presStyleCnt="0"/>
      <dgm:spPr/>
    </dgm:pt>
    <dgm:pt modelId="{E292770A-EB1C-4FF0-962D-31F1EE2C0D43}" type="pres">
      <dgm:prSet presAssocID="{1F61E065-0A07-4269-9072-A830C66768C7}" presName="pictRect" presStyleLbl="node1" presStyleIdx="5" presStyleCnt="11" custScaleX="105897" custScaleY="96404" custLinFactX="-194442" custLinFactY="67366" custLinFactNeighborX="-200000" custLinFactNeighborY="100000"/>
      <dgm:spPr>
        <a:xfrm>
          <a:off x="2771350" y="3036499"/>
          <a:ext cx="1881713" cy="1180277"/>
        </a:xfrm>
        <a:prstGeom prst="roundRect">
          <a:avLst/>
        </a:prstGeom>
        <a:blipFill rotWithShape="1">
          <a:blip xmlns:r="http://schemas.openxmlformats.org/officeDocument/2006/relationships" r:embed="rId6"/>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F0DC44A-243D-4E90-8E06-C95215505141}" type="pres">
      <dgm:prSet presAssocID="{1F61E065-0A07-4269-9072-A830C66768C7}" presName="textRect" presStyleLbl="revTx" presStyleIdx="5" presStyleCnt="11" custLinFactX="-195143" custLinFactY="106639" custLinFactNeighborX="-200000" custLinFactNeighborY="200000">
        <dgm:presLayoutVars>
          <dgm:bulletEnabled val="1"/>
        </dgm:presLayoutVars>
      </dgm:prSet>
      <dgm:spPr>
        <a:prstGeom prst="rect">
          <a:avLst/>
        </a:prstGeom>
      </dgm:spPr>
      <dgm:t>
        <a:bodyPr/>
        <a:lstStyle/>
        <a:p>
          <a:endParaRPr lang="en-US"/>
        </a:p>
      </dgm:t>
    </dgm:pt>
    <dgm:pt modelId="{21C56181-A74C-4A37-9FA4-886CBC57A7C8}" type="pres">
      <dgm:prSet presAssocID="{7359587E-6ADD-40A9-8849-4B94442F6BB9}" presName="sibTrans" presStyleLbl="sibTrans2D1" presStyleIdx="0" presStyleCnt="0"/>
      <dgm:spPr/>
      <dgm:t>
        <a:bodyPr/>
        <a:lstStyle/>
        <a:p>
          <a:endParaRPr lang="en-US"/>
        </a:p>
      </dgm:t>
    </dgm:pt>
    <dgm:pt modelId="{7B07321F-0D87-448C-9B4E-42798CCC03D4}" type="pres">
      <dgm:prSet presAssocID="{9602DBA0-9BB9-449D-BDF0-3547814A9D9E}" presName="compNode" presStyleCnt="0"/>
      <dgm:spPr/>
    </dgm:pt>
    <dgm:pt modelId="{72ED980C-5C3D-4A0C-AB0C-F6BEB2A4CDED}" type="pres">
      <dgm:prSet presAssocID="{9602DBA0-9BB9-449D-BDF0-3547814A9D9E}" presName="pictRect" presStyleLbl="node1" presStyleIdx="6" presStyleCnt="11" custScaleX="85223" custScaleY="89192"/>
      <dgm:spPr>
        <a:xfrm>
          <a:off x="834100" y="3070742"/>
          <a:ext cx="1514351" cy="1091980"/>
        </a:xfrm>
        <a:prstGeom prst="roundRect">
          <a:avLst/>
        </a:prstGeom>
        <a:blipFill rotWithShape="1">
          <a:blip xmlns:r="http://schemas.openxmlformats.org/officeDocument/2006/relationships" r:embed="rId7"/>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8C1B2FA2-F56F-497A-A987-2B23A13A26B1}" type="pres">
      <dgm:prSet presAssocID="{9602DBA0-9BB9-449D-BDF0-3547814A9D9E}" presName="textRect" presStyleLbl="revTx" presStyleIdx="6" presStyleCnt="11">
        <dgm:presLayoutVars>
          <dgm:bulletEnabled val="1"/>
        </dgm:presLayoutVars>
      </dgm:prSet>
      <dgm:spPr>
        <a:prstGeom prst="rect">
          <a:avLst/>
        </a:prstGeom>
      </dgm:spPr>
      <dgm:t>
        <a:bodyPr/>
        <a:lstStyle/>
        <a:p>
          <a:endParaRPr lang="en-US"/>
        </a:p>
      </dgm:t>
    </dgm:pt>
    <dgm:pt modelId="{A1C97E11-702F-4DCF-9E41-A25AC49F1994}" type="pres">
      <dgm:prSet presAssocID="{F10359BE-AAAC-4125-881D-3EC5D8421915}" presName="sibTrans" presStyleLbl="sibTrans2D1" presStyleIdx="0" presStyleCnt="0"/>
      <dgm:spPr/>
      <dgm:t>
        <a:bodyPr/>
        <a:lstStyle/>
        <a:p>
          <a:endParaRPr lang="en-US"/>
        </a:p>
      </dgm:t>
    </dgm:pt>
    <dgm:pt modelId="{B5D8E490-4760-4893-8159-3B2D45CD311B}" type="pres">
      <dgm:prSet presAssocID="{A04643B6-AC1C-4598-811D-03C8835F7E1E}" presName="compNode" presStyleCnt="0"/>
      <dgm:spPr/>
    </dgm:pt>
    <dgm:pt modelId="{CE7F22AE-EE65-4664-8A23-9D0DFEFD35A1}" type="pres">
      <dgm:prSet presAssocID="{A04643B6-AC1C-4598-811D-03C8835F7E1E}" presName="pictRect" presStyleLbl="node1" presStyleIdx="7" presStyleCnt="11" custLinFactX="14547" custLinFactNeighborX="100000" custLinFactNeighborY="-4555"/>
      <dgm:spPr>
        <a:xfrm>
          <a:off x="4692925" y="2981894"/>
          <a:ext cx="1776927" cy="1224303"/>
        </a:xfrm>
        <a:prstGeom prst="roundRect">
          <a:avLst/>
        </a:prstGeom>
        <a:blipFill rotWithShape="1">
          <a:blip xmlns:r="http://schemas.openxmlformats.org/officeDocument/2006/relationships" r:embed="rId8"/>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EDE0358-4BEF-4266-9B82-DECC9ABE88E6}" type="pres">
      <dgm:prSet presAssocID="{A04643B6-AC1C-4598-811D-03C8835F7E1E}" presName="textRect" presStyleLbl="revTx" presStyleIdx="7" presStyleCnt="11" custLinFactX="14799" custLinFactNeighborX="100000" custLinFactNeighborY="-2069">
        <dgm:presLayoutVars>
          <dgm:bulletEnabled val="1"/>
        </dgm:presLayoutVars>
      </dgm:prSet>
      <dgm:spPr>
        <a:prstGeom prst="rect">
          <a:avLst/>
        </a:prstGeom>
      </dgm:spPr>
      <dgm:t>
        <a:bodyPr/>
        <a:lstStyle/>
        <a:p>
          <a:endParaRPr lang="en-US"/>
        </a:p>
      </dgm:t>
    </dgm:pt>
    <dgm:pt modelId="{68E5157E-B15D-4AE4-A450-BB1102579DA0}" type="pres">
      <dgm:prSet presAssocID="{07382240-9FA5-4477-BC14-044809ADF90A}" presName="sibTrans" presStyleLbl="sibTrans2D1" presStyleIdx="0" presStyleCnt="0"/>
      <dgm:spPr/>
      <dgm:t>
        <a:bodyPr/>
        <a:lstStyle/>
        <a:p>
          <a:endParaRPr lang="en-US"/>
        </a:p>
      </dgm:t>
    </dgm:pt>
    <dgm:pt modelId="{95B607EE-29A5-4D45-8795-8EDC08114BB1}" type="pres">
      <dgm:prSet presAssocID="{76AF5399-D236-472A-84B2-FB7089822B41}" presName="compNode" presStyleCnt="0"/>
      <dgm:spPr/>
    </dgm:pt>
    <dgm:pt modelId="{9F6C0F5A-83FD-4B65-B8BF-5FDB7B17D1DA}" type="pres">
      <dgm:prSet presAssocID="{76AF5399-D236-472A-84B2-FB7089822B41}" presName="pictRect" presStyleLbl="node1" presStyleIdx="8" presStyleCnt="11" custLinFactX="16901" custLinFactNeighborX="100000" custLinFactNeighborY="-8758"/>
      <dgm:spPr>
        <a:xfrm>
          <a:off x="6689448" y="2930436"/>
          <a:ext cx="1776927" cy="1224303"/>
        </a:xfrm>
        <a:prstGeom prst="roundRect">
          <a:avLst/>
        </a:prstGeom>
        <a:blipFill rotWithShape="1">
          <a:blip xmlns:r="http://schemas.openxmlformats.org/officeDocument/2006/relationships" r:embed="rId9"/>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19F2277-8E6F-4FE3-8ECC-83350CB3BB2F}" type="pres">
      <dgm:prSet presAssocID="{76AF5399-D236-472A-84B2-FB7089822B41}" presName="textRect" presStyleLbl="revTx" presStyleIdx="8" presStyleCnt="11" custLinFactX="14547" custLinFactNeighborX="100000" custLinFactNeighborY="-4229">
        <dgm:presLayoutVars>
          <dgm:bulletEnabled val="1"/>
        </dgm:presLayoutVars>
      </dgm:prSet>
      <dgm:spPr>
        <a:prstGeom prst="rect">
          <a:avLst/>
        </a:prstGeom>
      </dgm:spPr>
      <dgm:t>
        <a:bodyPr/>
        <a:lstStyle/>
        <a:p>
          <a:endParaRPr lang="en-US"/>
        </a:p>
      </dgm:t>
    </dgm:pt>
    <dgm:pt modelId="{1D1C4BCC-489B-42F0-BD19-95BA9AFAE016}" type="pres">
      <dgm:prSet presAssocID="{43A178D6-7143-4DE4-9A3C-938A803A33D4}" presName="sibTrans" presStyleLbl="sibTrans2D1" presStyleIdx="0" presStyleCnt="0"/>
      <dgm:spPr/>
      <dgm:t>
        <a:bodyPr/>
        <a:lstStyle/>
        <a:p>
          <a:endParaRPr lang="en-US"/>
        </a:p>
      </dgm:t>
    </dgm:pt>
    <dgm:pt modelId="{62F8784C-1BA6-41D3-87A6-6D96D0329A3B}" type="pres">
      <dgm:prSet presAssocID="{BF2A9A19-1928-4C01-A0AB-03E9E903A4FC}" presName="compNode" presStyleCnt="0"/>
      <dgm:spPr/>
    </dgm:pt>
    <dgm:pt modelId="{83B9872D-CF90-4B86-9E1C-0D2ED3083540}" type="pres">
      <dgm:prSet presAssocID="{BF2A9A19-1928-4C01-A0AB-03E9E903A4FC}" presName="pictRect" presStyleLbl="node1" presStyleIdx="9" presStyleCnt="11" custLinFactY="-66252" custLinFactNeighborX="-57274" custLinFactNeighborY="-100000"/>
      <dgm:spPr>
        <a:xfrm>
          <a:off x="5882931" y="1002232"/>
          <a:ext cx="1776927" cy="1224303"/>
        </a:xfrm>
        <a:prstGeom prst="roundRect">
          <a:avLst/>
        </a:prstGeom>
        <a:blipFill rotWithShape="1">
          <a:blip xmlns:r="http://schemas.openxmlformats.org/officeDocument/2006/relationships" r:embed="rId10"/>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9016080-3442-4F96-A9EC-135E02EF6BA9}" type="pres">
      <dgm:prSet presAssocID="{BF2A9A19-1928-4C01-A0AB-03E9E903A4FC}" presName="textRect" presStyleLbl="revTx" presStyleIdx="9" presStyleCnt="11" custScaleX="137565" custLinFactY="-112983" custLinFactNeighborX="-62766" custLinFactNeighborY="-200000">
        <dgm:presLayoutVars>
          <dgm:bulletEnabled val="1"/>
        </dgm:presLayoutVars>
      </dgm:prSet>
      <dgm:spPr>
        <a:prstGeom prst="rect">
          <a:avLst/>
        </a:prstGeom>
      </dgm:spPr>
      <dgm:t>
        <a:bodyPr/>
        <a:lstStyle/>
        <a:p>
          <a:endParaRPr lang="en-US"/>
        </a:p>
      </dgm:t>
    </dgm:pt>
    <dgm:pt modelId="{7FE546D7-FB16-49C3-9B00-3D73A7176EEE}" type="pres">
      <dgm:prSet presAssocID="{E67F6776-16AE-4A2F-88CB-BF60B8DE1E62}" presName="sibTrans" presStyleLbl="sibTrans2D1" presStyleIdx="0" presStyleCnt="0"/>
      <dgm:spPr/>
      <dgm:t>
        <a:bodyPr/>
        <a:lstStyle/>
        <a:p>
          <a:endParaRPr lang="en-US"/>
        </a:p>
      </dgm:t>
    </dgm:pt>
    <dgm:pt modelId="{43B375E3-8886-4C13-BF15-4520CA160673}" type="pres">
      <dgm:prSet presAssocID="{82F9AE0E-377E-42FC-A0A0-3CE39A6E46C5}" presName="compNode" presStyleCnt="0"/>
      <dgm:spPr/>
    </dgm:pt>
    <dgm:pt modelId="{07C99DE4-3C3D-41C0-8D71-26F5810AAB18}" type="pres">
      <dgm:prSet presAssocID="{82F9AE0E-377E-42FC-A0A0-3CE39A6E46C5}" presName="pictRect" presStyleLbl="node1" presStyleIdx="10" presStyleCnt="11"/>
      <dgm:spPr>
        <a:xfrm>
          <a:off x="9189095" y="3037661"/>
          <a:ext cx="1776927" cy="1224303"/>
        </a:xfrm>
        <a:prstGeom prst="roundRect">
          <a:avLst/>
        </a:prstGeom>
        <a:blipFill rotWithShape="1">
          <a:blip xmlns:r="http://schemas.openxmlformats.org/officeDocument/2006/relationships" r:embed="rId11"/>
          <a:stretch>
            <a:fillRect/>
          </a:stretch>
        </a:blip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FAF4157-C9F2-4064-B255-5BFF0B74056E}" type="pres">
      <dgm:prSet presAssocID="{82F9AE0E-377E-42FC-A0A0-3CE39A6E46C5}" presName="textRect" presStyleLbl="revTx" presStyleIdx="10" presStyleCnt="11">
        <dgm:presLayoutVars>
          <dgm:bulletEnabled val="1"/>
        </dgm:presLayoutVars>
      </dgm:prSet>
      <dgm:spPr>
        <a:prstGeom prst="rect">
          <a:avLst/>
        </a:prstGeom>
      </dgm:spPr>
      <dgm:t>
        <a:bodyPr/>
        <a:lstStyle/>
        <a:p>
          <a:endParaRPr lang="en-US"/>
        </a:p>
      </dgm:t>
    </dgm:pt>
  </dgm:ptLst>
  <dgm:cxnLst>
    <dgm:cxn modelId="{0ACDCFB6-D7DD-41C6-BCF8-8629E6A7F998}" type="presOf" srcId="{82F9AE0E-377E-42FC-A0A0-3CE39A6E46C5}" destId="{BFAF4157-C9F2-4064-B255-5BFF0B74056E}" srcOrd="0" destOrd="0" presId="urn:microsoft.com/office/officeart/2005/8/layout/pList1#1"/>
    <dgm:cxn modelId="{A737C68B-692A-47EC-AB7F-D9EB9AAEB760}" type="presOf" srcId="{F10359BE-AAAC-4125-881D-3EC5D8421915}" destId="{A1C97E11-702F-4DCF-9E41-A25AC49F1994}" srcOrd="0" destOrd="0" presId="urn:microsoft.com/office/officeart/2005/8/layout/pList1#1"/>
    <dgm:cxn modelId="{5F7041C9-5C34-4FA2-AA1D-68C30C5D2361}" type="presOf" srcId="{E67F6776-16AE-4A2F-88CB-BF60B8DE1E62}" destId="{7FE546D7-FB16-49C3-9B00-3D73A7176EEE}" srcOrd="0" destOrd="0" presId="urn:microsoft.com/office/officeart/2005/8/layout/pList1#1"/>
    <dgm:cxn modelId="{77441750-D253-487D-BA77-8902090C98D0}" type="presOf" srcId="{380DA54D-E0D5-41A8-94E0-C28948EEF2A7}" destId="{CD0A518E-747B-4316-A4AA-1CCB64ED62AA}" srcOrd="0" destOrd="0" presId="urn:microsoft.com/office/officeart/2005/8/layout/pList1#1"/>
    <dgm:cxn modelId="{9803EBE8-09C0-491D-B16B-90025C1913BE}" type="presOf" srcId="{4D6C4F37-A3EC-4ED5-A070-18CEC070A5EA}" destId="{4C73BCF6-5BC6-44D3-AE6F-BD5D0B04837E}" srcOrd="0" destOrd="0" presId="urn:microsoft.com/office/officeart/2005/8/layout/pList1#1"/>
    <dgm:cxn modelId="{3B24AF0A-42B7-450F-BB75-42A3A6F92142}" type="presOf" srcId="{E0B1C043-F632-4122-9053-15BAC006E87C}" destId="{14B9AA9C-183E-4F7E-8C1E-C9324080F5AB}" srcOrd="0" destOrd="0" presId="urn:microsoft.com/office/officeart/2005/8/layout/pList1#1"/>
    <dgm:cxn modelId="{88D3B937-52E1-40E0-B9C9-38457522B1BE}" type="presOf" srcId="{87E745D9-D131-4765-85F2-32ECB4C50199}" destId="{0161E665-4AF5-43A4-A73C-4E667A53BDC6}" srcOrd="0" destOrd="0" presId="urn:microsoft.com/office/officeart/2005/8/layout/pList1#1"/>
    <dgm:cxn modelId="{B8F7F6F0-ACC9-472B-B3EC-04E6E907118F}" srcId="{D3954B28-BC98-41D8-98A0-24A09CDB1C96}" destId="{76AF5399-D236-472A-84B2-FB7089822B41}" srcOrd="8" destOrd="0" parTransId="{6EF34C3F-BBB0-4A34-8AB5-412E44565349}" sibTransId="{43A178D6-7143-4DE4-9A3C-938A803A33D4}"/>
    <dgm:cxn modelId="{2C4DC004-9499-476B-B971-C0BCBD56E8EA}" type="presOf" srcId="{BF2A9A19-1928-4C01-A0AB-03E9E903A4FC}" destId="{F9016080-3442-4F96-A9EC-135E02EF6BA9}" srcOrd="0" destOrd="0" presId="urn:microsoft.com/office/officeart/2005/8/layout/pList1#1"/>
    <dgm:cxn modelId="{B273A3AB-88B5-4BC9-B5C4-936AB172EA11}" srcId="{D3954B28-BC98-41D8-98A0-24A09CDB1C96}" destId="{A04643B6-AC1C-4598-811D-03C8835F7E1E}" srcOrd="7" destOrd="0" parTransId="{FBB9E2F8-47BB-4415-A2E3-68EAD0AE792E}" sibTransId="{07382240-9FA5-4477-BC14-044809ADF90A}"/>
    <dgm:cxn modelId="{04388E4F-6C80-450D-8CFE-1F32706811CB}" type="presOf" srcId="{07382240-9FA5-4477-BC14-044809ADF90A}" destId="{68E5157E-B15D-4AE4-A450-BB1102579DA0}" srcOrd="0" destOrd="0" presId="urn:microsoft.com/office/officeart/2005/8/layout/pList1#1"/>
    <dgm:cxn modelId="{D6C791F1-C958-4C77-B052-ACDEC09D86A0}" srcId="{D3954B28-BC98-41D8-98A0-24A09CDB1C96}" destId="{BF2A9A19-1928-4C01-A0AB-03E9E903A4FC}" srcOrd="9" destOrd="0" parTransId="{5B06B3E6-A253-42D1-86D2-2D7F07277798}" sibTransId="{E67F6776-16AE-4A2F-88CB-BF60B8DE1E62}"/>
    <dgm:cxn modelId="{5C74B957-C7C6-4960-98A8-DA2B8EFAC66D}" type="presOf" srcId="{D3954B28-BC98-41D8-98A0-24A09CDB1C96}" destId="{ECDAE2D4-E31D-4A82-9094-81C1761F64A8}" srcOrd="0" destOrd="0" presId="urn:microsoft.com/office/officeart/2005/8/layout/pList1#1"/>
    <dgm:cxn modelId="{B9F64E64-561C-40F1-A722-472D988D3486}" type="presOf" srcId="{A04643B6-AC1C-4598-811D-03C8835F7E1E}" destId="{1EDE0358-4BEF-4266-9B82-DECC9ABE88E6}" srcOrd="0" destOrd="0" presId="urn:microsoft.com/office/officeart/2005/8/layout/pList1#1"/>
    <dgm:cxn modelId="{3F951090-2AC6-484A-B5F2-5C63EB70E356}" type="presOf" srcId="{3BE6F9E5-E62C-44D1-B943-0B8A43FE71B6}" destId="{0C41A183-D4B0-4129-87A7-AC17020D50AA}" srcOrd="0" destOrd="0" presId="urn:microsoft.com/office/officeart/2005/8/layout/pList1#1"/>
    <dgm:cxn modelId="{CE5A826C-62D5-49A7-B538-C27192119AAC}" type="presOf" srcId="{C8F1096B-D019-4B6D-9356-2F1FDDE1FE0F}" destId="{38959826-4AF6-4A94-BBA7-4BC75F7D5461}" srcOrd="0" destOrd="0" presId="urn:microsoft.com/office/officeart/2005/8/layout/pList1#1"/>
    <dgm:cxn modelId="{79A028F8-7732-4CB0-8349-A60F8115DA85}" type="presOf" srcId="{02079783-F100-4496-9AD4-DC82F059B647}" destId="{53D9B61C-E234-4C62-A7B0-1A584ABF38A6}" srcOrd="0" destOrd="0" presId="urn:microsoft.com/office/officeart/2005/8/layout/pList1#1"/>
    <dgm:cxn modelId="{F17209A3-6AF0-4307-8BAC-90CD316FABDD}" srcId="{D3954B28-BC98-41D8-98A0-24A09CDB1C96}" destId="{C8F1096B-D019-4B6D-9356-2F1FDDE1FE0F}" srcOrd="2" destOrd="0" parTransId="{783DCEF7-F600-477D-A4A5-37EE24A5B9FC}" sibTransId="{3BE6F9E5-E62C-44D1-B943-0B8A43FE71B6}"/>
    <dgm:cxn modelId="{6033064E-7C50-4FBB-9BAD-A5C0C01BA44D}" type="presOf" srcId="{9602DBA0-9BB9-449D-BDF0-3547814A9D9E}" destId="{8C1B2FA2-F56F-497A-A987-2B23A13A26B1}" srcOrd="0" destOrd="0" presId="urn:microsoft.com/office/officeart/2005/8/layout/pList1#1"/>
    <dgm:cxn modelId="{9F114CD4-1BDF-4205-8B4D-F615F19A9E78}" srcId="{D3954B28-BC98-41D8-98A0-24A09CDB1C96}" destId="{2DA63EFF-A26F-45F6-8B7B-509B85E97308}" srcOrd="1" destOrd="0" parTransId="{6B2514DF-196B-45FE-8248-1624E439B28D}" sibTransId="{4D6C4F37-A3EC-4ED5-A070-18CEC070A5EA}"/>
    <dgm:cxn modelId="{ED7D50A0-B0BF-4581-A5B5-F5AA29EC723E}" srcId="{D3954B28-BC98-41D8-98A0-24A09CDB1C96}" destId="{18DD10EA-1AE3-4AA3-9A4C-43E4AF2C3B80}" srcOrd="4" destOrd="0" parTransId="{655E443D-F7E2-456F-A464-0BBA3386D534}" sibTransId="{E0B1C043-F632-4122-9053-15BAC006E87C}"/>
    <dgm:cxn modelId="{B808C1F8-8423-4957-A3F3-A105A0F98EB8}" type="presOf" srcId="{76AF5399-D236-472A-84B2-FB7089822B41}" destId="{919F2277-8E6F-4FE3-8ECC-83350CB3BB2F}" srcOrd="0" destOrd="0" presId="urn:microsoft.com/office/officeart/2005/8/layout/pList1#1"/>
    <dgm:cxn modelId="{AA7DD110-CBE9-4F1A-9F4C-31266E07B698}" type="presOf" srcId="{7359587E-6ADD-40A9-8849-4B94442F6BB9}" destId="{21C56181-A74C-4A37-9FA4-886CBC57A7C8}" srcOrd="0" destOrd="0" presId="urn:microsoft.com/office/officeart/2005/8/layout/pList1#1"/>
    <dgm:cxn modelId="{1B43FEF6-8A99-4143-861B-74878FE2C5CD}" srcId="{D3954B28-BC98-41D8-98A0-24A09CDB1C96}" destId="{02079783-F100-4496-9AD4-DC82F059B647}" srcOrd="0" destOrd="0" parTransId="{4E7642B8-32C2-4C94-A284-CDF0B729FF03}" sibTransId="{380DA54D-E0D5-41A8-94E0-C28948EEF2A7}"/>
    <dgm:cxn modelId="{31DE075E-47D3-498B-BF6B-071233934953}" srcId="{D3954B28-BC98-41D8-98A0-24A09CDB1C96}" destId="{9602DBA0-9BB9-449D-BDF0-3547814A9D9E}" srcOrd="6" destOrd="0" parTransId="{E54AD079-8E92-4383-A2D1-1F971D283005}" sibTransId="{F10359BE-AAAC-4125-881D-3EC5D8421915}"/>
    <dgm:cxn modelId="{8711E001-10C0-4FCE-82B8-FC6FF3D80794}" type="presOf" srcId="{18DD10EA-1AE3-4AA3-9A4C-43E4AF2C3B80}" destId="{10D1F8F5-527E-4692-905E-FC0C8F16551F}" srcOrd="0" destOrd="0" presId="urn:microsoft.com/office/officeart/2005/8/layout/pList1#1"/>
    <dgm:cxn modelId="{D1507DFC-6051-4508-BDAF-34A95B458270}" srcId="{D3954B28-BC98-41D8-98A0-24A09CDB1C96}" destId="{82F9AE0E-377E-42FC-A0A0-3CE39A6E46C5}" srcOrd="10" destOrd="0" parTransId="{6B3DDBD0-D837-4493-976E-60B085E10FC6}" sibTransId="{A43B2B4F-B899-4DDC-8F14-192ADAA4FF8E}"/>
    <dgm:cxn modelId="{05736998-DE33-4DAC-B40C-36037DC3CAA1}" type="presOf" srcId="{2DA63EFF-A26F-45F6-8B7B-509B85E97308}" destId="{54D4DB52-1C02-4426-B6AF-7E2C01175440}" srcOrd="0" destOrd="0" presId="urn:microsoft.com/office/officeart/2005/8/layout/pList1#1"/>
    <dgm:cxn modelId="{1DA9ECE7-0E3B-4FE1-8E9D-CC9FEDA7EAD1}" type="presOf" srcId="{A648073D-2219-4549-85D0-2405F1714608}" destId="{6F6AF9EC-7366-4169-83F4-2927168F90BE}" srcOrd="0" destOrd="0" presId="urn:microsoft.com/office/officeart/2005/8/layout/pList1#1"/>
    <dgm:cxn modelId="{FC114248-8B44-48F0-A8CF-8C1C3B5814B1}" srcId="{D3954B28-BC98-41D8-98A0-24A09CDB1C96}" destId="{1F61E065-0A07-4269-9072-A830C66768C7}" srcOrd="5" destOrd="0" parTransId="{0C573270-48BE-48F2-A421-5E83FB33448E}" sibTransId="{7359587E-6ADD-40A9-8849-4B94442F6BB9}"/>
    <dgm:cxn modelId="{BD991C71-3F11-41B8-B0FD-D9EFF0166F5B}" srcId="{D3954B28-BC98-41D8-98A0-24A09CDB1C96}" destId="{A648073D-2219-4549-85D0-2405F1714608}" srcOrd="3" destOrd="0" parTransId="{8ABEC976-42E7-4CF1-881F-420DACDF40F5}" sibTransId="{87E745D9-D131-4765-85F2-32ECB4C50199}"/>
    <dgm:cxn modelId="{18C31866-FD31-43DF-AC6D-1BF91FCE9DA1}" type="presOf" srcId="{1F61E065-0A07-4269-9072-A830C66768C7}" destId="{1F0DC44A-243D-4E90-8E06-C95215505141}" srcOrd="0" destOrd="0" presId="urn:microsoft.com/office/officeart/2005/8/layout/pList1#1"/>
    <dgm:cxn modelId="{8C9EC830-AD30-4B7E-AD13-E19C444EAAFB}" type="presOf" srcId="{43A178D6-7143-4DE4-9A3C-938A803A33D4}" destId="{1D1C4BCC-489B-42F0-BD19-95BA9AFAE016}" srcOrd="0" destOrd="0" presId="urn:microsoft.com/office/officeart/2005/8/layout/pList1#1"/>
    <dgm:cxn modelId="{5F7663CE-F69E-443C-A408-A370FDF1C1A0}" type="presParOf" srcId="{ECDAE2D4-E31D-4A82-9094-81C1761F64A8}" destId="{FCC06004-2A94-423D-8FF4-53AE131923E0}" srcOrd="0" destOrd="0" presId="urn:microsoft.com/office/officeart/2005/8/layout/pList1#1"/>
    <dgm:cxn modelId="{6405822C-2B1B-41D4-BD54-089EE9D8843E}" type="presParOf" srcId="{FCC06004-2A94-423D-8FF4-53AE131923E0}" destId="{2028BA64-AB6D-4A2C-A294-01724803DFC3}" srcOrd="0" destOrd="0" presId="urn:microsoft.com/office/officeart/2005/8/layout/pList1#1"/>
    <dgm:cxn modelId="{24CD8AA4-80E6-4279-AB0D-DF4386D2870E}" type="presParOf" srcId="{FCC06004-2A94-423D-8FF4-53AE131923E0}" destId="{53D9B61C-E234-4C62-A7B0-1A584ABF38A6}" srcOrd="1" destOrd="0" presId="urn:microsoft.com/office/officeart/2005/8/layout/pList1#1"/>
    <dgm:cxn modelId="{B02510B3-2117-462A-A34B-E6F0B2607925}" type="presParOf" srcId="{ECDAE2D4-E31D-4A82-9094-81C1761F64A8}" destId="{CD0A518E-747B-4316-A4AA-1CCB64ED62AA}" srcOrd="1" destOrd="0" presId="urn:microsoft.com/office/officeart/2005/8/layout/pList1#1"/>
    <dgm:cxn modelId="{B9C93CAC-93C4-4114-BEDA-B02CC7053BB9}" type="presParOf" srcId="{ECDAE2D4-E31D-4A82-9094-81C1761F64A8}" destId="{F9663CCA-B1B9-4693-BD2F-6B2EB346DCC0}" srcOrd="2" destOrd="0" presId="urn:microsoft.com/office/officeart/2005/8/layout/pList1#1"/>
    <dgm:cxn modelId="{AE96F3DA-F435-45D3-B29E-200210DD38C1}" type="presParOf" srcId="{F9663CCA-B1B9-4693-BD2F-6B2EB346DCC0}" destId="{F9E54189-2E87-47DB-890E-2198A1D1BBAF}" srcOrd="0" destOrd="0" presId="urn:microsoft.com/office/officeart/2005/8/layout/pList1#1"/>
    <dgm:cxn modelId="{3D8FB6F8-3F13-4346-91D9-BC0AE3D3D933}" type="presParOf" srcId="{F9663CCA-B1B9-4693-BD2F-6B2EB346DCC0}" destId="{54D4DB52-1C02-4426-B6AF-7E2C01175440}" srcOrd="1" destOrd="0" presId="urn:microsoft.com/office/officeart/2005/8/layout/pList1#1"/>
    <dgm:cxn modelId="{4C484EBB-7D1F-4D1C-A1B0-69653238D7DB}" type="presParOf" srcId="{ECDAE2D4-E31D-4A82-9094-81C1761F64A8}" destId="{4C73BCF6-5BC6-44D3-AE6F-BD5D0B04837E}" srcOrd="3" destOrd="0" presId="urn:microsoft.com/office/officeart/2005/8/layout/pList1#1"/>
    <dgm:cxn modelId="{236E6129-BE7E-44E8-B676-2EC55E654E76}" type="presParOf" srcId="{ECDAE2D4-E31D-4A82-9094-81C1761F64A8}" destId="{3087DC9F-09D4-4B22-9861-64CA8C081F1A}" srcOrd="4" destOrd="0" presId="urn:microsoft.com/office/officeart/2005/8/layout/pList1#1"/>
    <dgm:cxn modelId="{271237C4-7EB3-4DE2-A89F-28198FDC42B8}" type="presParOf" srcId="{3087DC9F-09D4-4B22-9861-64CA8C081F1A}" destId="{9CF14743-AB71-4F62-AE04-63F3DA1CDC26}" srcOrd="0" destOrd="0" presId="urn:microsoft.com/office/officeart/2005/8/layout/pList1#1"/>
    <dgm:cxn modelId="{7741E65B-A369-4EA0-9CB1-01DE3EBAE2F2}" type="presParOf" srcId="{3087DC9F-09D4-4B22-9861-64CA8C081F1A}" destId="{38959826-4AF6-4A94-BBA7-4BC75F7D5461}" srcOrd="1" destOrd="0" presId="urn:microsoft.com/office/officeart/2005/8/layout/pList1#1"/>
    <dgm:cxn modelId="{FE5A0ECD-CF26-42B0-83E7-0212842BAD8F}" type="presParOf" srcId="{ECDAE2D4-E31D-4A82-9094-81C1761F64A8}" destId="{0C41A183-D4B0-4129-87A7-AC17020D50AA}" srcOrd="5" destOrd="0" presId="urn:microsoft.com/office/officeart/2005/8/layout/pList1#1"/>
    <dgm:cxn modelId="{0913ED6A-2984-41A8-8FB5-DC047147BC9F}" type="presParOf" srcId="{ECDAE2D4-E31D-4A82-9094-81C1761F64A8}" destId="{E8407931-8B01-49E6-A833-7ED421C952DC}" srcOrd="6" destOrd="0" presId="urn:microsoft.com/office/officeart/2005/8/layout/pList1#1"/>
    <dgm:cxn modelId="{9561D010-1BA1-451A-8B44-A3DB2261B908}" type="presParOf" srcId="{E8407931-8B01-49E6-A833-7ED421C952DC}" destId="{F3291C06-156A-4D1A-A52B-A327F1466C5A}" srcOrd="0" destOrd="0" presId="urn:microsoft.com/office/officeart/2005/8/layout/pList1#1"/>
    <dgm:cxn modelId="{E9BDD352-E27E-4F0F-BD85-73441C44D3C4}" type="presParOf" srcId="{E8407931-8B01-49E6-A833-7ED421C952DC}" destId="{6F6AF9EC-7366-4169-83F4-2927168F90BE}" srcOrd="1" destOrd="0" presId="urn:microsoft.com/office/officeart/2005/8/layout/pList1#1"/>
    <dgm:cxn modelId="{7041842E-9EE1-4236-BAB5-0B4169D4BA20}" type="presParOf" srcId="{ECDAE2D4-E31D-4A82-9094-81C1761F64A8}" destId="{0161E665-4AF5-43A4-A73C-4E667A53BDC6}" srcOrd="7" destOrd="0" presId="urn:microsoft.com/office/officeart/2005/8/layout/pList1#1"/>
    <dgm:cxn modelId="{ACF2C69D-F462-4D8B-87DA-7CF9BE314E27}" type="presParOf" srcId="{ECDAE2D4-E31D-4A82-9094-81C1761F64A8}" destId="{E17F30C9-3BE1-4EFB-90E4-186B31CF8AFC}" srcOrd="8" destOrd="0" presId="urn:microsoft.com/office/officeart/2005/8/layout/pList1#1"/>
    <dgm:cxn modelId="{B3F872BB-6F5A-4D5F-9A82-BC3C937BE1CF}" type="presParOf" srcId="{E17F30C9-3BE1-4EFB-90E4-186B31CF8AFC}" destId="{6665C38F-CDEC-4AA5-AB3F-ED5E1829F41E}" srcOrd="0" destOrd="0" presId="urn:microsoft.com/office/officeart/2005/8/layout/pList1#1"/>
    <dgm:cxn modelId="{2A1AD9AC-A53D-445A-8976-8686BCF03E34}" type="presParOf" srcId="{E17F30C9-3BE1-4EFB-90E4-186B31CF8AFC}" destId="{10D1F8F5-527E-4692-905E-FC0C8F16551F}" srcOrd="1" destOrd="0" presId="urn:microsoft.com/office/officeart/2005/8/layout/pList1#1"/>
    <dgm:cxn modelId="{9590AB9A-D6BE-424A-A7C8-D1EED7002A30}" type="presParOf" srcId="{ECDAE2D4-E31D-4A82-9094-81C1761F64A8}" destId="{14B9AA9C-183E-4F7E-8C1E-C9324080F5AB}" srcOrd="9" destOrd="0" presId="urn:microsoft.com/office/officeart/2005/8/layout/pList1#1"/>
    <dgm:cxn modelId="{D69C1DBF-4190-4E8B-88E2-85461D43FD3E}" type="presParOf" srcId="{ECDAE2D4-E31D-4A82-9094-81C1761F64A8}" destId="{E95E259F-F07A-4B00-8B47-76DEC34DFB59}" srcOrd="10" destOrd="0" presId="urn:microsoft.com/office/officeart/2005/8/layout/pList1#1"/>
    <dgm:cxn modelId="{2ECD8A79-E513-481C-B97D-5B00F12E0D47}" type="presParOf" srcId="{E95E259F-F07A-4B00-8B47-76DEC34DFB59}" destId="{E292770A-EB1C-4FF0-962D-31F1EE2C0D43}" srcOrd="0" destOrd="0" presId="urn:microsoft.com/office/officeart/2005/8/layout/pList1#1"/>
    <dgm:cxn modelId="{D5AF7911-409A-4618-ABBB-2CF22663992B}" type="presParOf" srcId="{E95E259F-F07A-4B00-8B47-76DEC34DFB59}" destId="{1F0DC44A-243D-4E90-8E06-C95215505141}" srcOrd="1" destOrd="0" presId="urn:microsoft.com/office/officeart/2005/8/layout/pList1#1"/>
    <dgm:cxn modelId="{BAA177A3-83B8-4182-8D3B-B136EC80A2A0}" type="presParOf" srcId="{ECDAE2D4-E31D-4A82-9094-81C1761F64A8}" destId="{21C56181-A74C-4A37-9FA4-886CBC57A7C8}" srcOrd="11" destOrd="0" presId="urn:microsoft.com/office/officeart/2005/8/layout/pList1#1"/>
    <dgm:cxn modelId="{D918E6A6-3EA6-4000-983F-ECCB5D578E5B}" type="presParOf" srcId="{ECDAE2D4-E31D-4A82-9094-81C1761F64A8}" destId="{7B07321F-0D87-448C-9B4E-42798CCC03D4}" srcOrd="12" destOrd="0" presId="urn:microsoft.com/office/officeart/2005/8/layout/pList1#1"/>
    <dgm:cxn modelId="{1F6FDBAB-8AA1-4117-9CB2-21A6A9E50FC5}" type="presParOf" srcId="{7B07321F-0D87-448C-9B4E-42798CCC03D4}" destId="{72ED980C-5C3D-4A0C-AB0C-F6BEB2A4CDED}" srcOrd="0" destOrd="0" presId="urn:microsoft.com/office/officeart/2005/8/layout/pList1#1"/>
    <dgm:cxn modelId="{2F3AD04C-48BF-418E-B3C6-3415EB5BBC2A}" type="presParOf" srcId="{7B07321F-0D87-448C-9B4E-42798CCC03D4}" destId="{8C1B2FA2-F56F-497A-A987-2B23A13A26B1}" srcOrd="1" destOrd="0" presId="urn:microsoft.com/office/officeart/2005/8/layout/pList1#1"/>
    <dgm:cxn modelId="{C18FF558-B3B8-414A-BCF6-340531EE2720}" type="presParOf" srcId="{ECDAE2D4-E31D-4A82-9094-81C1761F64A8}" destId="{A1C97E11-702F-4DCF-9E41-A25AC49F1994}" srcOrd="13" destOrd="0" presId="urn:microsoft.com/office/officeart/2005/8/layout/pList1#1"/>
    <dgm:cxn modelId="{690A559D-9DED-4EB1-BDCB-BD19C34A3FED}" type="presParOf" srcId="{ECDAE2D4-E31D-4A82-9094-81C1761F64A8}" destId="{B5D8E490-4760-4893-8159-3B2D45CD311B}" srcOrd="14" destOrd="0" presId="urn:microsoft.com/office/officeart/2005/8/layout/pList1#1"/>
    <dgm:cxn modelId="{A40B9957-0506-414F-BF93-06EA525FAB0A}" type="presParOf" srcId="{B5D8E490-4760-4893-8159-3B2D45CD311B}" destId="{CE7F22AE-EE65-4664-8A23-9D0DFEFD35A1}" srcOrd="0" destOrd="0" presId="urn:microsoft.com/office/officeart/2005/8/layout/pList1#1"/>
    <dgm:cxn modelId="{F7BB2150-1AFB-4876-AB24-37AD285D07EA}" type="presParOf" srcId="{B5D8E490-4760-4893-8159-3B2D45CD311B}" destId="{1EDE0358-4BEF-4266-9B82-DECC9ABE88E6}" srcOrd="1" destOrd="0" presId="urn:microsoft.com/office/officeart/2005/8/layout/pList1#1"/>
    <dgm:cxn modelId="{3C79D59B-B74A-48F5-ADB6-4F4F97A6427D}" type="presParOf" srcId="{ECDAE2D4-E31D-4A82-9094-81C1761F64A8}" destId="{68E5157E-B15D-4AE4-A450-BB1102579DA0}" srcOrd="15" destOrd="0" presId="urn:microsoft.com/office/officeart/2005/8/layout/pList1#1"/>
    <dgm:cxn modelId="{FD5F583C-3D2E-419E-91DE-1842F6D3A01E}" type="presParOf" srcId="{ECDAE2D4-E31D-4A82-9094-81C1761F64A8}" destId="{95B607EE-29A5-4D45-8795-8EDC08114BB1}" srcOrd="16" destOrd="0" presId="urn:microsoft.com/office/officeart/2005/8/layout/pList1#1"/>
    <dgm:cxn modelId="{C27BD777-A5FC-4AF1-9617-7F6E805E322B}" type="presParOf" srcId="{95B607EE-29A5-4D45-8795-8EDC08114BB1}" destId="{9F6C0F5A-83FD-4B65-B8BF-5FDB7B17D1DA}" srcOrd="0" destOrd="0" presId="urn:microsoft.com/office/officeart/2005/8/layout/pList1#1"/>
    <dgm:cxn modelId="{CAC9DFE0-512F-4730-88D0-7AA73F2FCF43}" type="presParOf" srcId="{95B607EE-29A5-4D45-8795-8EDC08114BB1}" destId="{919F2277-8E6F-4FE3-8ECC-83350CB3BB2F}" srcOrd="1" destOrd="0" presId="urn:microsoft.com/office/officeart/2005/8/layout/pList1#1"/>
    <dgm:cxn modelId="{11F2F165-FC4D-4B22-8325-AB033B6017BE}" type="presParOf" srcId="{ECDAE2D4-E31D-4A82-9094-81C1761F64A8}" destId="{1D1C4BCC-489B-42F0-BD19-95BA9AFAE016}" srcOrd="17" destOrd="0" presId="urn:microsoft.com/office/officeart/2005/8/layout/pList1#1"/>
    <dgm:cxn modelId="{7AD0A724-AD43-48A1-A695-C23081F43A32}" type="presParOf" srcId="{ECDAE2D4-E31D-4A82-9094-81C1761F64A8}" destId="{62F8784C-1BA6-41D3-87A6-6D96D0329A3B}" srcOrd="18" destOrd="0" presId="urn:microsoft.com/office/officeart/2005/8/layout/pList1#1"/>
    <dgm:cxn modelId="{1D1F8FAA-1D8F-42ED-8C4B-3EA7B23B0B28}" type="presParOf" srcId="{62F8784C-1BA6-41D3-87A6-6D96D0329A3B}" destId="{83B9872D-CF90-4B86-9E1C-0D2ED3083540}" srcOrd="0" destOrd="0" presId="urn:microsoft.com/office/officeart/2005/8/layout/pList1#1"/>
    <dgm:cxn modelId="{026FD633-B700-4D12-AC84-5EB34914CD8C}" type="presParOf" srcId="{62F8784C-1BA6-41D3-87A6-6D96D0329A3B}" destId="{F9016080-3442-4F96-A9EC-135E02EF6BA9}" srcOrd="1" destOrd="0" presId="urn:microsoft.com/office/officeart/2005/8/layout/pList1#1"/>
    <dgm:cxn modelId="{7C84BF28-9CCC-42A4-8797-16EE4A34ED23}" type="presParOf" srcId="{ECDAE2D4-E31D-4A82-9094-81C1761F64A8}" destId="{7FE546D7-FB16-49C3-9B00-3D73A7176EEE}" srcOrd="19" destOrd="0" presId="urn:microsoft.com/office/officeart/2005/8/layout/pList1#1"/>
    <dgm:cxn modelId="{F8C2A992-DAF0-4ECF-AED4-19861C54B7BC}" type="presParOf" srcId="{ECDAE2D4-E31D-4A82-9094-81C1761F64A8}" destId="{43B375E3-8886-4C13-BF15-4520CA160673}" srcOrd="20" destOrd="0" presId="urn:microsoft.com/office/officeart/2005/8/layout/pList1#1"/>
    <dgm:cxn modelId="{90C3F9CA-98D4-47E0-AC6E-D19AA72E2258}" type="presParOf" srcId="{43B375E3-8886-4C13-BF15-4520CA160673}" destId="{07C99DE4-3C3D-41C0-8D71-26F5810AAB18}" srcOrd="0" destOrd="0" presId="urn:microsoft.com/office/officeart/2005/8/layout/pList1#1"/>
    <dgm:cxn modelId="{B91F7CEF-3906-40E5-85D8-90C9C5DC7036}" type="presParOf" srcId="{43B375E3-8886-4C13-BF15-4520CA160673}" destId="{BFAF4157-C9F2-4064-B255-5BFF0B74056E}" srcOrd="1" destOrd="0" presId="urn:microsoft.com/office/officeart/2005/8/layout/pList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480CB0-9ECA-43F7-ACF8-C08069AED66E}" type="doc">
      <dgm:prSet loTypeId="urn:microsoft.com/office/officeart/2005/8/layout/venn1" loCatId="relationship" qsTypeId="urn:microsoft.com/office/officeart/2005/8/quickstyle/simple1" qsCatId="simple" csTypeId="urn:microsoft.com/office/officeart/2005/8/colors/accent2_1" csCatId="accent2" phldr="1"/>
      <dgm:spPr/>
    </dgm:pt>
    <dgm:pt modelId="{130F6019-504E-42CD-8EA1-1E24543C2D4C}">
      <dgm:prSet phldrT="[Text]" custT="1"/>
      <dgm:spPr>
        <a:solidFill>
          <a:schemeClr val="accent4">
            <a:lumMod val="40000"/>
            <a:lumOff val="60000"/>
            <a:alpha val="50000"/>
          </a:schemeClr>
        </a:solidFill>
      </dgm:spPr>
      <dgm:t>
        <a:bodyPr/>
        <a:lstStyle/>
        <a:p>
          <a:r>
            <a:rPr lang="en-IN" sz="4800" b="1" dirty="0" smtClean="0">
              <a:latin typeface="Agency FB" panose="020B0503020202020204" pitchFamily="34" charset="0"/>
            </a:rPr>
            <a:t>Performance Indicators for PNDT</a:t>
          </a:r>
          <a:endParaRPr lang="en-US" sz="4800" b="1" dirty="0">
            <a:latin typeface="Agency FB" panose="020B0503020202020204" pitchFamily="34" charset="0"/>
          </a:endParaRPr>
        </a:p>
      </dgm:t>
    </dgm:pt>
    <dgm:pt modelId="{7269C928-E353-4C38-BFE5-0E028CBADEC8}" type="parTrans" cxnId="{02E876BB-00AF-4F05-BD1B-BD7374BC05C9}">
      <dgm:prSet/>
      <dgm:spPr/>
      <dgm:t>
        <a:bodyPr/>
        <a:lstStyle/>
        <a:p>
          <a:endParaRPr lang="en-US" sz="3200" b="1">
            <a:latin typeface="Agency FB" panose="020B0503020202020204" pitchFamily="34" charset="0"/>
          </a:endParaRPr>
        </a:p>
      </dgm:t>
    </dgm:pt>
    <dgm:pt modelId="{B53D068C-AF7C-43A2-BAB3-A951820F803A}" type="sibTrans" cxnId="{02E876BB-00AF-4F05-BD1B-BD7374BC05C9}">
      <dgm:prSet/>
      <dgm:spPr/>
      <dgm:t>
        <a:bodyPr/>
        <a:lstStyle/>
        <a:p>
          <a:endParaRPr lang="en-US" sz="3200" b="1">
            <a:latin typeface="Agency FB" panose="020B0503020202020204" pitchFamily="34" charset="0"/>
          </a:endParaRPr>
        </a:p>
      </dgm:t>
    </dgm:pt>
    <dgm:pt modelId="{E8D752E6-5367-4962-B87A-392073EBC9B9}" type="pres">
      <dgm:prSet presAssocID="{C8480CB0-9ECA-43F7-ACF8-C08069AED66E}" presName="compositeShape" presStyleCnt="0">
        <dgm:presLayoutVars>
          <dgm:chMax val="7"/>
          <dgm:dir/>
          <dgm:resizeHandles val="exact"/>
        </dgm:presLayoutVars>
      </dgm:prSet>
      <dgm:spPr/>
    </dgm:pt>
    <dgm:pt modelId="{DB224709-895B-429D-933E-D38323E10715}" type="pres">
      <dgm:prSet presAssocID="{130F6019-504E-42CD-8EA1-1E24543C2D4C}" presName="circ1TxSh" presStyleLbl="vennNode1" presStyleIdx="0" presStyleCnt="1"/>
      <dgm:spPr/>
      <dgm:t>
        <a:bodyPr/>
        <a:lstStyle/>
        <a:p>
          <a:endParaRPr lang="en-US"/>
        </a:p>
      </dgm:t>
    </dgm:pt>
  </dgm:ptLst>
  <dgm:cxnLst>
    <dgm:cxn modelId="{55E8DDAA-6C1F-4805-AAD4-E33D9725DA1E}" type="presOf" srcId="{C8480CB0-9ECA-43F7-ACF8-C08069AED66E}" destId="{E8D752E6-5367-4962-B87A-392073EBC9B9}" srcOrd="0" destOrd="0" presId="urn:microsoft.com/office/officeart/2005/8/layout/venn1"/>
    <dgm:cxn modelId="{02E876BB-00AF-4F05-BD1B-BD7374BC05C9}" srcId="{C8480CB0-9ECA-43F7-ACF8-C08069AED66E}" destId="{130F6019-504E-42CD-8EA1-1E24543C2D4C}" srcOrd="0" destOrd="0" parTransId="{7269C928-E353-4C38-BFE5-0E028CBADEC8}" sibTransId="{B53D068C-AF7C-43A2-BAB3-A951820F803A}"/>
    <dgm:cxn modelId="{B25D6103-665D-4CCA-9225-3CD9955A5108}" type="presOf" srcId="{130F6019-504E-42CD-8EA1-1E24543C2D4C}" destId="{DB224709-895B-429D-933E-D38323E10715}" srcOrd="0" destOrd="0" presId="urn:microsoft.com/office/officeart/2005/8/layout/venn1"/>
    <dgm:cxn modelId="{65CA41B9-76D0-4DA0-9F99-1DB5E5E14EFD}" type="presParOf" srcId="{E8D752E6-5367-4962-B87A-392073EBC9B9}" destId="{DB224709-895B-429D-933E-D38323E10715}" srcOrd="0"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7FA09-E99F-4581-8663-1E323461B279}">
      <dsp:nvSpPr>
        <dsp:cNvPr id="0" name=""/>
        <dsp:cNvSpPr/>
      </dsp:nvSpPr>
      <dsp:spPr>
        <a:xfrm>
          <a:off x="4179149" y="57864"/>
          <a:ext cx="3008947" cy="3008947"/>
        </a:xfrm>
        <a:prstGeom prst="ellipse">
          <a:avLst/>
        </a:prstGeom>
        <a:solidFill>
          <a:schemeClr val="accent4">
            <a:lumMod val="40000"/>
            <a:lumOff val="60000"/>
            <a:alpha val="5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gency FB" panose="020B0503020202020204" pitchFamily="34" charset="0"/>
            </a:rPr>
            <a:t>PPIUCD</a:t>
          </a:r>
          <a:endParaRPr lang="en-US" sz="2400" b="1" kern="1200" dirty="0">
            <a:latin typeface="Agency FB" panose="020B0503020202020204" pitchFamily="34" charset="0"/>
          </a:endParaRPr>
        </a:p>
      </dsp:txBody>
      <dsp:txXfrm>
        <a:off x="4526335" y="462915"/>
        <a:ext cx="2314575" cy="954762"/>
      </dsp:txXfrm>
    </dsp:sp>
    <dsp:sp modelId="{9782D991-2C99-4E96-8270-1826E8DD5E22}">
      <dsp:nvSpPr>
        <dsp:cNvPr id="0" name=""/>
        <dsp:cNvSpPr/>
      </dsp:nvSpPr>
      <dsp:spPr>
        <a:xfrm>
          <a:off x="5510030" y="1388745"/>
          <a:ext cx="3008947" cy="3008947"/>
        </a:xfrm>
        <a:prstGeom prst="ellipse">
          <a:avLst/>
        </a:prstGeom>
        <a:solidFill>
          <a:schemeClr val="accent4">
            <a:lumMod val="40000"/>
            <a:lumOff val="60000"/>
            <a:alpha val="5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gency FB" panose="020B0503020202020204" pitchFamily="34" charset="0"/>
            </a:rPr>
            <a:t>Injectable </a:t>
          </a:r>
          <a:r>
            <a:rPr lang="en-US" sz="2400" b="1" kern="1200" dirty="0" err="1" smtClean="0">
              <a:latin typeface="Agency FB" panose="020B0503020202020204" pitchFamily="34" charset="0"/>
            </a:rPr>
            <a:t>Contrace-ptive</a:t>
          </a:r>
          <a:r>
            <a:rPr lang="en-US" sz="2400" b="1" kern="1200" dirty="0" smtClean="0">
              <a:latin typeface="Agency FB" panose="020B0503020202020204" pitchFamily="34" charset="0"/>
            </a:rPr>
            <a:t> MPA</a:t>
          </a:r>
          <a:endParaRPr lang="en-US" sz="2400" b="1" kern="1200" dirty="0">
            <a:latin typeface="Agency FB" panose="020B0503020202020204" pitchFamily="34" charset="0"/>
          </a:endParaRPr>
        </a:p>
      </dsp:txBody>
      <dsp:txXfrm>
        <a:off x="7130233" y="1735931"/>
        <a:ext cx="1157287" cy="2314575"/>
      </dsp:txXfrm>
    </dsp:sp>
    <dsp:sp modelId="{2411FFBE-E289-46FB-B5F8-4CB098C08A2E}">
      <dsp:nvSpPr>
        <dsp:cNvPr id="0" name=""/>
        <dsp:cNvSpPr/>
      </dsp:nvSpPr>
      <dsp:spPr>
        <a:xfrm>
          <a:off x="4179149" y="2719625"/>
          <a:ext cx="3008947" cy="3008947"/>
        </a:xfrm>
        <a:prstGeom prst="ellipse">
          <a:avLst/>
        </a:prstGeom>
        <a:solidFill>
          <a:schemeClr val="accent4">
            <a:lumMod val="40000"/>
            <a:lumOff val="60000"/>
            <a:alpha val="5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gency FB" panose="020B0503020202020204" pitchFamily="34" charset="0"/>
            </a:rPr>
            <a:t>FP-LMIS</a:t>
          </a:r>
          <a:endParaRPr lang="en-US" sz="2400" b="1" kern="1200" dirty="0">
            <a:latin typeface="Agency FB" panose="020B0503020202020204" pitchFamily="34" charset="0"/>
          </a:endParaRPr>
        </a:p>
      </dsp:txBody>
      <dsp:txXfrm>
        <a:off x="4526335" y="4368760"/>
        <a:ext cx="2314575" cy="954762"/>
      </dsp:txXfrm>
    </dsp:sp>
    <dsp:sp modelId="{F998FBF9-99FC-4B71-AC11-DC7E9517D5EA}">
      <dsp:nvSpPr>
        <dsp:cNvPr id="0" name=""/>
        <dsp:cNvSpPr/>
      </dsp:nvSpPr>
      <dsp:spPr>
        <a:xfrm>
          <a:off x="2848268" y="1388745"/>
          <a:ext cx="3008947" cy="3008947"/>
        </a:xfrm>
        <a:prstGeom prst="ellipse">
          <a:avLst/>
        </a:prstGeom>
        <a:solidFill>
          <a:schemeClr val="accent4">
            <a:lumMod val="40000"/>
            <a:lumOff val="60000"/>
            <a:alpha val="5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smtClean="0">
              <a:latin typeface="Agency FB" panose="020B0503020202020204" pitchFamily="34" charset="0"/>
            </a:rPr>
            <a:t>Mission </a:t>
          </a:r>
          <a:r>
            <a:rPr lang="en-US" sz="2400" b="1" kern="1200" dirty="0" err="1" smtClean="0">
              <a:latin typeface="Agency FB" panose="020B0503020202020204" pitchFamily="34" charset="0"/>
            </a:rPr>
            <a:t>Parivar</a:t>
          </a:r>
          <a:r>
            <a:rPr lang="en-US" sz="2400" b="1" kern="1200" dirty="0" smtClean="0">
              <a:latin typeface="Agency FB" panose="020B0503020202020204" pitchFamily="34" charset="0"/>
            </a:rPr>
            <a:t> Vikas</a:t>
          </a:r>
          <a:endParaRPr lang="en-US" sz="2400" b="1" kern="1200" dirty="0">
            <a:latin typeface="Agency FB" panose="020B0503020202020204" pitchFamily="34" charset="0"/>
          </a:endParaRPr>
        </a:p>
      </dsp:txBody>
      <dsp:txXfrm>
        <a:off x="3079726" y="1735931"/>
        <a:ext cx="1157287" cy="23145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0.5557</cdr:x>
      <cdr:y>0</cdr:y>
    </cdr:from>
    <cdr:to>
      <cdr:x>1</cdr:x>
      <cdr:y>0.08852</cdr:y>
    </cdr:to>
    <cdr:sp macro="" textlink="">
      <cdr:nvSpPr>
        <cdr:cNvPr id="2" name="TextBox 1"/>
        <cdr:cNvSpPr txBox="1"/>
      </cdr:nvSpPr>
      <cdr:spPr>
        <a:xfrm xmlns:a="http://schemas.openxmlformats.org/drawingml/2006/main">
          <a:off x="2104592" y="-2133600"/>
          <a:ext cx="1682688" cy="3048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2000" b="1" dirty="0" smtClean="0"/>
            <a:t>IMR- INDIA</a:t>
          </a:r>
          <a:endParaRPr lang="en-IN" sz="2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0.03216</cdr:x>
      <cdr:y>0.89146</cdr:y>
    </cdr:from>
    <cdr:to>
      <cdr:x>0.35307</cdr:x>
      <cdr:y>1</cdr:y>
    </cdr:to>
    <cdr:sp macro="" textlink="">
      <cdr:nvSpPr>
        <cdr:cNvPr id="2" name="TextBox 1"/>
        <cdr:cNvSpPr txBox="1"/>
      </cdr:nvSpPr>
      <cdr:spPr>
        <a:xfrm xmlns:a="http://schemas.openxmlformats.org/drawingml/2006/main">
          <a:off x="91622" y="2442255"/>
          <a:ext cx="914400" cy="29028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IN" sz="1100" b="1" dirty="0" smtClean="0"/>
            <a:t>* (%) on Pro-rata basis</a:t>
          </a:r>
          <a:endParaRPr lang="en-IN"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57A06E8-0C64-4C67-A691-2527DF75CEFB}" type="datetimeFigureOut">
              <a:rPr lang="en-US" smtClean="0"/>
              <a:t>9/19/2019</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4038015-D09F-4C7D-A6FD-8C9E83D2468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F80E692-4ACB-4BBE-930A-97A99C607BA5}" type="datetimeFigureOut">
              <a:rPr lang="en-IN" smtClean="0"/>
              <a:pPr/>
              <a:t>19-09-2019</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5F2AC9-84C5-44F1-A487-EDFD17F0728F}" type="slidenum">
              <a:rPr lang="en-IN" smtClean="0"/>
              <a:pPr/>
              <a:t>‹#›</a:t>
            </a:fld>
            <a:endParaRPr lang="en-IN"/>
          </a:p>
        </p:txBody>
      </p:sp>
    </p:spTree>
    <p:extLst>
      <p:ext uri="{BB962C8B-B14F-4D97-AF65-F5344CB8AC3E}">
        <p14:creationId xmlns:p14="http://schemas.microsoft.com/office/powerpoint/2010/main" xmlns="" val="1474843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5F2AC9-84C5-44F1-A487-EDFD17F0728F}" type="slidenum">
              <a:rPr lang="en-IN" smtClean="0"/>
              <a:pPr/>
              <a:t>1</a:t>
            </a:fld>
            <a:endParaRPr lang="en-IN"/>
          </a:p>
        </p:txBody>
      </p:sp>
    </p:spTree>
    <p:extLst>
      <p:ext uri="{BB962C8B-B14F-4D97-AF65-F5344CB8AC3E}">
        <p14:creationId xmlns:p14="http://schemas.microsoft.com/office/powerpoint/2010/main" xmlns="" val="241891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Adolescents??</a:t>
            </a:r>
          </a:p>
          <a:p>
            <a:endParaRPr lang="en-IN" dirty="0"/>
          </a:p>
        </p:txBody>
      </p:sp>
      <p:sp>
        <p:nvSpPr>
          <p:cNvPr id="4" name="Slide Number Placeholder 3"/>
          <p:cNvSpPr>
            <a:spLocks noGrp="1"/>
          </p:cNvSpPr>
          <p:nvPr>
            <p:ph type="sldNum" sz="quarter" idx="10"/>
          </p:nvPr>
        </p:nvSpPr>
        <p:spPr/>
        <p:txBody>
          <a:bodyPr/>
          <a:lstStyle/>
          <a:p>
            <a:fld id="{7E53CFF1-41A1-403F-98BE-9E158C5F4F9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2534450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53CFF1-41A1-403F-98BE-9E158C5F4F94}" type="slidenum">
              <a:rPr lang="en-US" smtClean="0"/>
              <a:pPr/>
              <a:t>4</a:t>
            </a:fld>
            <a:endParaRPr lang="en-US"/>
          </a:p>
        </p:txBody>
      </p:sp>
    </p:spTree>
    <p:extLst>
      <p:ext uri="{BB962C8B-B14F-4D97-AF65-F5344CB8AC3E}">
        <p14:creationId xmlns:p14="http://schemas.microsoft.com/office/powerpoint/2010/main" xmlns="" val="69284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smtClean="0">
                <a:solidFill>
                  <a:prstClr val="white"/>
                </a:solidFill>
                <a:latin typeface="Cambria" panose="02040503050406030204" pitchFamily="18" charset="0"/>
                <a:cs typeface="Times New Roman" panose="02020603050405020304" pitchFamily="18" charset="0"/>
              </a:rPr>
              <a:t>139,620,000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smtClean="0">
                <a:solidFill>
                  <a:prstClr val="white"/>
                </a:solidFill>
                <a:latin typeface="Cambria" panose="02040503050406030204" pitchFamily="18" charset="0"/>
                <a:cs typeface="Times New Roman" panose="02020603050405020304" pitchFamily="18" charset="0"/>
              </a:rPr>
              <a:t>54,421,000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dirty="0" smtClean="0">
                <a:solidFill>
                  <a:schemeClr val="tx1"/>
                </a:solidFill>
                <a:latin typeface="Agency FB" panose="020B0503020202020204" pitchFamily="34" charset="0"/>
              </a:rPr>
              <a:t>10,884,000</a:t>
            </a:r>
            <a:endParaRPr lang="en-US" sz="900" b="1" dirty="0" smtClean="0">
              <a:solidFill>
                <a:prstClr val="white"/>
              </a:solidFill>
              <a:latin typeface="Cambria" panose="02040503050406030204" pitchFamily="18" charset="0"/>
              <a:cs typeface="Times New Roman" panose="02020603050405020304" pitchFamily="18" charset="0"/>
            </a:endParaRPr>
          </a:p>
          <a:p>
            <a:endParaRPr lang="en-IN" dirty="0"/>
          </a:p>
        </p:txBody>
      </p:sp>
      <p:sp>
        <p:nvSpPr>
          <p:cNvPr id="4" name="Slide Number Placeholder 3"/>
          <p:cNvSpPr>
            <a:spLocks noGrp="1"/>
          </p:cNvSpPr>
          <p:nvPr>
            <p:ph type="sldNum" sz="quarter" idx="10"/>
          </p:nvPr>
        </p:nvSpPr>
        <p:spPr/>
        <p:txBody>
          <a:bodyPr/>
          <a:lstStyle/>
          <a:p>
            <a:fld id="{7E53CFF1-41A1-403F-98BE-9E158C5F4F94}" type="slidenum">
              <a:rPr lang="en-US" smtClean="0"/>
              <a:pPr/>
              <a:t>7</a:t>
            </a:fld>
            <a:endParaRPr lang="en-US"/>
          </a:p>
        </p:txBody>
      </p:sp>
    </p:spTree>
    <p:extLst>
      <p:ext uri="{BB962C8B-B14F-4D97-AF65-F5344CB8AC3E}">
        <p14:creationId xmlns:p14="http://schemas.microsoft.com/office/powerpoint/2010/main" xmlns="" val="36821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22 states/UTs </a:t>
            </a:r>
            <a:r>
              <a:rPr lang="en-IN" dirty="0" smtClean="0"/>
              <a:t>have unmet need for contraception higher than the national average: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Assam, Bihar, </a:t>
            </a:r>
            <a:r>
              <a:rPr lang="en-IN" dirty="0" err="1" smtClean="0"/>
              <a:t>Chhatitsgarh</a:t>
            </a:r>
            <a:r>
              <a:rPr lang="en-IN" dirty="0" smtClean="0"/>
              <a:t>, DNH, Daman Diu, Delhi, Goa, Gujarat, HP, JK,</a:t>
            </a:r>
            <a:r>
              <a:rPr lang="en-IN" baseline="0" dirty="0" smtClean="0"/>
              <a:t> Jharkhand, Lakshadweep, Manipur, Meghalaya, Mizoram, Nagaland, Odisha, Sikkim, Tripura, UP, </a:t>
            </a:r>
            <a:r>
              <a:rPr lang="en-IN" baseline="0" dirty="0" err="1" smtClean="0"/>
              <a:t>Uttrakhand</a:t>
            </a:r>
            <a:r>
              <a:rPr lang="en-IN" baseline="0" dirty="0" smtClean="0"/>
              <a:t>, West Bengal</a:t>
            </a:r>
          </a:p>
          <a:p>
            <a:pPr marL="0" marR="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solidFill>
                  <a:srgbClr val="FF0000"/>
                </a:solidFill>
              </a:rPr>
              <a:t>25 states/ UTs</a:t>
            </a:r>
            <a:r>
              <a:rPr lang="en-IN" b="1" dirty="0" smtClean="0"/>
              <a:t> </a:t>
            </a:r>
            <a:r>
              <a:rPr lang="en-IN" dirty="0" smtClean="0"/>
              <a:t>has shown an increase in Unmet need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Andaman</a:t>
            </a:r>
            <a:r>
              <a:rPr lang="en-IN" baseline="0" dirty="0" smtClean="0"/>
              <a:t> and Nicobar, Arunachal P, Assam, </a:t>
            </a:r>
            <a:r>
              <a:rPr lang="en-IN" dirty="0" smtClean="0"/>
              <a:t>Chhattisgarh, DNH, Daman Diu, Chandigarh, Delhi, Goa, Gujarat, Haryana, HP, Karnataka, Kerala, Lakshadweep,</a:t>
            </a:r>
            <a:r>
              <a:rPr lang="en-IN" baseline="0" dirty="0" smtClean="0"/>
              <a:t> MP, Maharashtra, Manipur, Mizoram, Puducherry, Sikkim, Telangana, Tamil Nadu, Tripura, </a:t>
            </a:r>
            <a:r>
              <a:rPr lang="en-IN" baseline="0" dirty="0" err="1" smtClean="0"/>
              <a:t>Uttrakhand</a:t>
            </a:r>
            <a:endParaRPr lang="en-IN" dirty="0" smtClean="0"/>
          </a:p>
          <a:p>
            <a:endParaRPr lang="en-IN" dirty="0"/>
          </a:p>
        </p:txBody>
      </p:sp>
      <p:sp>
        <p:nvSpPr>
          <p:cNvPr id="4" name="Slide Number Placeholder 3"/>
          <p:cNvSpPr>
            <a:spLocks noGrp="1"/>
          </p:cNvSpPr>
          <p:nvPr>
            <p:ph type="sldNum" sz="quarter" idx="10"/>
          </p:nvPr>
        </p:nvSpPr>
        <p:spPr/>
        <p:txBody>
          <a:bodyPr/>
          <a:lstStyle/>
          <a:p>
            <a:fld id="{67716179-F51B-4800-AB39-52957A42B3A5}" type="slidenum">
              <a:rPr lang="en-IN" smtClean="0"/>
              <a:pPr/>
              <a:t>8</a:t>
            </a:fld>
            <a:endParaRPr lang="en-IN"/>
          </a:p>
        </p:txBody>
      </p:sp>
    </p:spTree>
    <p:extLst>
      <p:ext uri="{BB962C8B-B14F-4D97-AF65-F5344CB8AC3E}">
        <p14:creationId xmlns:p14="http://schemas.microsoft.com/office/powerpoint/2010/main" xmlns="" val="188387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t>22 states/UTs </a:t>
            </a:r>
            <a:r>
              <a:rPr lang="en-IN" dirty="0" smtClean="0"/>
              <a:t>have unmet need for contraception higher than the national average: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Assam, Bihar, </a:t>
            </a:r>
            <a:r>
              <a:rPr lang="en-IN" dirty="0" err="1" smtClean="0"/>
              <a:t>Chhatitsgarh</a:t>
            </a:r>
            <a:r>
              <a:rPr lang="en-IN" dirty="0" smtClean="0"/>
              <a:t>, DNH, Daman Diu, Delhi, Goa, Gujarat, HP, JK,</a:t>
            </a:r>
            <a:r>
              <a:rPr lang="en-IN" baseline="0" dirty="0" smtClean="0"/>
              <a:t> Jharkhand, Lakshadweep, Manipur, Meghalaya, Mizoram, Nagaland, Odisha, Sikkim, Tripura, UP, </a:t>
            </a:r>
            <a:r>
              <a:rPr lang="en-IN" baseline="0" dirty="0" err="1" smtClean="0"/>
              <a:t>Uttrakhand</a:t>
            </a:r>
            <a:r>
              <a:rPr lang="en-IN" baseline="0" dirty="0" smtClean="0"/>
              <a:t>, West Bengal</a:t>
            </a:r>
          </a:p>
          <a:p>
            <a:pPr marL="0" marR="0" indent="0" algn="l" defTabSz="914400" rtl="0" eaLnBrk="1" fontAlgn="auto" latinLnBrk="0" hangingPunct="1">
              <a:lnSpc>
                <a:spcPct val="100000"/>
              </a:lnSpc>
              <a:spcBef>
                <a:spcPts val="0"/>
              </a:spcBef>
              <a:spcAft>
                <a:spcPts val="0"/>
              </a:spcAft>
              <a:buClrTx/>
              <a:buSzTx/>
              <a:buFontTx/>
              <a:buNone/>
              <a:tabLst/>
              <a:defRPr/>
            </a:pPr>
            <a:endParaRPr lang="en-I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b="1" dirty="0" smtClean="0">
                <a:solidFill>
                  <a:srgbClr val="FF0000"/>
                </a:solidFill>
              </a:rPr>
              <a:t>25 states/ UTs</a:t>
            </a:r>
            <a:r>
              <a:rPr lang="en-IN" b="1" dirty="0" smtClean="0"/>
              <a:t> </a:t>
            </a:r>
            <a:r>
              <a:rPr lang="en-IN" dirty="0" smtClean="0"/>
              <a:t>has shown an increase in Unmet need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Andaman</a:t>
            </a:r>
            <a:r>
              <a:rPr lang="en-IN" baseline="0" dirty="0" smtClean="0"/>
              <a:t> and Nicobar, Arunachal P, Assam, </a:t>
            </a:r>
            <a:r>
              <a:rPr lang="en-IN" dirty="0" smtClean="0"/>
              <a:t>Chhattisgarh, DNH, Daman Diu, Chandigarh, Delhi, Goa, Gujarat, Haryana, HP, Karnataka, Kerala, Lakshadweep,</a:t>
            </a:r>
            <a:r>
              <a:rPr lang="en-IN" baseline="0" dirty="0" smtClean="0"/>
              <a:t> MP, Maharashtra, Manipur, Mizoram, Puducherry, Sikkim, Telangana, Tamil Nadu, Tripura, </a:t>
            </a:r>
            <a:r>
              <a:rPr lang="en-IN" baseline="0" dirty="0" err="1" smtClean="0"/>
              <a:t>Uttrakhand</a:t>
            </a:r>
            <a:endParaRPr lang="en-IN" dirty="0" smtClean="0"/>
          </a:p>
          <a:p>
            <a:endParaRPr lang="en-IN" dirty="0"/>
          </a:p>
        </p:txBody>
      </p:sp>
      <p:sp>
        <p:nvSpPr>
          <p:cNvPr id="4" name="Slide Number Placeholder 3"/>
          <p:cNvSpPr>
            <a:spLocks noGrp="1"/>
          </p:cNvSpPr>
          <p:nvPr>
            <p:ph type="sldNum" sz="quarter" idx="10"/>
          </p:nvPr>
        </p:nvSpPr>
        <p:spPr/>
        <p:txBody>
          <a:bodyPr/>
          <a:lstStyle/>
          <a:p>
            <a:fld id="{67716179-F51B-4800-AB39-52957A42B3A5}" type="slidenum">
              <a:rPr lang="en-IN" smtClean="0"/>
              <a:pPr/>
              <a:t>9</a:t>
            </a:fld>
            <a:endParaRPr lang="en-IN"/>
          </a:p>
        </p:txBody>
      </p:sp>
    </p:spTree>
    <p:extLst>
      <p:ext uri="{BB962C8B-B14F-4D97-AF65-F5344CB8AC3E}">
        <p14:creationId xmlns:p14="http://schemas.microsoft.com/office/powerpoint/2010/main" xmlns="" val="188387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smtClean="0">
                <a:solidFill>
                  <a:prstClr val="black"/>
                </a:solidFill>
              </a:rPr>
              <a:t>Smaller states: </a:t>
            </a:r>
            <a:r>
              <a:rPr lang="en-IN" sz="1200" dirty="0" smtClean="0">
                <a:solidFill>
                  <a:prstClr val="black"/>
                </a:solidFill>
              </a:rPr>
              <a:t>States/UTs  with total facilities &gt;=15 </a:t>
            </a:r>
          </a:p>
          <a:p>
            <a:r>
              <a:rPr lang="en-IN" sz="1200" b="1" dirty="0" smtClean="0">
                <a:solidFill>
                  <a:prstClr val="black"/>
                </a:solidFill>
              </a:rPr>
              <a:t>Larger states: </a:t>
            </a:r>
            <a:r>
              <a:rPr lang="en-IN" sz="1200" dirty="0" smtClean="0">
                <a:solidFill>
                  <a:prstClr val="black"/>
                </a:solidFill>
              </a:rPr>
              <a:t>State with total facilities &gt;15</a:t>
            </a:r>
          </a:p>
          <a:p>
            <a:r>
              <a:rPr lang="en-IN" sz="1200" b="1" dirty="0" smtClean="0">
                <a:solidFill>
                  <a:prstClr val="black"/>
                </a:solidFill>
              </a:rPr>
              <a:t>* Total facilities : </a:t>
            </a:r>
            <a:r>
              <a:rPr lang="en-IN" sz="1200" dirty="0" smtClean="0">
                <a:solidFill>
                  <a:prstClr val="black"/>
                </a:solidFill>
              </a:rPr>
              <a:t>Medical college + District hospitals+ Sub District hospitals+ CHCs </a:t>
            </a:r>
            <a:endParaRPr lang="en-GB" sz="1200" dirty="0">
              <a:solidFill>
                <a:prstClr val="black"/>
              </a:solidFill>
            </a:endParaRPr>
          </a:p>
        </p:txBody>
      </p:sp>
      <p:sp>
        <p:nvSpPr>
          <p:cNvPr id="4" name="Slide Number Placeholder 3"/>
          <p:cNvSpPr>
            <a:spLocks noGrp="1"/>
          </p:cNvSpPr>
          <p:nvPr>
            <p:ph type="sldNum" sz="quarter" idx="10"/>
          </p:nvPr>
        </p:nvSpPr>
        <p:spPr/>
        <p:txBody>
          <a:bodyPr/>
          <a:lstStyle/>
          <a:p>
            <a:fld id="{B45F2AC9-84C5-44F1-A487-EDFD17F0728F}" type="slidenum">
              <a:rPr lang="en-IN" smtClean="0"/>
              <a:pPr/>
              <a:t>16</a:t>
            </a:fld>
            <a:endParaRPr lang="en-IN"/>
          </a:p>
        </p:txBody>
      </p:sp>
    </p:spTree>
    <p:extLst>
      <p:ext uri="{BB962C8B-B14F-4D97-AF65-F5344CB8AC3E}">
        <p14:creationId xmlns:p14="http://schemas.microsoft.com/office/powerpoint/2010/main" xmlns="" val="368383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teams in the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rooms and Maternity OT’s at Medical Colleges, District Hospitals and SDH/CHCs will get incentives of </a:t>
            </a:r>
            <a:r>
              <a:rPr lang="en-US" sz="1200" kern="1200" dirty="0" err="1" smtClean="0">
                <a:solidFill>
                  <a:schemeClr val="tx1"/>
                </a:solidFill>
                <a:effectLst/>
                <a:latin typeface="+mn-lt"/>
                <a:ea typeface="+mn-ea"/>
                <a:cs typeface="+mn-cs"/>
              </a:rPr>
              <a:t>Rs</a:t>
            </a:r>
            <a:r>
              <a:rPr lang="en-US" sz="1200" kern="1200" dirty="0" smtClean="0">
                <a:solidFill>
                  <a:schemeClr val="tx1"/>
                </a:solidFill>
                <a:effectLst/>
                <a:latin typeface="+mn-lt"/>
                <a:ea typeface="+mn-ea"/>
                <a:cs typeface="+mn-cs"/>
              </a:rPr>
              <a:t>. 6 Lakhs, 3 Lakhs and 2 Lakhs (for each department) respectively on achievement of following criteria:</a:t>
            </a:r>
          </a:p>
          <a:p>
            <a:pPr marL="171450" lvl="0" indent="-171450">
              <a:buFont typeface="Arial" pitchFamily="34" charset="0"/>
              <a:buChar char="•"/>
            </a:pPr>
            <a:r>
              <a:rPr lang="en-US" sz="1200" kern="1200" dirty="0" smtClean="0">
                <a:solidFill>
                  <a:schemeClr val="tx1"/>
                </a:solidFill>
                <a:effectLst/>
                <a:latin typeface="+mn-lt"/>
                <a:ea typeface="+mn-ea"/>
                <a:cs typeface="+mn-cs"/>
              </a:rPr>
              <a:t>Quality Certification of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Room and/or OT as per protocol under the NQAS.</a:t>
            </a:r>
          </a:p>
          <a:p>
            <a:pPr marL="171450" lvl="0" indent="-171450">
              <a:buFont typeface="Arial" pitchFamily="34" charset="0"/>
              <a:buChar char="•"/>
            </a:pPr>
            <a:r>
              <a:rPr lang="en-US" sz="1200" kern="1200" dirty="0" smtClean="0">
                <a:solidFill>
                  <a:schemeClr val="tx1"/>
                </a:solidFill>
                <a:effectLst/>
                <a:latin typeface="+mn-lt"/>
                <a:ea typeface="+mn-ea"/>
                <a:cs typeface="+mn-cs"/>
              </a:rPr>
              <a:t>Attainment of at least of 75% of commensurate facility level targets and its verification by the SQAC. List of such verifiable indicators the facility, its source and means of verification is given in Annexure ‘C’ in </a:t>
            </a:r>
            <a:r>
              <a:rPr lang="en-US" sz="1200" kern="1200" dirty="0" err="1" smtClean="0">
                <a:solidFill>
                  <a:schemeClr val="tx1"/>
                </a:solidFill>
                <a:effectLst/>
                <a:latin typeface="+mn-lt"/>
                <a:ea typeface="+mn-ea"/>
                <a:cs typeface="+mn-cs"/>
              </a:rPr>
              <a:t>LaQshya</a:t>
            </a:r>
            <a:r>
              <a:rPr lang="en-US" sz="1200" kern="1200" dirty="0" smtClean="0">
                <a:solidFill>
                  <a:schemeClr val="tx1"/>
                </a:solidFill>
                <a:effectLst/>
                <a:latin typeface="+mn-lt"/>
                <a:ea typeface="+mn-ea"/>
                <a:cs typeface="+mn-cs"/>
              </a:rPr>
              <a:t> guidelines.</a:t>
            </a:r>
          </a:p>
          <a:p>
            <a:pPr marL="171450" lvl="0" indent="-171450">
              <a:buFont typeface="Arial" pitchFamily="34" charset="0"/>
              <a:buChar char="•"/>
            </a:pPr>
            <a:r>
              <a:rPr lang="en-US" sz="1200" kern="1200" dirty="0" smtClean="0">
                <a:solidFill>
                  <a:schemeClr val="tx1"/>
                </a:solidFill>
                <a:effectLst/>
                <a:latin typeface="+mn-lt"/>
                <a:ea typeface="+mn-ea"/>
                <a:cs typeface="+mn-cs"/>
              </a:rPr>
              <a:t>80% of the beneficiaries are either satisfied or highly satisfied (or Equivalent score &gt; 4 on </a:t>
            </a:r>
            <a:r>
              <a:rPr lang="en-US" sz="1200" kern="1200" dirty="0" err="1" smtClean="0">
                <a:solidFill>
                  <a:schemeClr val="tx1"/>
                </a:solidFill>
                <a:effectLst/>
                <a:latin typeface="+mn-lt"/>
                <a:ea typeface="+mn-ea"/>
                <a:cs typeface="+mn-cs"/>
              </a:rPr>
              <a:t>Likert</a:t>
            </a:r>
            <a:r>
              <a:rPr lang="en-US" sz="1200" kern="1200" dirty="0" smtClean="0">
                <a:solidFill>
                  <a:schemeClr val="tx1"/>
                </a:solidFill>
                <a:effectLst/>
                <a:latin typeface="+mn-lt"/>
                <a:ea typeface="+mn-ea"/>
                <a:cs typeface="+mn-cs"/>
              </a:rPr>
              <a:t> scale).</a:t>
            </a:r>
          </a:p>
          <a:p>
            <a:pPr marL="0" lvl="0" indent="0">
              <a:buFont typeface="Arial" pitchFamily="34" charset="0"/>
              <a:buNone/>
            </a:pPr>
            <a:endParaRPr lang="en-US" sz="1200" kern="1200" dirty="0" smtClean="0">
              <a:solidFill>
                <a:schemeClr val="tx1"/>
              </a:solidFill>
              <a:effectLst/>
              <a:latin typeface="+mn-lt"/>
              <a:ea typeface="+mn-ea"/>
              <a:cs typeface="+mn-cs"/>
            </a:endParaRPr>
          </a:p>
          <a:p>
            <a:pPr marL="0" lvl="0" indent="0">
              <a:buFont typeface="Arial" pitchFamily="34" charset="0"/>
              <a:buNone/>
            </a:pPr>
            <a:r>
              <a:rPr lang="en-US" sz="1200" kern="1200" dirty="0" smtClean="0">
                <a:solidFill>
                  <a:schemeClr val="tx1"/>
                </a:solidFill>
                <a:effectLst/>
                <a:latin typeface="+mn-lt"/>
                <a:ea typeface="+mn-ea"/>
                <a:cs typeface="+mn-cs"/>
              </a:rPr>
              <a:t>This incentive is recognition of the good work done by the quality circles and facility’s quality team. This amount can be used as cash incentive to the staff and also for the welfare activities</a:t>
            </a:r>
            <a:endParaRPr lang="en-US" dirty="0"/>
          </a:p>
        </p:txBody>
      </p:sp>
      <p:sp>
        <p:nvSpPr>
          <p:cNvPr id="4" name="Slide Number Placeholder 3"/>
          <p:cNvSpPr>
            <a:spLocks noGrp="1"/>
          </p:cNvSpPr>
          <p:nvPr>
            <p:ph type="sldNum" sz="quarter" idx="10"/>
          </p:nvPr>
        </p:nvSpPr>
        <p:spPr/>
        <p:txBody>
          <a:bodyPr/>
          <a:lstStyle/>
          <a:p>
            <a:fld id="{B45F2AC9-84C5-44F1-A487-EDFD17F0728F}" type="slidenum">
              <a:rPr lang="en-IN" smtClean="0"/>
              <a:pPr/>
              <a:t>17</a:t>
            </a:fld>
            <a:endParaRPr lang="en-IN"/>
          </a:p>
        </p:txBody>
      </p:sp>
    </p:spTree>
    <p:extLst>
      <p:ext uri="{BB962C8B-B14F-4D97-AF65-F5344CB8AC3E}">
        <p14:creationId xmlns:p14="http://schemas.microsoft.com/office/powerpoint/2010/main" xmlns="" val="137488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8" y="758825"/>
            <a:ext cx="6734175" cy="37893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1A5C070-4D4F-4207-988D-DF7A8DE3DB9D}" type="slidenum">
              <a:rPr lang="en-IN" smtClean="0">
                <a:solidFill>
                  <a:prstClr val="black"/>
                </a:solidFill>
              </a:rPr>
              <a:pPr/>
              <a:t>28</a:t>
            </a:fld>
            <a:endParaRPr lang="en-IN">
              <a:solidFill>
                <a:prstClr val="black"/>
              </a:solidFill>
            </a:endParaRPr>
          </a:p>
        </p:txBody>
      </p:sp>
    </p:spTree>
    <p:extLst>
      <p:ext uri="{BB962C8B-B14F-4D97-AF65-F5344CB8AC3E}">
        <p14:creationId xmlns:p14="http://schemas.microsoft.com/office/powerpoint/2010/main" xmlns="" val="69874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8F9CB4-C7FA-46C0-8978-760CAF3F272C}" type="datetime1">
              <a:rPr lang="en-US" smtClean="0"/>
              <a:pPr/>
              <a:t>9/19/2019</a:t>
            </a:fld>
            <a:endParaRPr lang="en-US"/>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21982269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ED5C4-BD77-4677-B6C8-03479D5BA354}" type="datetime1">
              <a:rPr lang="en-US" smtClean="0"/>
              <a:pPr/>
              <a:t>9/19/2019</a:t>
            </a:fld>
            <a:endParaRPr lang="en-US"/>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1059000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EA0FEC-3A68-402A-AE1C-DA849DD34A53}" type="datetime1">
              <a:rPr lang="en-US" smtClean="0"/>
              <a:pPr/>
              <a:t>9/19/2019</a:t>
            </a:fld>
            <a:endParaRPr lang="en-US"/>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34491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62324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509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F2560-015B-4F2B-8477-40746AFEF8EB}" type="datetime1">
              <a:rPr lang="en-US" smtClean="0"/>
              <a:pPr/>
              <a:t>9/19/2019</a:t>
            </a:fld>
            <a:endParaRPr lang="en-US"/>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176288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C6296F-71F3-48C6-A094-825E8381FEC4}" type="datetime1">
              <a:rPr lang="en-US" smtClean="0"/>
              <a:pPr/>
              <a:t>9/19/2019</a:t>
            </a:fld>
            <a:endParaRPr lang="en-US"/>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2896468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58F76-538D-4C4C-B855-6DEC7C1FF8D9}" type="datetime1">
              <a:rPr lang="en-US" smtClean="0"/>
              <a:pPr/>
              <a:t>9/19/2019</a:t>
            </a:fld>
            <a:endParaRPr lang="en-US"/>
          </a:p>
        </p:txBody>
      </p:sp>
      <p:sp>
        <p:nvSpPr>
          <p:cNvPr id="6" name="Footer Placeholder 5"/>
          <p:cNvSpPr>
            <a:spLocks noGrp="1"/>
          </p:cNvSpPr>
          <p:nvPr>
            <p:ph type="ftr" sz="quarter" idx="11"/>
          </p:nvPr>
        </p:nvSpPr>
        <p:spPr/>
        <p:txBody>
          <a:bodyPr/>
          <a:lstStyle/>
          <a:p>
            <a:r>
              <a:rPr lang="en-US" smtClean="0"/>
              <a:t>Ministry of Health and Family Welfare, Government of India</a:t>
            </a:r>
            <a:endParaRPr lang="en-US"/>
          </a:p>
        </p:txBody>
      </p:sp>
      <p:sp>
        <p:nvSpPr>
          <p:cNvPr id="7" name="Slide Number Placeholder 6"/>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4191049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91965A-2153-425C-9F5E-47B53B45DF7F}" type="datetime1">
              <a:rPr lang="en-US" smtClean="0"/>
              <a:pPr/>
              <a:t>9/19/2019</a:t>
            </a:fld>
            <a:endParaRPr lang="en-US"/>
          </a:p>
        </p:txBody>
      </p:sp>
      <p:sp>
        <p:nvSpPr>
          <p:cNvPr id="8" name="Footer Placeholder 7"/>
          <p:cNvSpPr>
            <a:spLocks noGrp="1"/>
          </p:cNvSpPr>
          <p:nvPr>
            <p:ph type="ftr" sz="quarter" idx="11"/>
          </p:nvPr>
        </p:nvSpPr>
        <p:spPr/>
        <p:txBody>
          <a:bodyPr/>
          <a:lstStyle/>
          <a:p>
            <a:r>
              <a:rPr lang="en-US" smtClean="0"/>
              <a:t>Ministry of Health and Family Welfare, Government of India</a:t>
            </a:r>
            <a:endParaRPr lang="en-US"/>
          </a:p>
        </p:txBody>
      </p:sp>
      <p:sp>
        <p:nvSpPr>
          <p:cNvPr id="9" name="Slide Number Placeholder 8"/>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3378765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FFB189-6423-46A1-9B01-8950A866B8BF}" type="datetime1">
              <a:rPr lang="en-US" smtClean="0"/>
              <a:pPr/>
              <a:t>9/19/2019</a:t>
            </a:fld>
            <a:endParaRPr lang="en-US"/>
          </a:p>
        </p:txBody>
      </p:sp>
      <p:sp>
        <p:nvSpPr>
          <p:cNvPr id="4" name="Footer Placeholder 3"/>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354519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FF470-D98A-4A4E-9469-7E862D16C23E}" type="datetime1">
              <a:rPr lang="en-US" smtClean="0"/>
              <a:pPr/>
              <a:t>9/19/2019</a:t>
            </a:fld>
            <a:endParaRPr lang="en-US"/>
          </a:p>
        </p:txBody>
      </p:sp>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4" name="Slide Number Placeholder 3"/>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395969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E51173-2F7A-405B-BDD8-1B0133947CD1}" type="datetime1">
              <a:rPr lang="en-US" smtClean="0"/>
              <a:pPr/>
              <a:t>9/19/2019</a:t>
            </a:fld>
            <a:endParaRPr lang="en-US"/>
          </a:p>
        </p:txBody>
      </p:sp>
      <p:sp>
        <p:nvSpPr>
          <p:cNvPr id="6" name="Footer Placeholder 5"/>
          <p:cNvSpPr>
            <a:spLocks noGrp="1"/>
          </p:cNvSpPr>
          <p:nvPr>
            <p:ph type="ftr" sz="quarter" idx="11"/>
          </p:nvPr>
        </p:nvSpPr>
        <p:spPr/>
        <p:txBody>
          <a:bodyPr/>
          <a:lstStyle/>
          <a:p>
            <a:r>
              <a:rPr lang="en-US" smtClean="0"/>
              <a:t>Ministry of Health and Family Welfare, Government of India</a:t>
            </a:r>
            <a:endParaRPr lang="en-US"/>
          </a:p>
        </p:txBody>
      </p:sp>
      <p:sp>
        <p:nvSpPr>
          <p:cNvPr id="7" name="Slide Number Placeholder 6"/>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113028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C0C3D2-0B77-4439-8FA1-B4D4638F96A7}" type="datetime1">
              <a:rPr lang="en-US" smtClean="0"/>
              <a:pPr/>
              <a:t>9/19/2019</a:t>
            </a:fld>
            <a:endParaRPr lang="en-US"/>
          </a:p>
        </p:txBody>
      </p:sp>
      <p:sp>
        <p:nvSpPr>
          <p:cNvPr id="6" name="Footer Placeholder 5"/>
          <p:cNvSpPr>
            <a:spLocks noGrp="1"/>
          </p:cNvSpPr>
          <p:nvPr>
            <p:ph type="ftr" sz="quarter" idx="11"/>
          </p:nvPr>
        </p:nvSpPr>
        <p:spPr/>
        <p:txBody>
          <a:bodyPr/>
          <a:lstStyle/>
          <a:p>
            <a:r>
              <a:rPr lang="en-US" smtClean="0"/>
              <a:t>Ministry of Health and Family Welfare, Government of India</a:t>
            </a:r>
            <a:endParaRPr lang="en-US"/>
          </a:p>
        </p:txBody>
      </p:sp>
      <p:sp>
        <p:nvSpPr>
          <p:cNvPr id="7" name="Slide Number Placeholder 6"/>
          <p:cNvSpPr>
            <a:spLocks noGrp="1"/>
          </p:cNvSpPr>
          <p:nvPr>
            <p:ph type="sldNum" sz="quarter" idx="12"/>
          </p:nvPr>
        </p:nvSpPr>
        <p:spPr/>
        <p:txBody>
          <a:bodyPr/>
          <a:lstStyle/>
          <a:p>
            <a:fld id="{BA559D0F-1EAD-41F5-AA35-F2832ECA82B6}" type="slidenum">
              <a:rPr lang="en-US" smtClean="0"/>
              <a:pPr/>
              <a:t>‹#›</a:t>
            </a:fld>
            <a:endParaRPr lang="en-US"/>
          </a:p>
        </p:txBody>
      </p:sp>
    </p:spTree>
    <p:extLst>
      <p:ext uri="{BB962C8B-B14F-4D97-AF65-F5344CB8AC3E}">
        <p14:creationId xmlns:p14="http://schemas.microsoft.com/office/powerpoint/2010/main" xmlns="" val="3675962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D3394-8655-4C00-BBBF-5C9965DC9484}" type="datetime1">
              <a:rPr lang="en-US" smtClean="0"/>
              <a:pPr/>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Ministry of Health and Family Welfare, Government of India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59D0F-1EAD-41F5-AA35-F2832ECA82B6}" type="slidenum">
              <a:rPr lang="en-US" smtClean="0"/>
              <a:pPr/>
              <a:t>‹#›</a:t>
            </a:fld>
            <a:endParaRPr lang="en-US"/>
          </a:p>
        </p:txBody>
      </p:sp>
      <p:sp>
        <p:nvSpPr>
          <p:cNvPr id="8" name="Frame 7"/>
          <p:cNvSpPr/>
          <p:nvPr userDrawn="1"/>
        </p:nvSpPr>
        <p:spPr>
          <a:xfrm>
            <a:off x="0" y="0"/>
            <a:ext cx="12192000" cy="6858000"/>
          </a:xfrm>
          <a:prstGeom prst="frame">
            <a:avLst>
              <a:gd name="adj1" fmla="val 2015"/>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1508247" y="228600"/>
            <a:ext cx="451231" cy="391886"/>
          </a:xfrm>
          <a:prstGeom prst="rect">
            <a:avLst/>
          </a:prstGeom>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265753" y="177105"/>
            <a:ext cx="306695" cy="494876"/>
          </a:xfrm>
          <a:prstGeom prst="rect">
            <a:avLst/>
          </a:prstGeom>
        </p:spPr>
      </p:pic>
    </p:spTree>
    <p:extLst>
      <p:ext uri="{BB962C8B-B14F-4D97-AF65-F5344CB8AC3E}">
        <p14:creationId xmlns:p14="http://schemas.microsoft.com/office/powerpoint/2010/main" xmlns="" val="97921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144" y="3106270"/>
            <a:ext cx="11680370" cy="3227576"/>
          </a:xfrm>
          <a:solidFill>
            <a:srgbClr val="002060"/>
          </a:solidFill>
        </p:spPr>
        <p:txBody>
          <a:bodyPr>
            <a:noAutofit/>
          </a:bodyPr>
          <a:lstStyle/>
          <a:p>
            <a:r>
              <a:rPr lang="en-US" sz="7200" b="1" dirty="0" smtClean="0">
                <a:solidFill>
                  <a:schemeClr val="bg1"/>
                </a:solidFill>
                <a:latin typeface="Agency FB" panose="020B0503020202020204" pitchFamily="34" charset="0"/>
              </a:rPr>
              <a:t>RMNCAH+N Quarterly Review</a:t>
            </a:r>
            <a:br>
              <a:rPr lang="en-US" sz="7200" b="1" dirty="0" smtClean="0">
                <a:solidFill>
                  <a:schemeClr val="bg1"/>
                </a:solidFill>
                <a:latin typeface="Agency FB" panose="020B0503020202020204" pitchFamily="34" charset="0"/>
              </a:rPr>
            </a:br>
            <a:r>
              <a:rPr lang="en-US" sz="2400" b="1" dirty="0" smtClean="0">
                <a:solidFill>
                  <a:schemeClr val="bg1"/>
                </a:solidFill>
              </a:rPr>
              <a:t>By:</a:t>
            </a:r>
            <a:r>
              <a:rPr lang="en-US" sz="3600" b="1" dirty="0" smtClean="0">
                <a:solidFill>
                  <a:schemeClr val="bg1"/>
                </a:solidFill>
              </a:rPr>
              <a:t/>
            </a:r>
            <a:br>
              <a:rPr lang="en-US" sz="3600" b="1" dirty="0" smtClean="0">
                <a:solidFill>
                  <a:schemeClr val="bg1"/>
                </a:solidFill>
              </a:rPr>
            </a:br>
            <a:r>
              <a:rPr lang="en-US" sz="2800" b="1" dirty="0" smtClean="0">
                <a:solidFill>
                  <a:schemeClr val="bg1"/>
                </a:solidFill>
              </a:rPr>
              <a:t>Ms. </a:t>
            </a:r>
            <a:r>
              <a:rPr lang="en-US" sz="2800" b="1" dirty="0" err="1" smtClean="0">
                <a:solidFill>
                  <a:schemeClr val="bg1"/>
                </a:solidFill>
              </a:rPr>
              <a:t>Vandana</a:t>
            </a:r>
            <a:r>
              <a:rPr lang="en-US" sz="2800" b="1" dirty="0" smtClean="0">
                <a:solidFill>
                  <a:schemeClr val="bg1"/>
                </a:solidFill>
              </a:rPr>
              <a:t> </a:t>
            </a:r>
            <a:r>
              <a:rPr lang="en-US" sz="2800" b="1" dirty="0" err="1" smtClean="0">
                <a:solidFill>
                  <a:schemeClr val="bg1"/>
                </a:solidFill>
              </a:rPr>
              <a:t>Gurnani</a:t>
            </a:r>
            <a:r>
              <a:rPr lang="en-US" sz="2800" b="1" dirty="0" smtClean="0">
                <a:solidFill>
                  <a:schemeClr val="bg1"/>
                </a:solidFill>
              </a:rPr>
              <a:t/>
            </a:r>
            <a:br>
              <a:rPr lang="en-US" sz="2800" b="1" dirty="0" smtClean="0">
                <a:solidFill>
                  <a:schemeClr val="bg1"/>
                </a:solidFill>
              </a:rPr>
            </a:br>
            <a:r>
              <a:rPr lang="en-US" sz="2800" b="1" dirty="0" smtClean="0">
                <a:solidFill>
                  <a:schemeClr val="bg1"/>
                </a:solidFill>
              </a:rPr>
              <a:t>JS (RCH), </a:t>
            </a:r>
            <a:r>
              <a:rPr lang="en-US" sz="2800" b="1" dirty="0" err="1" smtClean="0">
                <a:solidFill>
                  <a:schemeClr val="bg1"/>
                </a:solidFill>
              </a:rPr>
              <a:t>MoHFW</a:t>
            </a:r>
            <a:r>
              <a:rPr lang="en-US" sz="2800" b="1" dirty="0" smtClean="0">
                <a:solidFill>
                  <a:schemeClr val="bg1"/>
                </a:solidFill>
              </a:rPr>
              <a:t>, </a:t>
            </a:r>
            <a:r>
              <a:rPr lang="en-US" sz="2800" b="1" dirty="0" err="1" smtClean="0">
                <a:solidFill>
                  <a:schemeClr val="bg1"/>
                </a:solidFill>
              </a:rPr>
              <a:t>GoI</a:t>
            </a:r>
            <a:endParaRPr lang="en-US" sz="2800" b="1" dirty="0">
              <a:solidFill>
                <a:schemeClr val="bg1"/>
              </a:solidFill>
            </a:endParaRPr>
          </a:p>
        </p:txBody>
      </p:sp>
      <p:pic>
        <p:nvPicPr>
          <p:cNvPr id="1026" name="Picture 2" descr="Image"/>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976" b="42629"/>
          <a:stretch/>
        </p:blipFill>
        <p:spPr bwMode="auto">
          <a:xfrm>
            <a:off x="174172" y="185057"/>
            <a:ext cx="11778342" cy="356667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7723" y="349024"/>
            <a:ext cx="689136" cy="598502"/>
          </a:xfrm>
          <a:prstGeom prst="rect">
            <a:avLst/>
          </a:prstGeom>
        </p:spPr>
      </p:pic>
    </p:spTree>
    <p:extLst>
      <p:ext uri="{BB962C8B-B14F-4D97-AF65-F5344CB8AC3E}">
        <p14:creationId xmlns:p14="http://schemas.microsoft.com/office/powerpoint/2010/main" xmlns="" val="311551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1697"/>
          </a:xfrm>
        </p:spPr>
        <p:txBody>
          <a:bodyPr>
            <a:normAutofit/>
          </a:bodyPr>
          <a:lstStyle/>
          <a:p>
            <a:pPr algn="ctr"/>
            <a:r>
              <a:rPr lang="en-US" sz="4800" b="1" dirty="0">
                <a:solidFill>
                  <a:srgbClr val="0000CC"/>
                </a:solidFill>
                <a:latin typeface="Agency FB" panose="020B0503020202020204" pitchFamily="34" charset="0"/>
              </a:rPr>
              <a:t>Birth interval </a:t>
            </a:r>
            <a:r>
              <a:rPr lang="en-US" sz="4800" b="1" dirty="0" smtClean="0">
                <a:solidFill>
                  <a:srgbClr val="0000CC"/>
                </a:solidFill>
                <a:latin typeface="Agency FB" panose="020B0503020202020204" pitchFamily="34" charset="0"/>
              </a:rPr>
              <a:t>&gt;36 </a:t>
            </a:r>
            <a:r>
              <a:rPr lang="en-US" sz="4800" b="1" dirty="0">
                <a:solidFill>
                  <a:srgbClr val="0000CC"/>
                </a:solidFill>
                <a:latin typeface="Agency FB" panose="020B0503020202020204" pitchFamily="34" charset="0"/>
              </a:rPr>
              <a:t>months</a:t>
            </a:r>
          </a:p>
        </p:txBody>
      </p:sp>
      <p:sp>
        <p:nvSpPr>
          <p:cNvPr id="4" name="Rounded Rectangle 3"/>
          <p:cNvSpPr/>
          <p:nvPr/>
        </p:nvSpPr>
        <p:spPr>
          <a:xfrm>
            <a:off x="1287887" y="1792948"/>
            <a:ext cx="3116688" cy="31939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a:latin typeface="Cambria" panose="02040503050406030204" pitchFamily="18" charset="0"/>
            </a:endParaRPr>
          </a:p>
          <a:p>
            <a:pPr algn="ctr"/>
            <a:endParaRPr lang="en-US" sz="2400" dirty="0" smtClean="0">
              <a:latin typeface="Cambria" panose="02040503050406030204" pitchFamily="18" charset="0"/>
            </a:endParaRPr>
          </a:p>
          <a:p>
            <a:pPr algn="ctr"/>
            <a:r>
              <a:rPr lang="en-US" sz="3200" b="1" dirty="0" smtClean="0">
                <a:latin typeface="Cambria" panose="02040503050406030204" pitchFamily="18" charset="0"/>
              </a:rPr>
              <a:t>8 States </a:t>
            </a:r>
          </a:p>
          <a:p>
            <a:pPr algn="ctr"/>
            <a:r>
              <a:rPr lang="en-US" sz="2400" b="1" dirty="0" smtClean="0">
                <a:latin typeface="Cambria" panose="02040503050406030204" pitchFamily="18" charset="0"/>
              </a:rPr>
              <a:t>(HR, KN, CG, RJ, AP MP, TG, BH)</a:t>
            </a:r>
            <a:endParaRPr lang="en-US" sz="2400" b="1" dirty="0">
              <a:latin typeface="Cambria" panose="02040503050406030204" pitchFamily="18" charset="0"/>
            </a:endParaRPr>
          </a:p>
        </p:txBody>
      </p:sp>
      <p:sp>
        <p:nvSpPr>
          <p:cNvPr id="5" name="Rounded Rectangle 4"/>
          <p:cNvSpPr/>
          <p:nvPr/>
        </p:nvSpPr>
        <p:spPr>
          <a:xfrm>
            <a:off x="4929141" y="1792948"/>
            <a:ext cx="3013656" cy="31939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a:latin typeface="Cambria" panose="02040503050406030204" pitchFamily="18" charset="0"/>
            </a:endParaRPr>
          </a:p>
          <a:p>
            <a:pPr algn="ctr"/>
            <a:endParaRPr lang="en-US" sz="2400" dirty="0" smtClean="0">
              <a:latin typeface="Cambria" panose="02040503050406030204" pitchFamily="18" charset="0"/>
            </a:endParaRPr>
          </a:p>
          <a:p>
            <a:pPr algn="ctr"/>
            <a:r>
              <a:rPr lang="en-US" sz="3200" b="1" dirty="0" smtClean="0">
                <a:solidFill>
                  <a:schemeClr val="tx1"/>
                </a:solidFill>
                <a:latin typeface="Cambria" panose="02040503050406030204" pitchFamily="18" charset="0"/>
              </a:rPr>
              <a:t>9 States </a:t>
            </a:r>
          </a:p>
          <a:p>
            <a:pPr algn="ctr"/>
            <a:r>
              <a:rPr lang="en-US" sz="2400" b="1" dirty="0" smtClean="0">
                <a:solidFill>
                  <a:schemeClr val="tx1"/>
                </a:solidFill>
                <a:latin typeface="Cambria" panose="02040503050406030204" pitchFamily="18" charset="0"/>
              </a:rPr>
              <a:t>(MH, PB, HP, JK, GJ, TN, UP, JH, UK)</a:t>
            </a:r>
            <a:endParaRPr lang="en-US" sz="2400" b="1" dirty="0">
              <a:solidFill>
                <a:schemeClr val="tx1"/>
              </a:solidFill>
              <a:latin typeface="Cambria" panose="02040503050406030204" pitchFamily="18" charset="0"/>
            </a:endParaRPr>
          </a:p>
        </p:txBody>
      </p:sp>
      <p:sp>
        <p:nvSpPr>
          <p:cNvPr id="6" name="Rounded Rectangle 5"/>
          <p:cNvSpPr/>
          <p:nvPr/>
        </p:nvSpPr>
        <p:spPr>
          <a:xfrm>
            <a:off x="8405610" y="1792948"/>
            <a:ext cx="2948190" cy="31939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a:latin typeface="Cambria" panose="02040503050406030204" pitchFamily="18" charset="0"/>
            </a:endParaRPr>
          </a:p>
          <a:p>
            <a:pPr algn="ctr"/>
            <a:endParaRPr lang="en-US" sz="2400" dirty="0" smtClean="0">
              <a:latin typeface="Cambria" panose="02040503050406030204" pitchFamily="18" charset="0"/>
            </a:endParaRPr>
          </a:p>
          <a:p>
            <a:pPr algn="ctr"/>
            <a:r>
              <a:rPr lang="en-US" sz="3200" b="1" dirty="0" smtClean="0">
                <a:latin typeface="Cambria" panose="02040503050406030204" pitchFamily="18" charset="0"/>
              </a:rPr>
              <a:t>5 States </a:t>
            </a:r>
          </a:p>
          <a:p>
            <a:pPr algn="ctr"/>
            <a:r>
              <a:rPr lang="en-US" sz="2400" b="1" dirty="0" smtClean="0">
                <a:latin typeface="Cambria" panose="02040503050406030204" pitchFamily="18" charset="0"/>
              </a:rPr>
              <a:t>(AS, OR, WB, KL, DL)</a:t>
            </a:r>
            <a:endParaRPr lang="en-US" sz="2400" b="1" dirty="0">
              <a:latin typeface="Cambria" panose="02040503050406030204" pitchFamily="18" charset="0"/>
            </a:endParaRPr>
          </a:p>
        </p:txBody>
      </p:sp>
      <p:sp>
        <p:nvSpPr>
          <p:cNvPr id="9" name="TextBox 8"/>
          <p:cNvSpPr txBox="1"/>
          <p:nvPr/>
        </p:nvSpPr>
        <p:spPr>
          <a:xfrm>
            <a:off x="432486" y="1090523"/>
            <a:ext cx="11426578" cy="461665"/>
          </a:xfrm>
          <a:prstGeom prst="rect">
            <a:avLst/>
          </a:prstGeom>
          <a:solidFill>
            <a:srgbClr val="002060"/>
          </a:solidFill>
        </p:spPr>
        <p:txBody>
          <a:bodyPr wrap="square" rtlCol="0">
            <a:spAutoFit/>
          </a:bodyPr>
          <a:lstStyle/>
          <a:p>
            <a:pPr algn="ctr"/>
            <a:r>
              <a:rPr lang="en-US" sz="2400" b="1" dirty="0" smtClean="0">
                <a:solidFill>
                  <a:schemeClr val="bg1"/>
                </a:solidFill>
                <a:latin typeface="Cambria" panose="02040503050406030204" pitchFamily="18" charset="0"/>
              </a:rPr>
              <a:t>50.3% births are adequately spaced (&gt;36 months) in India (SRS 2017)</a:t>
            </a:r>
            <a:endParaRPr lang="en-US" sz="2400" b="1" dirty="0">
              <a:solidFill>
                <a:schemeClr val="bg1"/>
              </a:solidFill>
              <a:latin typeface="Cambria" panose="02040503050406030204" pitchFamily="18" charset="0"/>
            </a:endParaRPr>
          </a:p>
        </p:txBody>
      </p:sp>
      <p:sp>
        <p:nvSpPr>
          <p:cNvPr id="11" name="Rounded Rectangle 10"/>
          <p:cNvSpPr/>
          <p:nvPr/>
        </p:nvSpPr>
        <p:spPr>
          <a:xfrm>
            <a:off x="1744394" y="5325383"/>
            <a:ext cx="9383151" cy="829993"/>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t>Only 5 States have shown improvement in birth spacing in 2017 as compared to 2015 (MH,PJ,DL,KL,HP)</a:t>
            </a:r>
            <a:endParaRPr lang="en-US" sz="2400" b="1" dirty="0"/>
          </a:p>
        </p:txBody>
      </p:sp>
      <p:sp>
        <p:nvSpPr>
          <p:cNvPr id="12" name="TextBox 11"/>
          <p:cNvSpPr txBox="1"/>
          <p:nvPr/>
        </p:nvSpPr>
        <p:spPr>
          <a:xfrm>
            <a:off x="10494499" y="6263166"/>
            <a:ext cx="1266092" cy="261610"/>
          </a:xfrm>
          <a:prstGeom prst="rect">
            <a:avLst/>
          </a:prstGeom>
          <a:noFill/>
        </p:spPr>
        <p:txBody>
          <a:bodyPr wrap="square" rtlCol="0">
            <a:spAutoFit/>
          </a:bodyPr>
          <a:lstStyle/>
          <a:p>
            <a:r>
              <a:rPr lang="en-US" sz="1100" b="1" i="1" dirty="0" smtClean="0">
                <a:latin typeface="Cambria" panose="02040503050406030204" pitchFamily="18" charset="0"/>
              </a:rPr>
              <a:t>Source: SRS </a:t>
            </a:r>
            <a:endParaRPr lang="en-US" sz="1100" b="1" i="1" dirty="0">
              <a:latin typeface="Cambria" panose="02040503050406030204" pitchFamily="18" charset="0"/>
            </a:endParaRPr>
          </a:p>
        </p:txBody>
      </p:sp>
      <p:sp>
        <p:nvSpPr>
          <p:cNvPr id="3" name="TextBox 2"/>
          <p:cNvSpPr txBox="1"/>
          <p:nvPr/>
        </p:nvSpPr>
        <p:spPr>
          <a:xfrm>
            <a:off x="1287887" y="1875353"/>
            <a:ext cx="3116687" cy="1261884"/>
          </a:xfrm>
          <a:prstGeom prst="rect">
            <a:avLst/>
          </a:prstGeom>
          <a:noFill/>
        </p:spPr>
        <p:txBody>
          <a:bodyPr wrap="square" rtlCol="0">
            <a:spAutoFit/>
          </a:bodyPr>
          <a:lstStyle/>
          <a:p>
            <a:pPr algn="ctr"/>
            <a:r>
              <a:rPr lang="en-IN" sz="2800" b="1" dirty="0" smtClean="0">
                <a:solidFill>
                  <a:schemeClr val="bg1"/>
                </a:solidFill>
              </a:rPr>
              <a:t>&lt;50.3% </a:t>
            </a:r>
            <a:r>
              <a:rPr lang="en-IN" sz="2400" dirty="0" smtClean="0">
                <a:solidFill>
                  <a:schemeClr val="bg1"/>
                </a:solidFill>
              </a:rPr>
              <a:t>births are adequately spaced (&gt;36 months)</a:t>
            </a:r>
            <a:endParaRPr lang="en-IN" sz="2400" dirty="0">
              <a:solidFill>
                <a:schemeClr val="bg1"/>
              </a:solidFill>
            </a:endParaRPr>
          </a:p>
        </p:txBody>
      </p:sp>
      <p:sp>
        <p:nvSpPr>
          <p:cNvPr id="10" name="TextBox 9"/>
          <p:cNvSpPr txBox="1"/>
          <p:nvPr/>
        </p:nvSpPr>
        <p:spPr>
          <a:xfrm>
            <a:off x="4929140" y="1875353"/>
            <a:ext cx="3116687" cy="1261884"/>
          </a:xfrm>
          <a:prstGeom prst="rect">
            <a:avLst/>
          </a:prstGeom>
          <a:noFill/>
        </p:spPr>
        <p:txBody>
          <a:bodyPr wrap="square" rtlCol="0">
            <a:spAutoFit/>
          </a:bodyPr>
          <a:lstStyle/>
          <a:p>
            <a:pPr algn="ctr"/>
            <a:r>
              <a:rPr lang="en-IN" sz="2800" b="1" dirty="0" smtClean="0"/>
              <a:t>50.3%-60% </a:t>
            </a:r>
            <a:r>
              <a:rPr lang="en-IN" sz="2400" dirty="0" smtClean="0"/>
              <a:t>births are adequately spaced (&gt;36 months)</a:t>
            </a:r>
            <a:endParaRPr lang="en-IN" sz="2400" dirty="0"/>
          </a:p>
        </p:txBody>
      </p:sp>
      <p:sp>
        <p:nvSpPr>
          <p:cNvPr id="13" name="TextBox 12"/>
          <p:cNvSpPr txBox="1"/>
          <p:nvPr/>
        </p:nvSpPr>
        <p:spPr>
          <a:xfrm>
            <a:off x="8405611" y="1806550"/>
            <a:ext cx="2948190" cy="1261884"/>
          </a:xfrm>
          <a:prstGeom prst="rect">
            <a:avLst/>
          </a:prstGeom>
          <a:noFill/>
        </p:spPr>
        <p:txBody>
          <a:bodyPr wrap="square" rtlCol="0">
            <a:spAutoFit/>
          </a:bodyPr>
          <a:lstStyle/>
          <a:p>
            <a:pPr algn="ctr"/>
            <a:r>
              <a:rPr lang="en-IN" sz="2800" b="1" dirty="0"/>
              <a:t>&gt;</a:t>
            </a:r>
            <a:r>
              <a:rPr lang="en-IN" sz="2800" b="1" dirty="0" smtClean="0"/>
              <a:t>60% </a:t>
            </a:r>
            <a:r>
              <a:rPr lang="en-IN" sz="2400" dirty="0" smtClean="0"/>
              <a:t>births are adequately spaced (&gt;36 months)</a:t>
            </a:r>
            <a:endParaRPr lang="en-IN" sz="2400" dirty="0"/>
          </a:p>
        </p:txBody>
      </p:sp>
      <p:sp>
        <p:nvSpPr>
          <p:cNvPr id="7" name="Date Placeholder 6"/>
          <p:cNvSpPr>
            <a:spLocks noGrp="1"/>
          </p:cNvSpPr>
          <p:nvPr>
            <p:ph type="dt" sz="half" idx="10"/>
          </p:nvPr>
        </p:nvSpPr>
        <p:spPr/>
        <p:txBody>
          <a:bodyPr/>
          <a:lstStyle/>
          <a:p>
            <a:fld id="{E4F09573-3DF5-4B8F-B7A9-B36B6591BA61}" type="datetime1">
              <a:rPr lang="en-US" smtClean="0"/>
              <a:pPr/>
              <a:t>9/19/2019</a:t>
            </a:fld>
            <a:endParaRPr lang="en-US"/>
          </a:p>
        </p:txBody>
      </p:sp>
      <p:sp>
        <p:nvSpPr>
          <p:cNvPr id="8" name="Footer Placeholder 7"/>
          <p:cNvSpPr>
            <a:spLocks noGrp="1"/>
          </p:cNvSpPr>
          <p:nvPr>
            <p:ph type="ftr" sz="quarter" idx="11"/>
          </p:nvPr>
        </p:nvSpPr>
        <p:spPr/>
        <p:txBody>
          <a:bodyPr/>
          <a:lstStyle/>
          <a:p>
            <a:r>
              <a:rPr lang="en-US" smtClean="0"/>
              <a:t>Ministry of Health and Family Welfare, Government of India</a:t>
            </a:r>
            <a:endParaRPr lang="en-US"/>
          </a:p>
        </p:txBody>
      </p:sp>
    </p:spTree>
    <p:extLst>
      <p:ext uri="{BB962C8B-B14F-4D97-AF65-F5344CB8AC3E}">
        <p14:creationId xmlns:p14="http://schemas.microsoft.com/office/powerpoint/2010/main" xmlns="" val="1805180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912"/>
            <a:ext cx="10515600" cy="771697"/>
          </a:xfrm>
        </p:spPr>
        <p:txBody>
          <a:bodyPr>
            <a:normAutofit/>
          </a:bodyPr>
          <a:lstStyle/>
          <a:p>
            <a:pPr algn="ctr"/>
            <a:r>
              <a:rPr lang="en-US" sz="4800" b="1" dirty="0" smtClean="0">
                <a:solidFill>
                  <a:srgbClr val="0000CC"/>
                </a:solidFill>
                <a:latin typeface="Agency FB" panose="020B0503020202020204" pitchFamily="34" charset="0"/>
              </a:rPr>
              <a:t>PPIUCD Acceptance Rate</a:t>
            </a:r>
            <a:endParaRPr lang="en-US" sz="4800" b="1" dirty="0">
              <a:solidFill>
                <a:srgbClr val="0000CC"/>
              </a:solidFill>
              <a:latin typeface="Agency FB" panose="020B0503020202020204" pitchFamily="34" charset="0"/>
            </a:endParaRPr>
          </a:p>
        </p:txBody>
      </p:sp>
      <p:sp>
        <p:nvSpPr>
          <p:cNvPr id="12" name="TextBox 11"/>
          <p:cNvSpPr txBox="1"/>
          <p:nvPr/>
        </p:nvSpPr>
        <p:spPr>
          <a:xfrm>
            <a:off x="10640499" y="5216902"/>
            <a:ext cx="1266092" cy="261610"/>
          </a:xfrm>
          <a:prstGeom prst="rect">
            <a:avLst/>
          </a:prstGeom>
          <a:noFill/>
        </p:spPr>
        <p:txBody>
          <a:bodyPr wrap="square" rtlCol="0">
            <a:spAutoFit/>
          </a:bodyPr>
          <a:lstStyle/>
          <a:p>
            <a:r>
              <a:rPr lang="en-US" sz="1100" b="1" i="1" dirty="0" smtClean="0">
                <a:latin typeface="Cambria" panose="02040503050406030204" pitchFamily="18" charset="0"/>
              </a:rPr>
              <a:t>Source: HMIS</a:t>
            </a:r>
            <a:endParaRPr lang="en-US" sz="1100" b="1" i="1" dirty="0">
              <a:latin typeface="Cambria" panose="02040503050406030204" pitchFamily="18" charset="0"/>
            </a:endParaRPr>
          </a:p>
        </p:txBody>
      </p:sp>
      <p:sp>
        <p:nvSpPr>
          <p:cNvPr id="7" name="Date Placeholder 6"/>
          <p:cNvSpPr>
            <a:spLocks noGrp="1"/>
          </p:cNvSpPr>
          <p:nvPr>
            <p:ph type="dt" sz="half" idx="10"/>
          </p:nvPr>
        </p:nvSpPr>
        <p:spPr/>
        <p:txBody>
          <a:bodyPr/>
          <a:lstStyle/>
          <a:p>
            <a:fld id="{E4F09573-3DF5-4B8F-B7A9-B36B6591BA61}" type="datetime1">
              <a:rPr lang="en-US" smtClean="0"/>
              <a:pPr/>
              <a:t>9/19/2019</a:t>
            </a:fld>
            <a:endParaRPr lang="en-US"/>
          </a:p>
        </p:txBody>
      </p:sp>
      <p:sp>
        <p:nvSpPr>
          <p:cNvPr id="8" name="Footer Placeholder 7"/>
          <p:cNvSpPr>
            <a:spLocks noGrp="1"/>
          </p:cNvSpPr>
          <p:nvPr>
            <p:ph type="ftr" sz="quarter" idx="11"/>
          </p:nvPr>
        </p:nvSpPr>
        <p:spPr/>
        <p:txBody>
          <a:bodyPr/>
          <a:lstStyle/>
          <a:p>
            <a:r>
              <a:rPr lang="en-US" smtClean="0"/>
              <a:t>Ministry of Health and Family Welfare, Government of India</a:t>
            </a:r>
            <a:endParaRPr lang="en-US"/>
          </a:p>
        </p:txBody>
      </p:sp>
      <p:sp>
        <p:nvSpPr>
          <p:cNvPr id="14" name="Rectangle 13"/>
          <p:cNvSpPr/>
          <p:nvPr/>
        </p:nvSpPr>
        <p:spPr>
          <a:xfrm>
            <a:off x="571488" y="5584805"/>
            <a:ext cx="8529038" cy="954107"/>
          </a:xfrm>
          <a:prstGeom prst="rect">
            <a:avLst/>
          </a:prstGeom>
          <a:solidFill>
            <a:srgbClr val="002060"/>
          </a:solidFill>
          <a:ln>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sz="2800" b="1" dirty="0" smtClean="0">
                <a:solidFill>
                  <a:schemeClr val="bg1"/>
                </a:solidFill>
              </a:rPr>
              <a:t>33 states and UTs are still below the National benchmark of 25%</a:t>
            </a:r>
            <a:endParaRPr lang="en-US" sz="2800" b="1" dirty="0">
              <a:solidFill>
                <a:schemeClr val="bg1"/>
              </a:solidFill>
            </a:endParaRPr>
          </a:p>
        </p:txBody>
      </p:sp>
      <p:grpSp>
        <p:nvGrpSpPr>
          <p:cNvPr id="24" name="Group 23"/>
          <p:cNvGrpSpPr/>
          <p:nvPr/>
        </p:nvGrpSpPr>
        <p:grpSpPr>
          <a:xfrm>
            <a:off x="395549" y="1223683"/>
            <a:ext cx="11615216" cy="4067794"/>
            <a:chOff x="258865" y="1879447"/>
            <a:chExt cx="11615216" cy="1815223"/>
          </a:xfrm>
        </p:grpSpPr>
        <p:sp>
          <p:nvSpPr>
            <p:cNvPr id="15" name="Rounded Rectangle 14"/>
            <p:cNvSpPr/>
            <p:nvPr/>
          </p:nvSpPr>
          <p:spPr>
            <a:xfrm>
              <a:off x="258865" y="1879448"/>
              <a:ext cx="2901174" cy="1815222"/>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a:latin typeface="Cambria" panose="02040503050406030204" pitchFamily="18" charset="0"/>
              </a:endParaRPr>
            </a:p>
            <a:p>
              <a:pPr algn="ctr"/>
              <a:r>
                <a:rPr lang="en-US" sz="3200" b="1" dirty="0" smtClean="0">
                  <a:latin typeface="Cambria" panose="02040503050406030204" pitchFamily="18" charset="0"/>
                </a:rPr>
                <a:t>17 States  </a:t>
              </a:r>
            </a:p>
            <a:p>
              <a:pPr algn="ctr"/>
              <a:r>
                <a:rPr lang="en-US" sz="2400" dirty="0" smtClean="0">
                  <a:latin typeface="Cambria" panose="02040503050406030204" pitchFamily="18" charset="0"/>
                </a:rPr>
                <a:t>(LM, TR, MZ, GO, MG, NG, AP, DNH, TG, KL, JK, AR, MN, PD, HP, DD)</a:t>
              </a:r>
              <a:endParaRPr lang="en-US" sz="2400" dirty="0">
                <a:latin typeface="Cambria" panose="02040503050406030204" pitchFamily="18" charset="0"/>
              </a:endParaRPr>
            </a:p>
          </p:txBody>
        </p:sp>
        <p:sp>
          <p:nvSpPr>
            <p:cNvPr id="16" name="TextBox 15"/>
            <p:cNvSpPr txBox="1"/>
            <p:nvPr/>
          </p:nvSpPr>
          <p:spPr>
            <a:xfrm>
              <a:off x="333007" y="1961852"/>
              <a:ext cx="2740531" cy="234166"/>
            </a:xfrm>
            <a:prstGeom prst="rect">
              <a:avLst/>
            </a:prstGeom>
            <a:noFill/>
          </p:spPr>
          <p:txBody>
            <a:bodyPr wrap="square" rtlCol="0">
              <a:spAutoFit/>
            </a:bodyPr>
            <a:lstStyle/>
            <a:p>
              <a:pPr algn="ctr"/>
              <a:r>
                <a:rPr lang="en-IN" sz="2800" b="1" dirty="0" smtClean="0">
                  <a:solidFill>
                    <a:schemeClr val="bg1"/>
                  </a:solidFill>
                </a:rPr>
                <a:t>&lt;10%</a:t>
              </a:r>
              <a:endParaRPr lang="en-IN" sz="2800" dirty="0">
                <a:solidFill>
                  <a:schemeClr val="bg1"/>
                </a:solidFill>
              </a:endParaRPr>
            </a:p>
          </p:txBody>
        </p:sp>
        <p:sp>
          <p:nvSpPr>
            <p:cNvPr id="18" name="Rounded Rectangle 17"/>
            <p:cNvSpPr/>
            <p:nvPr/>
          </p:nvSpPr>
          <p:spPr>
            <a:xfrm>
              <a:off x="3263832" y="1879447"/>
              <a:ext cx="2870982" cy="181522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smtClean="0">
                <a:latin typeface="Cambria" panose="02040503050406030204" pitchFamily="18" charset="0"/>
              </a:endParaRPr>
            </a:p>
            <a:p>
              <a:pPr algn="ctr"/>
              <a:r>
                <a:rPr lang="en-US" sz="3200" b="1" dirty="0" smtClean="0">
                  <a:latin typeface="Cambria" panose="02040503050406030204" pitchFamily="18" charset="0"/>
                </a:rPr>
                <a:t>11 States  </a:t>
              </a:r>
            </a:p>
            <a:p>
              <a:pPr algn="ctr"/>
              <a:r>
                <a:rPr lang="en-US" sz="2400" dirty="0" smtClean="0">
                  <a:latin typeface="Cambria" panose="02040503050406030204" pitchFamily="18" charset="0"/>
                </a:rPr>
                <a:t>(SK, CD, AN, BH, UP, UK, KN, AS, MH, JH, GJ, CG)</a:t>
              </a:r>
              <a:endParaRPr lang="en-US" sz="2400" dirty="0">
                <a:latin typeface="Cambria" panose="02040503050406030204" pitchFamily="18" charset="0"/>
              </a:endParaRPr>
            </a:p>
          </p:txBody>
        </p:sp>
        <p:sp>
          <p:nvSpPr>
            <p:cNvPr id="19" name="TextBox 18"/>
            <p:cNvSpPr txBox="1"/>
            <p:nvPr/>
          </p:nvSpPr>
          <p:spPr>
            <a:xfrm>
              <a:off x="3160039" y="1961852"/>
              <a:ext cx="2930824" cy="234166"/>
            </a:xfrm>
            <a:prstGeom prst="rect">
              <a:avLst/>
            </a:prstGeom>
            <a:noFill/>
          </p:spPr>
          <p:txBody>
            <a:bodyPr wrap="square" rtlCol="0">
              <a:spAutoFit/>
            </a:bodyPr>
            <a:lstStyle/>
            <a:p>
              <a:pPr algn="ctr"/>
              <a:r>
                <a:rPr lang="en-IN" sz="2800" b="1" dirty="0" smtClean="0">
                  <a:solidFill>
                    <a:schemeClr val="bg1"/>
                  </a:solidFill>
                </a:rPr>
                <a:t>10%-15%</a:t>
              </a:r>
              <a:endParaRPr lang="en-IN" sz="2800" dirty="0">
                <a:solidFill>
                  <a:schemeClr val="bg1"/>
                </a:solidFill>
              </a:endParaRPr>
            </a:p>
          </p:txBody>
        </p:sp>
        <p:sp>
          <p:nvSpPr>
            <p:cNvPr id="20" name="Rounded Rectangle 19"/>
            <p:cNvSpPr/>
            <p:nvPr/>
          </p:nvSpPr>
          <p:spPr>
            <a:xfrm>
              <a:off x="6184574" y="1879447"/>
              <a:ext cx="2740532" cy="181522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Cambria" panose="02040503050406030204" pitchFamily="18" charset="0"/>
              </a:endParaRPr>
            </a:p>
            <a:p>
              <a:pPr algn="ctr"/>
              <a:endParaRPr lang="en-US" sz="2400" dirty="0">
                <a:solidFill>
                  <a:schemeClr val="tx1"/>
                </a:solidFill>
                <a:latin typeface="Cambria" panose="02040503050406030204" pitchFamily="18" charset="0"/>
              </a:endParaRPr>
            </a:p>
            <a:p>
              <a:pPr algn="ctr"/>
              <a:endParaRPr lang="en-US" sz="2400" dirty="0" smtClean="0">
                <a:solidFill>
                  <a:schemeClr val="tx1"/>
                </a:solidFill>
                <a:latin typeface="Cambria" panose="02040503050406030204" pitchFamily="18" charset="0"/>
              </a:endParaRPr>
            </a:p>
            <a:p>
              <a:pPr algn="ctr"/>
              <a:r>
                <a:rPr lang="en-US" sz="3200" b="1" dirty="0" smtClean="0">
                  <a:solidFill>
                    <a:schemeClr val="tx1"/>
                  </a:solidFill>
                  <a:latin typeface="Cambria" panose="02040503050406030204" pitchFamily="18" charset="0"/>
                </a:rPr>
                <a:t>5 States  </a:t>
              </a:r>
            </a:p>
            <a:p>
              <a:pPr algn="ctr"/>
              <a:r>
                <a:rPr lang="en-US" sz="2400" dirty="0" smtClean="0">
                  <a:solidFill>
                    <a:schemeClr val="tx1"/>
                  </a:solidFill>
                  <a:latin typeface="Cambria" panose="02040503050406030204" pitchFamily="18" charset="0"/>
                </a:rPr>
                <a:t>(RJ, PB, MP, DL, OD)</a:t>
              </a:r>
              <a:endParaRPr lang="en-US" sz="2400" dirty="0">
                <a:solidFill>
                  <a:schemeClr val="tx1"/>
                </a:solidFill>
                <a:latin typeface="Cambria" panose="02040503050406030204" pitchFamily="18" charset="0"/>
              </a:endParaRPr>
            </a:p>
          </p:txBody>
        </p:sp>
        <p:sp>
          <p:nvSpPr>
            <p:cNvPr id="21" name="TextBox 20"/>
            <p:cNvSpPr txBox="1"/>
            <p:nvPr/>
          </p:nvSpPr>
          <p:spPr>
            <a:xfrm>
              <a:off x="6184574" y="1961852"/>
              <a:ext cx="2740531" cy="233483"/>
            </a:xfrm>
            <a:prstGeom prst="rect">
              <a:avLst/>
            </a:prstGeom>
            <a:noFill/>
          </p:spPr>
          <p:txBody>
            <a:bodyPr wrap="square" rtlCol="0">
              <a:spAutoFit/>
            </a:bodyPr>
            <a:lstStyle/>
            <a:p>
              <a:pPr algn="ctr"/>
              <a:r>
                <a:rPr lang="en-IN" sz="2800" b="1" dirty="0" smtClean="0"/>
                <a:t>15%-25%</a:t>
              </a:r>
              <a:endParaRPr lang="en-IN" sz="2800" dirty="0"/>
            </a:p>
          </p:txBody>
        </p:sp>
        <p:sp>
          <p:nvSpPr>
            <p:cNvPr id="22" name="Rounded Rectangle 21"/>
            <p:cNvSpPr/>
            <p:nvPr/>
          </p:nvSpPr>
          <p:spPr>
            <a:xfrm>
              <a:off x="9133549" y="1879447"/>
              <a:ext cx="2740532" cy="1815223"/>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a:latin typeface="Cambria" panose="02040503050406030204" pitchFamily="18" charset="0"/>
              </a:endParaRPr>
            </a:p>
            <a:p>
              <a:pPr algn="ctr"/>
              <a:endParaRPr lang="en-US" sz="2400" dirty="0" smtClean="0">
                <a:latin typeface="Cambria" panose="02040503050406030204" pitchFamily="18" charset="0"/>
              </a:endParaRPr>
            </a:p>
            <a:p>
              <a:pPr algn="ctr"/>
              <a:r>
                <a:rPr lang="en-US" sz="3200" b="1" dirty="0" smtClean="0">
                  <a:latin typeface="Cambria" panose="02040503050406030204" pitchFamily="18" charset="0"/>
                </a:rPr>
                <a:t>3 States  </a:t>
              </a:r>
            </a:p>
            <a:p>
              <a:pPr algn="ctr"/>
              <a:r>
                <a:rPr lang="en-US" sz="2400" dirty="0" smtClean="0">
                  <a:latin typeface="Cambria" panose="02040503050406030204" pitchFamily="18" charset="0"/>
                </a:rPr>
                <a:t>(TN, WB, HR)</a:t>
              </a:r>
              <a:endParaRPr lang="en-US" sz="2400" dirty="0">
                <a:latin typeface="Cambria" panose="02040503050406030204" pitchFamily="18" charset="0"/>
              </a:endParaRPr>
            </a:p>
          </p:txBody>
        </p:sp>
        <p:sp>
          <p:nvSpPr>
            <p:cNvPr id="23" name="TextBox 22"/>
            <p:cNvSpPr txBox="1"/>
            <p:nvPr/>
          </p:nvSpPr>
          <p:spPr>
            <a:xfrm>
              <a:off x="9133549" y="1961852"/>
              <a:ext cx="2740531" cy="234166"/>
            </a:xfrm>
            <a:prstGeom prst="rect">
              <a:avLst/>
            </a:prstGeom>
            <a:noFill/>
          </p:spPr>
          <p:txBody>
            <a:bodyPr wrap="square" rtlCol="0">
              <a:spAutoFit/>
            </a:bodyPr>
            <a:lstStyle/>
            <a:p>
              <a:pPr algn="ctr"/>
              <a:r>
                <a:rPr lang="en-IN" sz="2800" b="1" dirty="0" smtClean="0">
                  <a:solidFill>
                    <a:schemeClr val="bg1"/>
                  </a:solidFill>
                </a:rPr>
                <a:t>&gt;25%</a:t>
              </a:r>
              <a:endParaRPr lang="en-IN" sz="2800" dirty="0">
                <a:solidFill>
                  <a:schemeClr val="bg1"/>
                </a:solidFill>
              </a:endParaRPr>
            </a:p>
          </p:txBody>
        </p:sp>
      </p:grpSp>
    </p:spTree>
    <p:extLst>
      <p:ext uri="{BB962C8B-B14F-4D97-AF65-F5344CB8AC3E}">
        <p14:creationId xmlns:p14="http://schemas.microsoft.com/office/powerpoint/2010/main" xmlns="" val="1282962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60" y="197928"/>
            <a:ext cx="10831411" cy="771697"/>
          </a:xfrm>
        </p:spPr>
        <p:txBody>
          <a:bodyPr>
            <a:noAutofit/>
          </a:bodyPr>
          <a:lstStyle/>
          <a:p>
            <a:pPr algn="ctr"/>
            <a:r>
              <a:rPr lang="en-US" sz="4000" b="1" dirty="0">
                <a:solidFill>
                  <a:srgbClr val="0000CC"/>
                </a:solidFill>
                <a:latin typeface="Agency FB" panose="020B0503020202020204" pitchFamily="34" charset="0"/>
              </a:rPr>
              <a:t>Injectable MPA users per 1000 MWRA (Eligible Couples)-2018</a:t>
            </a:r>
          </a:p>
        </p:txBody>
      </p:sp>
      <p:sp>
        <p:nvSpPr>
          <p:cNvPr id="12" name="TextBox 11"/>
          <p:cNvSpPr txBox="1"/>
          <p:nvPr/>
        </p:nvSpPr>
        <p:spPr>
          <a:xfrm>
            <a:off x="10616772" y="3376344"/>
            <a:ext cx="1266092" cy="261610"/>
          </a:xfrm>
          <a:prstGeom prst="rect">
            <a:avLst/>
          </a:prstGeom>
          <a:noFill/>
        </p:spPr>
        <p:txBody>
          <a:bodyPr wrap="square" rtlCol="0">
            <a:spAutoFit/>
          </a:bodyPr>
          <a:lstStyle/>
          <a:p>
            <a:r>
              <a:rPr lang="en-US" sz="1100" b="1" i="1" dirty="0" smtClean="0">
                <a:latin typeface="Cambria" panose="02040503050406030204" pitchFamily="18" charset="0"/>
              </a:rPr>
              <a:t>Source: HMIS</a:t>
            </a:r>
            <a:endParaRPr lang="en-US" sz="1100" b="1" i="1" dirty="0">
              <a:latin typeface="Cambria" panose="02040503050406030204" pitchFamily="18" charset="0"/>
            </a:endParaRPr>
          </a:p>
        </p:txBody>
      </p:sp>
      <p:sp>
        <p:nvSpPr>
          <p:cNvPr id="7" name="Date Placeholder 6"/>
          <p:cNvSpPr>
            <a:spLocks noGrp="1"/>
          </p:cNvSpPr>
          <p:nvPr>
            <p:ph type="dt" sz="half" idx="10"/>
          </p:nvPr>
        </p:nvSpPr>
        <p:spPr/>
        <p:txBody>
          <a:bodyPr/>
          <a:lstStyle/>
          <a:p>
            <a:fld id="{E4F09573-3DF5-4B8F-B7A9-B36B6591BA61}" type="datetime1">
              <a:rPr lang="en-US" smtClean="0"/>
              <a:pPr/>
              <a:t>9/19/2019</a:t>
            </a:fld>
            <a:endParaRPr lang="en-US"/>
          </a:p>
        </p:txBody>
      </p:sp>
      <p:sp>
        <p:nvSpPr>
          <p:cNvPr id="8" name="Footer Placeholder 7"/>
          <p:cNvSpPr>
            <a:spLocks noGrp="1"/>
          </p:cNvSpPr>
          <p:nvPr>
            <p:ph type="ftr" sz="quarter" idx="11"/>
          </p:nvPr>
        </p:nvSpPr>
        <p:spPr/>
        <p:txBody>
          <a:bodyPr/>
          <a:lstStyle/>
          <a:p>
            <a:r>
              <a:rPr lang="en-US" smtClean="0"/>
              <a:t>Ministry of Health and Family Welfare, Government of India</a:t>
            </a:r>
            <a:endParaRPr lang="en-US"/>
          </a:p>
        </p:txBody>
      </p:sp>
      <p:grpSp>
        <p:nvGrpSpPr>
          <p:cNvPr id="3" name="Group 2"/>
          <p:cNvGrpSpPr/>
          <p:nvPr/>
        </p:nvGrpSpPr>
        <p:grpSpPr>
          <a:xfrm>
            <a:off x="469693" y="1282347"/>
            <a:ext cx="11541072" cy="2111966"/>
            <a:chOff x="3296723" y="1586575"/>
            <a:chExt cx="8714041" cy="3578773"/>
          </a:xfrm>
        </p:grpSpPr>
        <p:sp>
          <p:nvSpPr>
            <p:cNvPr id="18" name="Rounded Rectangle 17"/>
            <p:cNvSpPr/>
            <p:nvPr/>
          </p:nvSpPr>
          <p:spPr>
            <a:xfrm>
              <a:off x="3356565" y="1586577"/>
              <a:ext cx="2870982" cy="3578769"/>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smtClean="0">
                <a:latin typeface="Cambria" panose="02040503050406030204" pitchFamily="18" charset="0"/>
              </a:endParaRPr>
            </a:p>
            <a:p>
              <a:pPr algn="ctr"/>
              <a:r>
                <a:rPr lang="en-US" sz="3200" b="1" dirty="0" smtClean="0">
                  <a:latin typeface="Cambria" panose="02040503050406030204" pitchFamily="18" charset="0"/>
                </a:rPr>
                <a:t>21 States  </a:t>
              </a:r>
            </a:p>
            <a:p>
              <a:pPr algn="ctr"/>
              <a:r>
                <a:rPr lang="en-US" sz="2000" dirty="0" smtClean="0">
                  <a:latin typeface="Cambria" panose="02040503050406030204" pitchFamily="18" charset="0"/>
                </a:rPr>
                <a:t>(AP, MN, TR, DD, KL, TG, UK, MH, NG, PB, CG, MZ, OD, LM, GO, HR, HP, JH, KN, TN, PD, )</a:t>
              </a:r>
              <a:endParaRPr lang="en-US" sz="2000" dirty="0">
                <a:latin typeface="Cambria" panose="02040503050406030204" pitchFamily="18" charset="0"/>
              </a:endParaRPr>
            </a:p>
          </p:txBody>
        </p:sp>
        <p:sp>
          <p:nvSpPr>
            <p:cNvPr id="19" name="TextBox 18"/>
            <p:cNvSpPr txBox="1"/>
            <p:nvPr/>
          </p:nvSpPr>
          <p:spPr>
            <a:xfrm>
              <a:off x="3296723" y="1749043"/>
              <a:ext cx="2930824" cy="461666"/>
            </a:xfrm>
            <a:prstGeom prst="rect">
              <a:avLst/>
            </a:prstGeom>
            <a:noFill/>
          </p:spPr>
          <p:txBody>
            <a:bodyPr wrap="square" rtlCol="0">
              <a:spAutoFit/>
            </a:bodyPr>
            <a:lstStyle/>
            <a:p>
              <a:pPr algn="ctr"/>
              <a:r>
                <a:rPr lang="en-IN" sz="2400" b="1" dirty="0" smtClean="0">
                  <a:solidFill>
                    <a:schemeClr val="bg1"/>
                  </a:solidFill>
                </a:rPr>
                <a:t>&lt;0.5</a:t>
              </a:r>
              <a:endParaRPr lang="en-IN" sz="2400" dirty="0">
                <a:solidFill>
                  <a:schemeClr val="bg1"/>
                </a:solidFill>
              </a:endParaRPr>
            </a:p>
          </p:txBody>
        </p:sp>
        <p:sp>
          <p:nvSpPr>
            <p:cNvPr id="20" name="Rounded Rectangle 19"/>
            <p:cNvSpPr/>
            <p:nvPr/>
          </p:nvSpPr>
          <p:spPr>
            <a:xfrm>
              <a:off x="6321258" y="1586579"/>
              <a:ext cx="2740532" cy="357876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solidFill>
                <a:latin typeface="Cambria" panose="02040503050406030204" pitchFamily="18" charset="0"/>
              </a:endParaRPr>
            </a:p>
            <a:p>
              <a:pPr algn="ctr"/>
              <a:endParaRPr lang="en-US" sz="2400" dirty="0" smtClean="0">
                <a:solidFill>
                  <a:schemeClr val="tx1"/>
                </a:solidFill>
                <a:latin typeface="Cambria" panose="02040503050406030204" pitchFamily="18" charset="0"/>
              </a:endParaRPr>
            </a:p>
            <a:p>
              <a:pPr algn="ctr"/>
              <a:r>
                <a:rPr lang="en-US" sz="3200" b="1" dirty="0" smtClean="0">
                  <a:solidFill>
                    <a:schemeClr val="tx1"/>
                  </a:solidFill>
                  <a:latin typeface="Cambria" panose="02040503050406030204" pitchFamily="18" charset="0"/>
                </a:rPr>
                <a:t>9 States  </a:t>
              </a:r>
            </a:p>
            <a:p>
              <a:pPr algn="ctr"/>
              <a:r>
                <a:rPr lang="en-US" sz="2000" dirty="0" smtClean="0">
                  <a:solidFill>
                    <a:schemeClr val="tx1"/>
                  </a:solidFill>
                  <a:latin typeface="Cambria" panose="02040503050406030204" pitchFamily="18" charset="0"/>
                </a:rPr>
                <a:t>(AR, AS, GJ, UP, MG, MP, WB, AN, DL)</a:t>
              </a:r>
              <a:endParaRPr lang="en-US" sz="2000" dirty="0">
                <a:solidFill>
                  <a:schemeClr val="tx1"/>
                </a:solidFill>
                <a:latin typeface="Cambria" panose="02040503050406030204" pitchFamily="18" charset="0"/>
              </a:endParaRPr>
            </a:p>
          </p:txBody>
        </p:sp>
        <p:sp>
          <p:nvSpPr>
            <p:cNvPr id="21" name="TextBox 20"/>
            <p:cNvSpPr txBox="1"/>
            <p:nvPr/>
          </p:nvSpPr>
          <p:spPr>
            <a:xfrm>
              <a:off x="6321258" y="1749043"/>
              <a:ext cx="2740531" cy="461666"/>
            </a:xfrm>
            <a:prstGeom prst="rect">
              <a:avLst/>
            </a:prstGeom>
            <a:noFill/>
          </p:spPr>
          <p:txBody>
            <a:bodyPr wrap="square" rtlCol="0">
              <a:spAutoFit/>
            </a:bodyPr>
            <a:lstStyle/>
            <a:p>
              <a:pPr algn="ctr"/>
              <a:r>
                <a:rPr lang="en-IN" sz="2400" b="1" dirty="0" smtClean="0"/>
                <a:t>0.5-1</a:t>
              </a:r>
              <a:endParaRPr lang="en-IN" sz="2400" dirty="0"/>
            </a:p>
          </p:txBody>
        </p:sp>
        <p:sp>
          <p:nvSpPr>
            <p:cNvPr id="22" name="Rounded Rectangle 21"/>
            <p:cNvSpPr/>
            <p:nvPr/>
          </p:nvSpPr>
          <p:spPr>
            <a:xfrm>
              <a:off x="9173661" y="1586575"/>
              <a:ext cx="2740532" cy="357876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latin typeface="Cambria" panose="02040503050406030204" pitchFamily="18" charset="0"/>
              </a:endParaRPr>
            </a:p>
            <a:p>
              <a:pPr algn="ctr"/>
              <a:endParaRPr lang="en-US" sz="2400" dirty="0">
                <a:latin typeface="Cambria" panose="02040503050406030204" pitchFamily="18" charset="0"/>
              </a:endParaRPr>
            </a:p>
            <a:p>
              <a:pPr algn="ctr"/>
              <a:r>
                <a:rPr lang="en-US" sz="3200" b="1" dirty="0" smtClean="0">
                  <a:latin typeface="Cambria" panose="02040503050406030204" pitchFamily="18" charset="0"/>
                </a:rPr>
                <a:t>6 States  </a:t>
              </a:r>
            </a:p>
            <a:p>
              <a:pPr algn="ctr"/>
              <a:r>
                <a:rPr lang="en-US" sz="2000" dirty="0" smtClean="0">
                  <a:latin typeface="Cambria" panose="02040503050406030204" pitchFamily="18" charset="0"/>
                </a:rPr>
                <a:t>(JK, CD, RJ, BH, SK, DNH)</a:t>
              </a:r>
              <a:endParaRPr lang="en-US" sz="2000" dirty="0">
                <a:latin typeface="Cambria" panose="02040503050406030204" pitchFamily="18" charset="0"/>
              </a:endParaRPr>
            </a:p>
          </p:txBody>
        </p:sp>
        <p:sp>
          <p:nvSpPr>
            <p:cNvPr id="23" name="TextBox 22"/>
            <p:cNvSpPr txBox="1"/>
            <p:nvPr/>
          </p:nvSpPr>
          <p:spPr>
            <a:xfrm>
              <a:off x="9270233" y="1749043"/>
              <a:ext cx="2740531" cy="461666"/>
            </a:xfrm>
            <a:prstGeom prst="rect">
              <a:avLst/>
            </a:prstGeom>
            <a:noFill/>
          </p:spPr>
          <p:txBody>
            <a:bodyPr wrap="square" rtlCol="0">
              <a:spAutoFit/>
            </a:bodyPr>
            <a:lstStyle/>
            <a:p>
              <a:pPr algn="ctr"/>
              <a:r>
                <a:rPr lang="en-IN" sz="2400" b="1" dirty="0" smtClean="0">
                  <a:solidFill>
                    <a:schemeClr val="bg1"/>
                  </a:solidFill>
                </a:rPr>
                <a:t>&gt;1</a:t>
              </a:r>
              <a:endParaRPr lang="en-IN" sz="2400" dirty="0">
                <a:solidFill>
                  <a:schemeClr val="bg1"/>
                </a:solidFill>
              </a:endParaRPr>
            </a:p>
          </p:txBody>
        </p:sp>
      </p:grpSp>
      <p:sp>
        <p:nvSpPr>
          <p:cNvPr id="25" name="Content Placeholder 2"/>
          <p:cNvSpPr>
            <a:spLocks noGrp="1"/>
          </p:cNvSpPr>
          <p:nvPr>
            <p:ph idx="1"/>
          </p:nvPr>
        </p:nvSpPr>
        <p:spPr>
          <a:xfrm>
            <a:off x="219074" y="4954138"/>
            <a:ext cx="11972926" cy="1323834"/>
          </a:xfrm>
        </p:spPr>
        <p:txBody>
          <a:bodyPr>
            <a:normAutofit lnSpcReduction="10000"/>
          </a:bodyPr>
          <a:lstStyle/>
          <a:p>
            <a:pPr algn="just"/>
            <a:r>
              <a:rPr lang="en-US" sz="2400" dirty="0" smtClean="0"/>
              <a:t>Launched </a:t>
            </a:r>
            <a:r>
              <a:rPr lang="en-US" sz="2400" dirty="0"/>
              <a:t>in 2017 to </a:t>
            </a:r>
            <a:r>
              <a:rPr lang="en-US" sz="2400" dirty="0" smtClean="0"/>
              <a:t>streamline the FP </a:t>
            </a:r>
            <a:r>
              <a:rPr lang="en-US" sz="2400" dirty="0"/>
              <a:t>supply chain management system. </a:t>
            </a:r>
          </a:p>
          <a:p>
            <a:pPr algn="just"/>
            <a:r>
              <a:rPr lang="en-US" sz="2400" dirty="0" smtClean="0"/>
              <a:t>4 </a:t>
            </a:r>
            <a:r>
              <a:rPr lang="en-US" sz="2400" dirty="0"/>
              <a:t>states/ UTs are yet to roll out trainings </a:t>
            </a:r>
            <a:r>
              <a:rPr lang="en-US" b="1" dirty="0" smtClean="0"/>
              <a:t>(AP, LM, DNH and AN) </a:t>
            </a:r>
          </a:p>
          <a:p>
            <a:pPr algn="just"/>
            <a:r>
              <a:rPr lang="en-US" sz="2400" dirty="0" smtClean="0"/>
              <a:t>Some yet </a:t>
            </a:r>
            <a:r>
              <a:rPr lang="en-US" sz="2400" dirty="0"/>
              <a:t>to initiate </a:t>
            </a:r>
            <a:r>
              <a:rPr lang="en-US" sz="2400" dirty="0" smtClean="0"/>
              <a:t>even district </a:t>
            </a:r>
            <a:r>
              <a:rPr lang="en-US" sz="2400" dirty="0"/>
              <a:t>level </a:t>
            </a:r>
            <a:r>
              <a:rPr lang="en-US" sz="2400" dirty="0" smtClean="0"/>
              <a:t>trainings (NG, MZ). </a:t>
            </a:r>
            <a:endParaRPr lang="en-US" sz="2400" dirty="0" smtClean="0">
              <a:effectLst/>
            </a:endParaRPr>
          </a:p>
        </p:txBody>
      </p:sp>
      <p:sp>
        <p:nvSpPr>
          <p:cNvPr id="26" name="Title 1"/>
          <p:cNvSpPr txBox="1">
            <a:spLocks/>
          </p:cNvSpPr>
          <p:nvPr/>
        </p:nvSpPr>
        <p:spPr>
          <a:xfrm>
            <a:off x="150126" y="3733490"/>
            <a:ext cx="11860640" cy="1203021"/>
          </a:xfrm>
          <a:prstGeom prst="rect">
            <a:avLst/>
          </a:prstGeom>
          <a:noFill/>
        </p:spPr>
        <p:txBody>
          <a:bodyPr vert="horz" lIns="91440" tIns="45720" rIns="91440" bIns="45720" rtlCol="0" anchor="ctr">
            <a:noAutofit/>
          </a:bodyPr>
          <a:lstStyle>
            <a:lvl1pPr algn="ctr">
              <a:lnSpc>
                <a:spcPct val="90000"/>
              </a:lnSpc>
              <a:spcBef>
                <a:spcPct val="0"/>
              </a:spcBef>
              <a:buNone/>
              <a:defRPr sz="4000" b="1">
                <a:latin typeface="Agency FB" panose="020B0503020202020204" pitchFamily="34" charset="0"/>
                <a:ea typeface="+mj-ea"/>
                <a:cs typeface="+mj-cs"/>
              </a:defRPr>
            </a:lvl1pPr>
          </a:lstStyle>
          <a:p>
            <a:r>
              <a:rPr lang="en-US" dirty="0">
                <a:solidFill>
                  <a:srgbClr val="0000CC"/>
                </a:solidFill>
              </a:rPr>
              <a:t>Family Planning Logistics Management Information System </a:t>
            </a:r>
            <a:endParaRPr lang="en-US" dirty="0" smtClean="0">
              <a:solidFill>
                <a:srgbClr val="0000CC"/>
              </a:solidFill>
            </a:endParaRPr>
          </a:p>
        </p:txBody>
      </p:sp>
    </p:spTree>
    <p:extLst>
      <p:ext uri="{BB962C8B-B14F-4D97-AF65-F5344CB8AC3E}">
        <p14:creationId xmlns:p14="http://schemas.microsoft.com/office/powerpoint/2010/main" xmlns="" val="286714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58" y="216497"/>
            <a:ext cx="11967883" cy="720725"/>
          </a:xfrm>
          <a:noFill/>
        </p:spPr>
        <p:txBody>
          <a:bodyPr vert="horz" lIns="91440" tIns="45720" rIns="91440" bIns="45720" rtlCol="0" anchor="ctr">
            <a:noAutofit/>
          </a:bodyPr>
          <a:lstStyle/>
          <a:p>
            <a:pPr algn="ctr"/>
            <a:r>
              <a:rPr lang="en-US" sz="4000" b="1" dirty="0" smtClean="0">
                <a:solidFill>
                  <a:srgbClr val="0000CC"/>
                </a:solidFill>
                <a:latin typeface="Agency FB" panose="020B0503020202020204" pitchFamily="34" charset="0"/>
              </a:rPr>
              <a:t>Mission Parivar Vikas- Program Performance</a:t>
            </a:r>
            <a:endParaRPr lang="en-US" sz="4000" b="1" dirty="0">
              <a:solidFill>
                <a:srgbClr val="0000CC"/>
              </a:solidFill>
              <a:latin typeface="Agency FB" panose="020B0503020202020204" pitchFamily="34" charset="0"/>
            </a:endParaRPr>
          </a:p>
        </p:txBody>
      </p:sp>
      <p:graphicFrame>
        <p:nvGraphicFramePr>
          <p:cNvPr id="5" name="Table 4"/>
          <p:cNvGraphicFramePr>
            <a:graphicFrameLocks noGrp="1"/>
          </p:cNvGraphicFramePr>
          <p:nvPr>
            <p:extLst/>
          </p:nvPr>
        </p:nvGraphicFramePr>
        <p:xfrm>
          <a:off x="443114" y="1115885"/>
          <a:ext cx="11182828" cy="5061801"/>
        </p:xfrm>
        <a:graphic>
          <a:graphicData uri="http://schemas.openxmlformats.org/drawingml/2006/table">
            <a:tbl>
              <a:tblPr firstRow="1" firstCol="1" bandRow="1"/>
              <a:tblGrid>
                <a:gridCol w="959077"/>
                <a:gridCol w="2497484"/>
                <a:gridCol w="2614392"/>
                <a:gridCol w="2557536"/>
                <a:gridCol w="2554339"/>
              </a:tblGrid>
              <a:tr h="358844">
                <a:tc gridSpan="5">
                  <a:txBody>
                    <a:bodyPr/>
                    <a:lstStyle/>
                    <a:p>
                      <a:pPr marL="0" marR="0" algn="ctr">
                        <a:lnSpc>
                          <a:spcPct val="107000"/>
                        </a:lnSpc>
                        <a:spcBef>
                          <a:spcPts val="0"/>
                        </a:spcBef>
                        <a:spcAft>
                          <a:spcPts val="0"/>
                        </a:spcAft>
                      </a:pP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Mission </a:t>
                      </a:r>
                      <a:r>
                        <a:rPr lang="en-US" sz="2200" b="1"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Parivar</a:t>
                      </a: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Vikas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14517">
                <a:tc>
                  <a:txBody>
                    <a:bodyPr/>
                    <a:lstStyle/>
                    <a:p>
                      <a:pPr marL="0" marR="0" algn="ctr">
                        <a:lnSpc>
                          <a:spcPct val="107000"/>
                        </a:lnSpc>
                        <a:spcBef>
                          <a:spcPts val="0"/>
                        </a:spcBef>
                        <a:spcAft>
                          <a:spcPts val="0"/>
                        </a:spcAft>
                      </a:pP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State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Facilities with condom boxes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Average Saas Bahu </a:t>
                      </a:r>
                      <a:r>
                        <a:rPr lang="en-US" sz="2200" b="1"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Sammelan</a:t>
                      </a: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per district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Nayi</a:t>
                      </a: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b="1" dirty="0" err="1">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Pahel</a:t>
                      </a:r>
                      <a:r>
                        <a:rPr lang="en-US" sz="2200" b="1"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Kits distributed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844">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Assam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100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1668</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96.1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8844">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2</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Bihar</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71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1204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82.1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8844">
                <a:tc>
                  <a:txBody>
                    <a:bodyPr/>
                    <a:lstStyle/>
                    <a:p>
                      <a:pPr marL="0" marR="0" algn="r">
                        <a:lnSpc>
                          <a:spcPct val="107000"/>
                        </a:lnSpc>
                        <a:spcBef>
                          <a:spcPts val="0"/>
                        </a:spcBef>
                        <a:spcAft>
                          <a:spcPts val="0"/>
                        </a:spcAft>
                      </a:pPr>
                      <a:r>
                        <a:rPr lang="en-US" sz="2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Chhattisgarh</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64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2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183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50.0</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8844">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Jharkhand</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97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694</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22.7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58844">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5</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Madhya Pradesh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71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1369</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94.3</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8844">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6</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Rajasthan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91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1127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NA</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8844">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Uttar Pradesh</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51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1447</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r">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88.1</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8844">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&lt; 60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&lt; 500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&lt; 50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844">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60 </a:t>
                      </a:r>
                      <a:r>
                        <a:rPr lang="en-US" sz="2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80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500 </a:t>
                      </a:r>
                      <a:r>
                        <a:rPr lang="en-US" sz="2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1000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50 </a:t>
                      </a:r>
                      <a:r>
                        <a:rPr lang="en-US" sz="2200" dirty="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80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844">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&gt; 80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&gt; 1000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2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&gt; 80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4324191" y="5188257"/>
            <a:ext cx="595086" cy="230832"/>
          </a:xfrm>
          <a:prstGeom prst="rect">
            <a:avLst/>
          </a:prstGeom>
          <a:solidFill>
            <a:srgbClr val="FF0000"/>
          </a:solidFill>
        </p:spPr>
        <p:txBody>
          <a:bodyPr wrap="square" rtlCol="0">
            <a:spAutoFit/>
          </a:bodyPr>
          <a:lstStyle/>
          <a:p>
            <a:endParaRPr lang="en-US" sz="900" dirty="0"/>
          </a:p>
        </p:txBody>
      </p:sp>
      <p:sp>
        <p:nvSpPr>
          <p:cNvPr id="6" name="TextBox 5"/>
          <p:cNvSpPr txBox="1"/>
          <p:nvPr/>
        </p:nvSpPr>
        <p:spPr>
          <a:xfrm>
            <a:off x="4324191" y="5567555"/>
            <a:ext cx="595086" cy="230832"/>
          </a:xfrm>
          <a:prstGeom prst="rect">
            <a:avLst/>
          </a:prstGeom>
          <a:solidFill>
            <a:srgbClr val="FFC000"/>
          </a:solidFill>
        </p:spPr>
        <p:txBody>
          <a:bodyPr wrap="square" rtlCol="0">
            <a:spAutoFit/>
          </a:bodyPr>
          <a:lstStyle/>
          <a:p>
            <a:endParaRPr lang="en-US" sz="900" dirty="0"/>
          </a:p>
        </p:txBody>
      </p:sp>
      <p:sp>
        <p:nvSpPr>
          <p:cNvPr id="7" name="TextBox 6"/>
          <p:cNvSpPr txBox="1"/>
          <p:nvPr/>
        </p:nvSpPr>
        <p:spPr>
          <a:xfrm>
            <a:off x="4324191" y="5905671"/>
            <a:ext cx="595086" cy="230832"/>
          </a:xfrm>
          <a:prstGeom prst="rect">
            <a:avLst/>
          </a:prstGeom>
          <a:solidFill>
            <a:srgbClr val="00B050"/>
          </a:solidFill>
        </p:spPr>
        <p:txBody>
          <a:bodyPr wrap="square" rtlCol="0">
            <a:spAutoFit/>
          </a:bodyPr>
          <a:lstStyle/>
          <a:p>
            <a:endParaRPr lang="en-US" sz="900" dirty="0"/>
          </a:p>
        </p:txBody>
      </p:sp>
      <p:sp>
        <p:nvSpPr>
          <p:cNvPr id="8" name="TextBox 7"/>
          <p:cNvSpPr txBox="1"/>
          <p:nvPr/>
        </p:nvSpPr>
        <p:spPr>
          <a:xfrm>
            <a:off x="6788847" y="5188257"/>
            <a:ext cx="595086" cy="230832"/>
          </a:xfrm>
          <a:prstGeom prst="rect">
            <a:avLst/>
          </a:prstGeom>
          <a:solidFill>
            <a:srgbClr val="FF0000"/>
          </a:solidFill>
        </p:spPr>
        <p:txBody>
          <a:bodyPr wrap="square" rtlCol="0">
            <a:spAutoFit/>
          </a:bodyPr>
          <a:lstStyle/>
          <a:p>
            <a:endParaRPr lang="en-US" sz="900" dirty="0"/>
          </a:p>
        </p:txBody>
      </p:sp>
      <p:sp>
        <p:nvSpPr>
          <p:cNvPr id="9" name="TextBox 8"/>
          <p:cNvSpPr txBox="1"/>
          <p:nvPr/>
        </p:nvSpPr>
        <p:spPr>
          <a:xfrm>
            <a:off x="6788847" y="5537771"/>
            <a:ext cx="595086" cy="230832"/>
          </a:xfrm>
          <a:prstGeom prst="rect">
            <a:avLst/>
          </a:prstGeom>
          <a:solidFill>
            <a:srgbClr val="FFC000"/>
          </a:solidFill>
        </p:spPr>
        <p:txBody>
          <a:bodyPr wrap="square" rtlCol="0">
            <a:spAutoFit/>
          </a:bodyPr>
          <a:lstStyle/>
          <a:p>
            <a:endParaRPr lang="en-US" sz="900" dirty="0"/>
          </a:p>
        </p:txBody>
      </p:sp>
      <p:sp>
        <p:nvSpPr>
          <p:cNvPr id="10" name="TextBox 9"/>
          <p:cNvSpPr txBox="1"/>
          <p:nvPr/>
        </p:nvSpPr>
        <p:spPr>
          <a:xfrm>
            <a:off x="6788847" y="5887285"/>
            <a:ext cx="595086" cy="230832"/>
          </a:xfrm>
          <a:prstGeom prst="rect">
            <a:avLst/>
          </a:prstGeom>
          <a:solidFill>
            <a:srgbClr val="00B050"/>
          </a:solidFill>
        </p:spPr>
        <p:txBody>
          <a:bodyPr wrap="square" rtlCol="0">
            <a:spAutoFit/>
          </a:bodyPr>
          <a:lstStyle/>
          <a:p>
            <a:endParaRPr lang="en-US" sz="900" dirty="0"/>
          </a:p>
        </p:txBody>
      </p:sp>
      <p:sp>
        <p:nvSpPr>
          <p:cNvPr id="11" name="TextBox 10"/>
          <p:cNvSpPr txBox="1"/>
          <p:nvPr/>
        </p:nvSpPr>
        <p:spPr>
          <a:xfrm>
            <a:off x="9338347" y="5887285"/>
            <a:ext cx="595086" cy="230832"/>
          </a:xfrm>
          <a:prstGeom prst="rect">
            <a:avLst/>
          </a:prstGeom>
          <a:solidFill>
            <a:srgbClr val="00B050"/>
          </a:solidFill>
        </p:spPr>
        <p:txBody>
          <a:bodyPr wrap="square" rtlCol="0">
            <a:spAutoFit/>
          </a:bodyPr>
          <a:lstStyle/>
          <a:p>
            <a:endParaRPr lang="en-US" sz="900" dirty="0"/>
          </a:p>
        </p:txBody>
      </p:sp>
      <p:sp>
        <p:nvSpPr>
          <p:cNvPr id="12" name="TextBox 11"/>
          <p:cNvSpPr txBox="1"/>
          <p:nvPr/>
        </p:nvSpPr>
        <p:spPr>
          <a:xfrm>
            <a:off x="9338347" y="5188257"/>
            <a:ext cx="595086" cy="230832"/>
          </a:xfrm>
          <a:prstGeom prst="rect">
            <a:avLst/>
          </a:prstGeom>
          <a:solidFill>
            <a:srgbClr val="FF0000"/>
          </a:solidFill>
        </p:spPr>
        <p:txBody>
          <a:bodyPr wrap="square" rtlCol="0">
            <a:spAutoFit/>
          </a:bodyPr>
          <a:lstStyle/>
          <a:p>
            <a:endParaRPr lang="en-US" sz="900" dirty="0"/>
          </a:p>
        </p:txBody>
      </p:sp>
      <p:sp>
        <p:nvSpPr>
          <p:cNvPr id="13" name="TextBox 12"/>
          <p:cNvSpPr txBox="1"/>
          <p:nvPr/>
        </p:nvSpPr>
        <p:spPr>
          <a:xfrm>
            <a:off x="9338347" y="5523676"/>
            <a:ext cx="595086" cy="230832"/>
          </a:xfrm>
          <a:prstGeom prst="rect">
            <a:avLst/>
          </a:prstGeom>
          <a:solidFill>
            <a:srgbClr val="FFC000"/>
          </a:solidFill>
        </p:spPr>
        <p:txBody>
          <a:bodyPr wrap="square" rtlCol="0">
            <a:spAutoFit/>
          </a:bodyPr>
          <a:lstStyle/>
          <a:p>
            <a:endParaRPr lang="en-US" sz="900" dirty="0"/>
          </a:p>
        </p:txBody>
      </p:sp>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15" name="Date Placeholder 14"/>
          <p:cNvSpPr>
            <a:spLocks noGrp="1"/>
          </p:cNvSpPr>
          <p:nvPr>
            <p:ph type="dt" sz="half" idx="10"/>
          </p:nvPr>
        </p:nvSpPr>
        <p:spPr/>
        <p:txBody>
          <a:bodyPr/>
          <a:lstStyle/>
          <a:p>
            <a:fld id="{80B17BCB-6094-426A-A796-8DA9D8AEB528}" type="datetime1">
              <a:rPr lang="en-US" smtClean="0"/>
              <a:pPr/>
              <a:t>9/19/2019</a:t>
            </a:fld>
            <a:endParaRPr lang="en-US"/>
          </a:p>
        </p:txBody>
      </p:sp>
    </p:spTree>
    <p:extLst>
      <p:ext uri="{BB962C8B-B14F-4D97-AF65-F5344CB8AC3E}">
        <p14:creationId xmlns:p14="http://schemas.microsoft.com/office/powerpoint/2010/main" xmlns="" val="2704119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7577" y="102163"/>
            <a:ext cx="11967882" cy="854075"/>
          </a:xfrm>
          <a:noFill/>
        </p:spPr>
        <p:txBody>
          <a:bodyPr vert="horz" lIns="91440" tIns="45720" rIns="91440" bIns="45720" rtlCol="0" anchor="ctr">
            <a:noAutofit/>
          </a:bodyPr>
          <a:lstStyle/>
          <a:p>
            <a:pPr algn="ctr"/>
            <a:r>
              <a:rPr lang="en-US" sz="4000" b="1" dirty="0" err="1" smtClean="0">
                <a:solidFill>
                  <a:srgbClr val="0000CC"/>
                </a:solidFill>
                <a:latin typeface="Agency FB" panose="020B0503020202020204" pitchFamily="34" charset="0"/>
              </a:rPr>
              <a:t>Contd</a:t>
            </a:r>
            <a:r>
              <a:rPr lang="en-US" sz="4000" b="1" dirty="0" smtClean="0">
                <a:solidFill>
                  <a:srgbClr val="0000CC"/>
                </a:solidFill>
                <a:latin typeface="Agency FB" panose="020B0503020202020204" pitchFamily="34" charset="0"/>
              </a:rPr>
              <a:t>… Mission </a:t>
            </a:r>
            <a:r>
              <a:rPr lang="en-US" sz="4000" b="1" dirty="0">
                <a:solidFill>
                  <a:srgbClr val="0000CC"/>
                </a:solidFill>
                <a:latin typeface="Agency FB" panose="020B0503020202020204" pitchFamily="34" charset="0"/>
              </a:rPr>
              <a:t>Parivar Vikas- Program Performance</a:t>
            </a:r>
          </a:p>
        </p:txBody>
      </p:sp>
      <p:graphicFrame>
        <p:nvGraphicFramePr>
          <p:cNvPr id="7" name="Content Placeholder 6"/>
          <p:cNvGraphicFramePr>
            <a:graphicFrameLocks noGrp="1"/>
          </p:cNvGraphicFramePr>
          <p:nvPr>
            <p:ph idx="1"/>
            <p:extLst/>
          </p:nvPr>
        </p:nvGraphicFramePr>
        <p:xfrm>
          <a:off x="443754" y="1573306"/>
          <a:ext cx="10986247" cy="3830078"/>
        </p:xfrm>
        <a:graphic>
          <a:graphicData uri="http://schemas.openxmlformats.org/drawingml/2006/table">
            <a:tbl>
              <a:tblPr firstRow="1" firstCol="1">
                <a:tableStyleId>{00A15C55-8517-42AA-B614-E9B94910E393}</a:tableStyleId>
              </a:tblPr>
              <a:tblGrid>
                <a:gridCol w="3292047"/>
                <a:gridCol w="2564734"/>
                <a:gridCol w="2449894"/>
                <a:gridCol w="2679572"/>
              </a:tblGrid>
              <a:tr h="914400">
                <a:tc>
                  <a:txBody>
                    <a:bodyPr/>
                    <a:lstStyle/>
                    <a:p>
                      <a:pPr algn="ctr" fontAlgn="t"/>
                      <a:r>
                        <a:rPr lang="en-IN" sz="2200" u="none" strike="noStrike" dirty="0">
                          <a:solidFill>
                            <a:schemeClr val="tx1"/>
                          </a:solidFill>
                          <a:effectLst/>
                        </a:rPr>
                        <a:t>Name of the State</a:t>
                      </a:r>
                      <a:endParaRPr lang="en-IN" sz="2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N" sz="2200" u="none" strike="noStrike" dirty="0">
                          <a:solidFill>
                            <a:schemeClr val="tx1"/>
                          </a:solidFill>
                          <a:effectLst/>
                        </a:rPr>
                        <a:t>PPIUCD Percentage increase</a:t>
                      </a:r>
                      <a:endParaRPr lang="en-IN" sz="2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N" sz="2200" u="none" strike="noStrike" dirty="0">
                          <a:solidFill>
                            <a:schemeClr val="tx1"/>
                          </a:solidFill>
                          <a:effectLst/>
                        </a:rPr>
                        <a:t>PAIUCD Percentage increase</a:t>
                      </a:r>
                      <a:endParaRPr lang="en-IN" sz="2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IN" sz="2200" u="none" strike="noStrike" dirty="0">
                          <a:solidFill>
                            <a:schemeClr val="tx1"/>
                          </a:solidFill>
                          <a:effectLst/>
                        </a:rPr>
                        <a:t>Injectable Percentage increase</a:t>
                      </a:r>
                      <a:endParaRPr lang="en-IN" sz="2200" b="1" i="0" u="none" strike="noStrike" dirty="0">
                        <a:solidFill>
                          <a:schemeClr val="tx1"/>
                        </a:solidFill>
                        <a:effectLst/>
                        <a:latin typeface="Calibri"/>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0578">
                <a:tc>
                  <a:txBody>
                    <a:bodyPr/>
                    <a:lstStyle/>
                    <a:p>
                      <a:pPr algn="l" fontAlgn="b"/>
                      <a:r>
                        <a:rPr lang="en-IN" sz="2200" u="none" strike="noStrike" dirty="0">
                          <a:solidFill>
                            <a:schemeClr val="tx1"/>
                          </a:solidFill>
                          <a:effectLst/>
                        </a:rPr>
                        <a:t>Assam</a:t>
                      </a:r>
                      <a:endParaRPr lang="en-IN" sz="22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200" u="none" strike="noStrike" dirty="0">
                          <a:effectLst/>
                        </a:rPr>
                        <a:t>51.7</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494.4</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3598.7</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0578">
                <a:tc>
                  <a:txBody>
                    <a:bodyPr/>
                    <a:lstStyle/>
                    <a:p>
                      <a:pPr algn="l" fontAlgn="b"/>
                      <a:r>
                        <a:rPr lang="en-IN" sz="2200" u="none" strike="noStrike" dirty="0">
                          <a:solidFill>
                            <a:schemeClr val="tx1"/>
                          </a:solidFill>
                          <a:effectLst/>
                        </a:rPr>
                        <a:t>Bihar</a:t>
                      </a:r>
                      <a:endParaRPr lang="en-IN" sz="22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200" u="none" strike="noStrike" dirty="0">
                          <a:effectLst/>
                        </a:rPr>
                        <a:t>4.6</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43.9</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1443.7</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0578">
                <a:tc>
                  <a:txBody>
                    <a:bodyPr/>
                    <a:lstStyle/>
                    <a:p>
                      <a:pPr algn="l" fontAlgn="b"/>
                      <a:r>
                        <a:rPr lang="en-IN" sz="2200" u="none" strike="noStrike" dirty="0">
                          <a:solidFill>
                            <a:schemeClr val="tx1"/>
                          </a:solidFill>
                          <a:effectLst/>
                        </a:rPr>
                        <a:t>Chhattisgarh</a:t>
                      </a:r>
                      <a:endParaRPr lang="en-IN" sz="22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200" u="none" strike="noStrike" dirty="0">
                          <a:effectLst/>
                        </a:rPr>
                        <a:t>25.2</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361.2</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203.6</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0578">
                <a:tc>
                  <a:txBody>
                    <a:bodyPr/>
                    <a:lstStyle/>
                    <a:p>
                      <a:pPr algn="l" fontAlgn="b"/>
                      <a:r>
                        <a:rPr lang="en-IN" sz="2200" u="none" strike="noStrike" dirty="0">
                          <a:solidFill>
                            <a:schemeClr val="tx1"/>
                          </a:solidFill>
                          <a:effectLst/>
                        </a:rPr>
                        <a:t>Jharkhand</a:t>
                      </a:r>
                      <a:endParaRPr lang="en-IN" sz="22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200" u="none" strike="noStrike" dirty="0">
                          <a:effectLst/>
                        </a:rPr>
                        <a:t>-10.6</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IN" sz="2200" u="none" strike="noStrike" dirty="0">
                          <a:effectLst/>
                        </a:rPr>
                        <a:t>14.6</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435.8</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0578">
                <a:tc>
                  <a:txBody>
                    <a:bodyPr/>
                    <a:lstStyle/>
                    <a:p>
                      <a:pPr algn="l" fontAlgn="b"/>
                      <a:r>
                        <a:rPr lang="en-IN" sz="2200" u="none" strike="noStrike" dirty="0">
                          <a:solidFill>
                            <a:schemeClr val="tx1"/>
                          </a:solidFill>
                          <a:effectLst/>
                        </a:rPr>
                        <a:t>Madhya Pradesh</a:t>
                      </a:r>
                      <a:endParaRPr lang="en-IN" sz="22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200" u="none" strike="noStrike" dirty="0">
                          <a:effectLst/>
                        </a:rPr>
                        <a:t>1.6</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b"/>
                      <a:r>
                        <a:rPr lang="en-IN" sz="2200" u="none" strike="noStrike" dirty="0" smtClean="0">
                          <a:effectLst/>
                        </a:rPr>
                        <a:t>88.0</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683.1</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00578">
                <a:tc>
                  <a:txBody>
                    <a:bodyPr/>
                    <a:lstStyle/>
                    <a:p>
                      <a:pPr algn="l" fontAlgn="b"/>
                      <a:r>
                        <a:rPr lang="en-IN" sz="2200" u="none" strike="noStrike" dirty="0">
                          <a:solidFill>
                            <a:schemeClr val="tx1"/>
                          </a:solidFill>
                          <a:effectLst/>
                        </a:rPr>
                        <a:t>Rajasthan</a:t>
                      </a:r>
                      <a:endParaRPr lang="en-IN" sz="22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200" u="none" strike="noStrike" dirty="0">
                          <a:effectLst/>
                        </a:rPr>
                        <a:t>36.1</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169.9</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IN" sz="2200" u="none" strike="noStrike" dirty="0">
                          <a:effectLst/>
                        </a:rPr>
                        <a:t>480.3</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11245">
                <a:tc>
                  <a:txBody>
                    <a:bodyPr/>
                    <a:lstStyle/>
                    <a:p>
                      <a:pPr algn="l" fontAlgn="b"/>
                      <a:r>
                        <a:rPr lang="en-IN" sz="2200" u="none" strike="noStrike" dirty="0">
                          <a:solidFill>
                            <a:schemeClr val="tx1"/>
                          </a:solidFill>
                          <a:effectLst/>
                        </a:rPr>
                        <a:t>Uttar Pradesh</a:t>
                      </a:r>
                      <a:endParaRPr lang="en-IN" sz="2200" b="0" i="0" u="none" strike="noStrike" dirty="0">
                        <a:solidFill>
                          <a:schemeClr val="tx1"/>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IN" sz="2200" u="none" strike="noStrike" dirty="0">
                          <a:effectLst/>
                        </a:rPr>
                        <a:t>-0.5</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IN" sz="2200" u="none" strike="noStrike" dirty="0">
                          <a:effectLst/>
                        </a:rPr>
                        <a:t>-15.7</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b"/>
                      <a:r>
                        <a:rPr lang="en-IN" sz="2200" u="none" strike="noStrike" dirty="0">
                          <a:effectLst/>
                        </a:rPr>
                        <a:t>832</a:t>
                      </a:r>
                      <a:endParaRPr lang="en-IN" sz="2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graphicFrame>
        <p:nvGraphicFramePr>
          <p:cNvPr id="8" name="Table 7"/>
          <p:cNvGraphicFramePr>
            <a:graphicFrameLocks noGrp="1"/>
          </p:cNvGraphicFramePr>
          <p:nvPr>
            <p:extLst/>
          </p:nvPr>
        </p:nvGraphicFramePr>
        <p:xfrm>
          <a:off x="443754" y="5480141"/>
          <a:ext cx="2169139" cy="1080622"/>
        </p:xfrm>
        <a:graphic>
          <a:graphicData uri="http://schemas.openxmlformats.org/drawingml/2006/table">
            <a:tbl>
              <a:tblPr firstRow="1" firstCol="1" bandRow="1"/>
              <a:tblGrid>
                <a:gridCol w="2169139"/>
              </a:tblGrid>
              <a:tr h="353944">
                <a:tc>
                  <a:txBody>
                    <a:bodyPr/>
                    <a:lstStyle/>
                    <a:p>
                      <a:pPr marL="0" marR="0">
                        <a:lnSpc>
                          <a:spcPct val="107000"/>
                        </a:lnSpc>
                        <a:spcBef>
                          <a:spcPts val="0"/>
                        </a:spcBef>
                        <a:spcAft>
                          <a:spcPts val="0"/>
                        </a:spcAft>
                      </a:pPr>
                      <a:r>
                        <a:rPr lang="en-US" sz="18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Declined</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3944">
                <a:tc>
                  <a:txBody>
                    <a:bodyPr/>
                    <a:lstStyle/>
                    <a:p>
                      <a:pPr marL="0" marR="0">
                        <a:lnSpc>
                          <a:spcPct val="107000"/>
                        </a:lnSpc>
                        <a:spcBef>
                          <a:spcPts val="0"/>
                        </a:spcBef>
                        <a:spcAft>
                          <a:spcPts val="0"/>
                        </a:spcAft>
                      </a:pPr>
                      <a:r>
                        <a:rPr lang="en-US" sz="18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Stagnant</a:t>
                      </a:r>
                      <a:endParaRPr lang="en-US" sz="16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734">
                <a:tc>
                  <a:txBody>
                    <a:bodyPr/>
                    <a:lstStyle/>
                    <a:p>
                      <a:pPr marL="0" marR="0">
                        <a:lnSpc>
                          <a:spcPct val="107000"/>
                        </a:lnSpc>
                        <a:spcBef>
                          <a:spcPts val="0"/>
                        </a:spcBef>
                        <a:spcAft>
                          <a:spcPts val="0"/>
                        </a:spcAft>
                      </a:pPr>
                      <a:r>
                        <a:rPr lang="en-US" sz="1800" dirty="0" smtClean="0">
                          <a:solidFill>
                            <a:srgbClr val="000000"/>
                          </a:solidFill>
                          <a:effectLst/>
                          <a:latin typeface="Cambria" panose="02040503050406030204" pitchFamily="18" charset="0"/>
                          <a:ea typeface="Times New Roman" panose="02020603050405020304" pitchFamily="18" charset="0"/>
                          <a:cs typeface="Times New Roman" panose="02020603050405020304" pitchFamily="18" charset="0"/>
                        </a:rPr>
                        <a:t>                  Improved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306" marR="553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TextBox 8"/>
          <p:cNvSpPr txBox="1"/>
          <p:nvPr/>
        </p:nvSpPr>
        <p:spPr>
          <a:xfrm>
            <a:off x="566379" y="5545503"/>
            <a:ext cx="595086" cy="230832"/>
          </a:xfrm>
          <a:prstGeom prst="rect">
            <a:avLst/>
          </a:prstGeom>
          <a:solidFill>
            <a:srgbClr val="FF0000"/>
          </a:solidFill>
        </p:spPr>
        <p:txBody>
          <a:bodyPr wrap="square" rtlCol="0">
            <a:spAutoFit/>
          </a:bodyPr>
          <a:lstStyle/>
          <a:p>
            <a:endParaRPr lang="en-US" sz="900" dirty="0"/>
          </a:p>
        </p:txBody>
      </p:sp>
      <p:sp>
        <p:nvSpPr>
          <p:cNvPr id="10" name="TextBox 9"/>
          <p:cNvSpPr txBox="1"/>
          <p:nvPr/>
        </p:nvSpPr>
        <p:spPr>
          <a:xfrm>
            <a:off x="573639" y="5915618"/>
            <a:ext cx="595086" cy="230832"/>
          </a:xfrm>
          <a:prstGeom prst="rect">
            <a:avLst/>
          </a:prstGeom>
          <a:solidFill>
            <a:srgbClr val="FFC000"/>
          </a:solidFill>
        </p:spPr>
        <p:txBody>
          <a:bodyPr wrap="square" rtlCol="0">
            <a:spAutoFit/>
          </a:bodyPr>
          <a:lstStyle/>
          <a:p>
            <a:endParaRPr lang="en-US" sz="900" dirty="0"/>
          </a:p>
        </p:txBody>
      </p:sp>
      <p:sp>
        <p:nvSpPr>
          <p:cNvPr id="11" name="TextBox 10"/>
          <p:cNvSpPr txBox="1"/>
          <p:nvPr/>
        </p:nvSpPr>
        <p:spPr>
          <a:xfrm>
            <a:off x="569586" y="6256703"/>
            <a:ext cx="595086" cy="230832"/>
          </a:xfrm>
          <a:prstGeom prst="rect">
            <a:avLst/>
          </a:prstGeom>
          <a:solidFill>
            <a:srgbClr val="00B050"/>
          </a:solidFill>
        </p:spPr>
        <p:txBody>
          <a:bodyPr wrap="square" rtlCol="0">
            <a:spAutoFit/>
          </a:bodyPr>
          <a:lstStyle/>
          <a:p>
            <a:endParaRPr lang="en-US" sz="900" dirty="0"/>
          </a:p>
        </p:txBody>
      </p:sp>
      <p:sp>
        <p:nvSpPr>
          <p:cNvPr id="2" name="Footer Placeholder 1"/>
          <p:cNvSpPr>
            <a:spLocks noGrp="1"/>
          </p:cNvSpPr>
          <p:nvPr>
            <p:ph type="ftr" sz="quarter" idx="11"/>
          </p:nvPr>
        </p:nvSpPr>
        <p:spPr/>
        <p:txBody>
          <a:bodyPr/>
          <a:lstStyle/>
          <a:p>
            <a:r>
              <a:rPr lang="en-US" dirty="0" smtClean="0"/>
              <a:t>Ministry of Health and Family Welfare, Government of India</a:t>
            </a:r>
            <a:endParaRPr lang="en-US" dirty="0"/>
          </a:p>
        </p:txBody>
      </p:sp>
      <p:sp>
        <p:nvSpPr>
          <p:cNvPr id="4" name="Date Placeholder 3"/>
          <p:cNvSpPr>
            <a:spLocks noGrp="1"/>
          </p:cNvSpPr>
          <p:nvPr>
            <p:ph type="dt" sz="half" idx="10"/>
          </p:nvPr>
        </p:nvSpPr>
        <p:spPr/>
        <p:txBody>
          <a:bodyPr/>
          <a:lstStyle/>
          <a:p>
            <a:fld id="{72E398AD-A232-4EBC-8DCA-CF3A2E881898}" type="datetime1">
              <a:rPr lang="en-US" smtClean="0"/>
              <a:pPr/>
              <a:t>9/19/2019</a:t>
            </a:fld>
            <a:endParaRPr lang="en-US"/>
          </a:p>
        </p:txBody>
      </p:sp>
      <p:sp>
        <p:nvSpPr>
          <p:cNvPr id="3" name="Rectangle 2"/>
          <p:cNvSpPr/>
          <p:nvPr/>
        </p:nvSpPr>
        <p:spPr>
          <a:xfrm>
            <a:off x="2756264" y="5534030"/>
            <a:ext cx="8686799" cy="90913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t>Focus on quality of IUCD and Injectable services and minimize discontinuation/ drop out rates </a:t>
            </a:r>
          </a:p>
          <a:p>
            <a:pPr algn="just"/>
            <a:r>
              <a:rPr lang="en-US" b="1" dirty="0" smtClean="0"/>
              <a:t>Ensure availability of IUCD and MPA cards</a:t>
            </a:r>
            <a:endParaRPr lang="en-US" b="1" dirty="0"/>
          </a:p>
        </p:txBody>
      </p:sp>
    </p:spTree>
    <p:extLst>
      <p:ext uri="{BB962C8B-B14F-4D97-AF65-F5344CB8AC3E}">
        <p14:creationId xmlns:p14="http://schemas.microsoft.com/office/powerpoint/2010/main" xmlns="" val="444827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543" y="986759"/>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MATERNAL HEALTH</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5065480"/>
              </p:ext>
            </p:extLst>
          </p:nvPr>
        </p:nvGraphicFramePr>
        <p:xfrm>
          <a:off x="2433918" y="576543"/>
          <a:ext cx="11367247" cy="578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15</a:t>
            </a:fld>
            <a:endParaRPr lang="en-US"/>
          </a:p>
        </p:txBody>
      </p:sp>
    </p:spTree>
    <p:extLst>
      <p:ext uri="{BB962C8B-B14F-4D97-AF65-F5344CB8AC3E}">
        <p14:creationId xmlns:p14="http://schemas.microsoft.com/office/powerpoint/2010/main" xmlns="" val="3772172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9269" y="4074198"/>
            <a:ext cx="11465382" cy="2279305"/>
          </a:xfrm>
          <a:prstGeom prst="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4491"/>
            <a:ext cx="12192000" cy="718927"/>
          </a:xfrm>
          <a:noFill/>
        </p:spPr>
        <p:txBody>
          <a:bodyPr vert="horz" lIns="91440" tIns="45720" rIns="91440" bIns="45720" rtlCol="0" anchor="ctr">
            <a:noAutofit/>
          </a:bodyPr>
          <a:lstStyle/>
          <a:p>
            <a:pPr algn="ctr"/>
            <a:r>
              <a:rPr lang="en-IN" b="1" dirty="0">
                <a:solidFill>
                  <a:srgbClr val="0000CC"/>
                </a:solidFill>
                <a:latin typeface="Agency FB" panose="020B0503020202020204" pitchFamily="34" charset="0"/>
              </a:rPr>
              <a:t>LaQshya</a:t>
            </a:r>
            <a:endParaRPr lang="en-GB" b="1" dirty="0">
              <a:solidFill>
                <a:srgbClr val="0000CC"/>
              </a:solidFill>
              <a:latin typeface="Agency FB" panose="020B0503020202020204" pitchFamily="34" charset="0"/>
            </a:endParaRPr>
          </a:p>
        </p:txBody>
      </p:sp>
      <p:sp>
        <p:nvSpPr>
          <p:cNvPr id="8" name="TextBox 7"/>
          <p:cNvSpPr txBox="1"/>
          <p:nvPr/>
        </p:nvSpPr>
        <p:spPr>
          <a:xfrm>
            <a:off x="469269" y="3612533"/>
            <a:ext cx="11465382" cy="461665"/>
          </a:xfrm>
          <a:prstGeom prst="rect">
            <a:avLst/>
          </a:prstGeom>
          <a:noFill/>
        </p:spPr>
        <p:txBody>
          <a:bodyPr wrap="square" rtlCol="0">
            <a:spAutoFit/>
          </a:bodyPr>
          <a:lstStyle/>
          <a:p>
            <a:pPr algn="ctr"/>
            <a:r>
              <a:rPr lang="en-IN" sz="2400" b="1" u="sng" dirty="0" smtClean="0">
                <a:solidFill>
                  <a:prstClr val="black"/>
                </a:solidFill>
              </a:rPr>
              <a:t>States with Less than 25% </a:t>
            </a:r>
            <a:r>
              <a:rPr lang="en-IN" sz="2400" b="1" u="sng" dirty="0">
                <a:solidFill>
                  <a:prstClr val="black"/>
                </a:solidFill>
              </a:rPr>
              <a:t>Facilities included in LaQshya </a:t>
            </a:r>
            <a:r>
              <a:rPr lang="en-IN" sz="2400" b="1" u="sng" dirty="0" smtClean="0">
                <a:solidFill>
                  <a:prstClr val="black"/>
                </a:solidFill>
              </a:rPr>
              <a:t>(out </a:t>
            </a:r>
            <a:r>
              <a:rPr lang="en-IN" sz="2400" b="1" u="sng" dirty="0">
                <a:solidFill>
                  <a:prstClr val="black"/>
                </a:solidFill>
              </a:rPr>
              <a:t>of total facilities </a:t>
            </a:r>
            <a:r>
              <a:rPr lang="en-IN" sz="2400" b="1" u="sng" dirty="0" smtClean="0">
                <a:solidFill>
                  <a:prstClr val="black"/>
                </a:solidFill>
              </a:rPr>
              <a:t>*)</a:t>
            </a:r>
            <a:endParaRPr lang="en-GB" sz="2400" u="sng" dirty="0">
              <a:solidFill>
                <a:prstClr val="black"/>
              </a:solidFill>
            </a:endParaRPr>
          </a:p>
        </p:txBody>
      </p:sp>
      <p:sp>
        <p:nvSpPr>
          <p:cNvPr id="9" name="TextBox 8">
            <a:extLst>
              <a:ext uri="{FF2B5EF4-FFF2-40B4-BE49-F238E27FC236}">
                <a16:creationId xmlns="" xmlns:a16="http://schemas.microsoft.com/office/drawing/2014/main" id="{848C543F-B9D8-4AD3-BF05-5564EEE22B50}"/>
              </a:ext>
            </a:extLst>
          </p:cNvPr>
          <p:cNvSpPr txBox="1"/>
          <p:nvPr/>
        </p:nvSpPr>
        <p:spPr>
          <a:xfrm>
            <a:off x="208333" y="804594"/>
            <a:ext cx="11710401" cy="1077218"/>
          </a:xfrm>
          <a:prstGeom prst="rect">
            <a:avLst/>
          </a:prstGeom>
          <a:solidFill>
            <a:srgbClr val="002060"/>
          </a:solidFill>
          <a:ln w="28575">
            <a:solidFill>
              <a:schemeClr val="accent1">
                <a:lumMod val="75000"/>
              </a:schemeClr>
            </a:solidFill>
          </a:ln>
        </p:spPr>
        <p:txBody>
          <a:bodyPr wrap="square" rtlCol="0">
            <a:spAutoFit/>
          </a:bodyPr>
          <a:lstStyle/>
          <a:p>
            <a:pPr algn="ctr"/>
            <a:r>
              <a:rPr lang="en-IN" sz="2000" b="1" dirty="0">
                <a:solidFill>
                  <a:schemeClr val="bg1"/>
                </a:solidFill>
              </a:rPr>
              <a:t>Total facilities identified: 2441 </a:t>
            </a:r>
            <a:endParaRPr lang="en-GB" sz="2000" b="1" dirty="0">
              <a:solidFill>
                <a:schemeClr val="bg1"/>
              </a:solidFill>
            </a:endParaRPr>
          </a:p>
          <a:p>
            <a:pPr algn="ctr"/>
            <a:r>
              <a:rPr lang="en-IN" sz="2400" b="1" dirty="0" smtClean="0">
                <a:solidFill>
                  <a:srgbClr val="FFFF00"/>
                </a:solidFill>
              </a:rPr>
              <a:t>Medical </a:t>
            </a:r>
            <a:r>
              <a:rPr lang="en-IN" sz="2400" b="1" dirty="0">
                <a:solidFill>
                  <a:srgbClr val="FFFF00"/>
                </a:solidFill>
              </a:rPr>
              <a:t>colleges: </a:t>
            </a:r>
            <a:r>
              <a:rPr lang="en-IN" sz="2400" b="1" dirty="0" smtClean="0">
                <a:solidFill>
                  <a:srgbClr val="FFFF00"/>
                </a:solidFill>
              </a:rPr>
              <a:t>193 </a:t>
            </a:r>
            <a:r>
              <a:rPr lang="en-IN" sz="2000" b="1" dirty="0">
                <a:solidFill>
                  <a:schemeClr val="bg1"/>
                </a:solidFill>
              </a:rPr>
              <a:t>, District </a:t>
            </a:r>
            <a:r>
              <a:rPr lang="en-IN" sz="2000" b="1" dirty="0" smtClean="0">
                <a:solidFill>
                  <a:schemeClr val="bg1"/>
                </a:solidFill>
              </a:rPr>
              <a:t>Hospitals: 606 , </a:t>
            </a:r>
            <a:r>
              <a:rPr lang="en-IN" sz="2000" b="1" dirty="0">
                <a:solidFill>
                  <a:schemeClr val="bg1"/>
                </a:solidFill>
              </a:rPr>
              <a:t>SDH: </a:t>
            </a:r>
            <a:r>
              <a:rPr lang="en-IN" sz="2000" b="1" dirty="0" smtClean="0">
                <a:solidFill>
                  <a:schemeClr val="bg1"/>
                </a:solidFill>
              </a:rPr>
              <a:t>450, CHC:753, </a:t>
            </a:r>
            <a:r>
              <a:rPr lang="en-IN" sz="2000" b="1" dirty="0">
                <a:solidFill>
                  <a:schemeClr val="bg1"/>
                </a:solidFill>
              </a:rPr>
              <a:t>Others: </a:t>
            </a:r>
            <a:r>
              <a:rPr lang="en-IN" sz="2000" b="1" dirty="0" smtClean="0">
                <a:solidFill>
                  <a:schemeClr val="bg1"/>
                </a:solidFill>
              </a:rPr>
              <a:t>439 (including 339 </a:t>
            </a:r>
            <a:r>
              <a:rPr lang="en-IN" sz="2000" b="1" dirty="0">
                <a:solidFill>
                  <a:schemeClr val="bg1"/>
                </a:solidFill>
              </a:rPr>
              <a:t>P</a:t>
            </a:r>
            <a:r>
              <a:rPr lang="en-IN" sz="2000" b="1" dirty="0" smtClean="0">
                <a:solidFill>
                  <a:schemeClr val="bg1"/>
                </a:solidFill>
              </a:rPr>
              <a:t>HCs)</a:t>
            </a:r>
            <a:endParaRPr lang="en-GB" sz="2000" b="1" dirty="0">
              <a:solidFill>
                <a:schemeClr val="bg1"/>
              </a:solidFill>
            </a:endParaRPr>
          </a:p>
        </p:txBody>
      </p:sp>
      <p:sp>
        <p:nvSpPr>
          <p:cNvPr id="11" name="Title 1"/>
          <p:cNvSpPr txBox="1">
            <a:spLocks/>
          </p:cNvSpPr>
          <p:nvPr/>
        </p:nvSpPr>
        <p:spPr>
          <a:xfrm>
            <a:off x="949782" y="672985"/>
            <a:ext cx="10515600" cy="4228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smtClean="0">
                <a:latin typeface="+mn-lt"/>
              </a:rPr>
              <a:t/>
            </a:r>
            <a:br>
              <a:rPr lang="en-IN" sz="2800" b="1" dirty="0" smtClean="0">
                <a:latin typeface="+mn-lt"/>
              </a:rPr>
            </a:br>
            <a:endParaRPr lang="en-GB" sz="2800" b="1" dirty="0">
              <a:latin typeface="+mn-lt"/>
            </a:endParaRPr>
          </a:p>
        </p:txBody>
      </p:sp>
      <p:graphicFrame>
        <p:nvGraphicFramePr>
          <p:cNvPr id="3" name="Table 2"/>
          <p:cNvGraphicFramePr>
            <a:graphicFrameLocks noGrp="1"/>
          </p:cNvGraphicFramePr>
          <p:nvPr>
            <p:extLst>
              <p:ext uri="{D42A27DB-BD31-4B8C-83A1-F6EECF244321}">
                <p14:modId xmlns:p14="http://schemas.microsoft.com/office/powerpoint/2010/main" xmlns="" val="2514738540"/>
              </p:ext>
            </p:extLst>
          </p:nvPr>
        </p:nvGraphicFramePr>
        <p:xfrm>
          <a:off x="772511" y="2119233"/>
          <a:ext cx="10421005" cy="1371600"/>
        </p:xfrm>
        <a:graphic>
          <a:graphicData uri="http://schemas.openxmlformats.org/drawingml/2006/table">
            <a:tbl>
              <a:tblPr firstRow="1" bandRow="1">
                <a:tableStyleId>{72833802-FEF1-4C79-8D5D-14CF1EAF98D9}</a:tableStyleId>
              </a:tblPr>
              <a:tblGrid>
                <a:gridCol w="6007998"/>
                <a:gridCol w="2090205"/>
                <a:gridCol w="2322802"/>
              </a:tblGrid>
              <a:tr h="391922">
                <a:tc>
                  <a:txBody>
                    <a:bodyPr/>
                    <a:lstStyle/>
                    <a:p>
                      <a:pPr algn="ctr"/>
                      <a:r>
                        <a:rPr lang="en-IN" sz="2400" dirty="0" smtClean="0"/>
                        <a:t>Certification status </a:t>
                      </a:r>
                      <a:endParaRPr lang="en-GB" sz="2400" dirty="0"/>
                    </a:p>
                  </a:txBody>
                  <a:tcPr/>
                </a:tc>
                <a:tc>
                  <a:txBody>
                    <a:bodyPr/>
                    <a:lstStyle/>
                    <a:p>
                      <a:pPr algn="ctr"/>
                      <a:r>
                        <a:rPr lang="en-IN" sz="2400" dirty="0" smtClean="0"/>
                        <a:t>LR</a:t>
                      </a:r>
                      <a:endParaRPr lang="en-GB" sz="2400" dirty="0"/>
                    </a:p>
                  </a:txBody>
                  <a:tcPr/>
                </a:tc>
                <a:tc>
                  <a:txBody>
                    <a:bodyPr/>
                    <a:lstStyle/>
                    <a:p>
                      <a:pPr algn="ctr"/>
                      <a:r>
                        <a:rPr lang="en-IN" sz="2400" dirty="0" smtClean="0"/>
                        <a:t>OT</a:t>
                      </a:r>
                      <a:endParaRPr lang="en-GB" sz="2400" dirty="0"/>
                    </a:p>
                  </a:txBody>
                  <a:tcPr/>
                </a:tc>
              </a:tr>
              <a:tr h="391922">
                <a:tc>
                  <a:txBody>
                    <a:bodyPr/>
                    <a:lstStyle/>
                    <a:p>
                      <a:pPr algn="ctr"/>
                      <a:r>
                        <a:rPr lang="en-IN" sz="2400" b="1" dirty="0" smtClean="0"/>
                        <a:t>State</a:t>
                      </a:r>
                      <a:r>
                        <a:rPr lang="en-IN" sz="2400" b="1" baseline="0" dirty="0" smtClean="0"/>
                        <a:t> </a:t>
                      </a:r>
                      <a:endParaRPr lang="en-GB" sz="2400" b="1" dirty="0"/>
                    </a:p>
                  </a:txBody>
                  <a:tcPr/>
                </a:tc>
                <a:tc>
                  <a:txBody>
                    <a:bodyPr/>
                    <a:lstStyle/>
                    <a:p>
                      <a:pPr algn="ctr"/>
                      <a:r>
                        <a:rPr lang="en-IN" sz="2400" b="1" dirty="0" smtClean="0"/>
                        <a:t>16.5%</a:t>
                      </a:r>
                      <a:endParaRPr lang="en-GB" sz="2400" b="1" dirty="0"/>
                    </a:p>
                  </a:txBody>
                  <a:tcPr/>
                </a:tc>
                <a:tc>
                  <a:txBody>
                    <a:bodyPr/>
                    <a:lstStyle/>
                    <a:p>
                      <a:pPr algn="ctr"/>
                      <a:r>
                        <a:rPr lang="en-IN" sz="2400" b="1" dirty="0" smtClean="0"/>
                        <a:t>15.2%</a:t>
                      </a:r>
                      <a:endParaRPr lang="en-GB" sz="2400" b="1" dirty="0"/>
                    </a:p>
                  </a:txBody>
                  <a:tcPr/>
                </a:tc>
              </a:tr>
              <a:tr h="391922">
                <a:tc>
                  <a:txBody>
                    <a:bodyPr/>
                    <a:lstStyle/>
                    <a:p>
                      <a:pPr algn="ctr"/>
                      <a:r>
                        <a:rPr lang="en-IN" sz="2400" b="1" dirty="0" smtClean="0"/>
                        <a:t>National</a:t>
                      </a:r>
                      <a:endParaRPr lang="en-GB" sz="2400" b="1" dirty="0"/>
                    </a:p>
                  </a:txBody>
                  <a:tcPr/>
                </a:tc>
                <a:tc>
                  <a:txBody>
                    <a:bodyPr/>
                    <a:lstStyle/>
                    <a:p>
                      <a:pPr algn="ctr"/>
                      <a:r>
                        <a:rPr lang="en-IN" sz="2400" b="1" dirty="0" smtClean="0"/>
                        <a:t>4.2%</a:t>
                      </a:r>
                      <a:endParaRPr lang="en-GB" sz="2400" b="1" dirty="0"/>
                    </a:p>
                  </a:txBody>
                  <a:tcPr/>
                </a:tc>
                <a:tc>
                  <a:txBody>
                    <a:bodyPr/>
                    <a:lstStyle/>
                    <a:p>
                      <a:pPr algn="ctr"/>
                      <a:r>
                        <a:rPr lang="en-GB" sz="2400" b="1" dirty="0" smtClean="0"/>
                        <a:t>3.4%</a:t>
                      </a:r>
                      <a:endParaRPr lang="en-GB" sz="2400" b="1" dirty="0"/>
                    </a:p>
                  </a:txBody>
                  <a:tcPr/>
                </a:tc>
              </a:tr>
            </a:tbl>
          </a:graphicData>
        </a:graphic>
      </p:graphicFrame>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10" name="Slide Number Placeholder 9"/>
          <p:cNvSpPr>
            <a:spLocks noGrp="1"/>
          </p:cNvSpPr>
          <p:nvPr>
            <p:ph type="sldNum" sz="quarter" idx="12"/>
          </p:nvPr>
        </p:nvSpPr>
        <p:spPr/>
        <p:txBody>
          <a:bodyPr/>
          <a:lstStyle/>
          <a:p>
            <a:fld id="{BA559D0F-1EAD-41F5-AA35-F2832ECA82B6}" type="slidenum">
              <a:rPr lang="en-US" smtClean="0"/>
              <a:pPr/>
              <a:t>16</a:t>
            </a:fld>
            <a:endParaRPr lang="en-US"/>
          </a:p>
        </p:txBody>
      </p:sp>
      <p:sp>
        <p:nvSpPr>
          <p:cNvPr id="12" name="Rectangle 11"/>
          <p:cNvSpPr/>
          <p:nvPr/>
        </p:nvSpPr>
        <p:spPr>
          <a:xfrm>
            <a:off x="835572" y="4427764"/>
            <a:ext cx="3373821" cy="17050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itchFamily="34" charset="0"/>
              <a:buChar char="•"/>
            </a:pPr>
            <a:r>
              <a:rPr lang="en-US" sz="2000" b="1" dirty="0" smtClean="0"/>
              <a:t>West </a:t>
            </a:r>
            <a:r>
              <a:rPr lang="en-US" sz="2000" b="1" dirty="0"/>
              <a:t>B</a:t>
            </a:r>
            <a:r>
              <a:rPr lang="en-US" sz="2000" b="1" dirty="0" smtClean="0"/>
              <a:t>engal</a:t>
            </a:r>
          </a:p>
          <a:p>
            <a:pPr marL="285750" indent="-285750">
              <a:buFont typeface="Arial" pitchFamily="34" charset="0"/>
              <a:buChar char="•"/>
            </a:pPr>
            <a:r>
              <a:rPr lang="en-US" sz="2000" b="1" dirty="0" err="1" smtClean="0"/>
              <a:t>Odisha</a:t>
            </a:r>
            <a:endParaRPr lang="en-US" sz="2000" b="1" dirty="0" smtClean="0"/>
          </a:p>
          <a:p>
            <a:pPr marL="285750" indent="-285750">
              <a:buFont typeface="Arial" pitchFamily="34" charset="0"/>
              <a:buChar char="•"/>
            </a:pPr>
            <a:r>
              <a:rPr lang="en-US" sz="2000" b="1" dirty="0" smtClean="0"/>
              <a:t>Jammu &amp; Kashmir</a:t>
            </a:r>
          </a:p>
          <a:p>
            <a:pPr marL="285750" indent="-285750">
              <a:buFont typeface="Arial" pitchFamily="34" charset="0"/>
              <a:buChar char="•"/>
            </a:pPr>
            <a:r>
              <a:rPr lang="en-US" sz="2000" b="1" dirty="0" smtClean="0"/>
              <a:t>Delhi</a:t>
            </a:r>
          </a:p>
          <a:p>
            <a:pPr marL="285750" indent="-285750">
              <a:buFont typeface="Arial" pitchFamily="34" charset="0"/>
              <a:buChar char="•"/>
            </a:pPr>
            <a:r>
              <a:rPr lang="en-US" sz="2000" b="1" dirty="0" smtClean="0"/>
              <a:t>Madhya Pradesh</a:t>
            </a:r>
          </a:p>
        </p:txBody>
      </p:sp>
      <p:sp>
        <p:nvSpPr>
          <p:cNvPr id="13" name="Rectangle 12"/>
          <p:cNvSpPr/>
          <p:nvPr/>
        </p:nvSpPr>
        <p:spPr>
          <a:xfrm>
            <a:off x="4713890" y="4396231"/>
            <a:ext cx="3326525" cy="18153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itchFamily="34" charset="0"/>
              <a:buChar char="•"/>
            </a:pPr>
            <a:r>
              <a:rPr lang="en-US" sz="2000" b="1" dirty="0"/>
              <a:t>Nagaland </a:t>
            </a:r>
          </a:p>
          <a:p>
            <a:pPr marL="285750" indent="-285750">
              <a:buFont typeface="Arial" pitchFamily="34" charset="0"/>
              <a:buChar char="•"/>
            </a:pPr>
            <a:r>
              <a:rPr lang="en-US" sz="2000" b="1" dirty="0" smtClean="0"/>
              <a:t>Punjab</a:t>
            </a:r>
          </a:p>
          <a:p>
            <a:pPr marL="285750" indent="-285750">
              <a:buFont typeface="Arial" pitchFamily="34" charset="0"/>
              <a:buChar char="•"/>
            </a:pPr>
            <a:r>
              <a:rPr lang="en-US" sz="2000" b="1" dirty="0" smtClean="0"/>
              <a:t>Kerala</a:t>
            </a:r>
          </a:p>
          <a:p>
            <a:pPr marL="285750" indent="-285750">
              <a:buFont typeface="Arial" pitchFamily="34" charset="0"/>
              <a:buChar char="•"/>
            </a:pPr>
            <a:r>
              <a:rPr lang="en-US" sz="2000" b="1" dirty="0" smtClean="0"/>
              <a:t>Rajasthan</a:t>
            </a:r>
          </a:p>
          <a:p>
            <a:pPr marL="285750" indent="-285750">
              <a:buFont typeface="Arial" pitchFamily="34" charset="0"/>
              <a:buChar char="•"/>
            </a:pPr>
            <a:r>
              <a:rPr lang="en-US" sz="2000" b="1" dirty="0" smtClean="0"/>
              <a:t>Himachal Pradesh</a:t>
            </a:r>
          </a:p>
        </p:txBody>
      </p:sp>
      <p:sp>
        <p:nvSpPr>
          <p:cNvPr id="14" name="Rectangle 13"/>
          <p:cNvSpPr/>
          <p:nvPr/>
        </p:nvSpPr>
        <p:spPr>
          <a:xfrm>
            <a:off x="8417382" y="4396232"/>
            <a:ext cx="3390990" cy="1815382"/>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itchFamily="34" charset="0"/>
              <a:buChar char="•"/>
            </a:pPr>
            <a:r>
              <a:rPr lang="en-US" sz="2000" b="1" dirty="0">
                <a:solidFill>
                  <a:schemeClr val="dk1"/>
                </a:solidFill>
              </a:rPr>
              <a:t>Meghalaya</a:t>
            </a:r>
          </a:p>
          <a:p>
            <a:pPr marL="285750" indent="-285750">
              <a:buFont typeface="Arial" pitchFamily="34" charset="0"/>
              <a:buChar char="•"/>
            </a:pPr>
            <a:r>
              <a:rPr lang="en-US" sz="2000" b="1" dirty="0">
                <a:solidFill>
                  <a:schemeClr val="dk1"/>
                </a:solidFill>
              </a:rPr>
              <a:t>Arunachal Pradesh</a:t>
            </a:r>
          </a:p>
          <a:p>
            <a:pPr marL="285750" indent="-285750">
              <a:buFont typeface="Arial" pitchFamily="34" charset="0"/>
              <a:buChar char="•"/>
            </a:pPr>
            <a:r>
              <a:rPr lang="en-US" sz="2000" b="1" dirty="0">
                <a:solidFill>
                  <a:schemeClr val="dk1"/>
                </a:solidFill>
              </a:rPr>
              <a:t>Sikkim</a:t>
            </a:r>
          </a:p>
          <a:p>
            <a:pPr marL="285750" indent="-285750">
              <a:buFont typeface="Arial" pitchFamily="34" charset="0"/>
              <a:buChar char="•"/>
            </a:pPr>
            <a:r>
              <a:rPr lang="en-US" sz="2000" b="1" dirty="0">
                <a:solidFill>
                  <a:schemeClr val="dk1"/>
                </a:solidFill>
              </a:rPr>
              <a:t>Lakshadweep</a:t>
            </a:r>
          </a:p>
        </p:txBody>
      </p:sp>
    </p:spTree>
    <p:extLst>
      <p:ext uri="{BB962C8B-B14F-4D97-AF65-F5344CB8AC3E}">
        <p14:creationId xmlns:p14="http://schemas.microsoft.com/office/powerpoint/2010/main" xmlns="" val="4213959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44" y="292555"/>
            <a:ext cx="10515600" cy="700674"/>
          </a:xfrm>
          <a:noFill/>
        </p:spPr>
        <p:txBody>
          <a:bodyPr vert="horz" lIns="91440" tIns="45720" rIns="91440" bIns="45720" rtlCol="0" anchor="ctr">
            <a:noAutofit/>
          </a:bodyPr>
          <a:lstStyle/>
          <a:p>
            <a:pPr algn="ctr"/>
            <a:r>
              <a:rPr lang="en-US" b="1" dirty="0" err="1">
                <a:solidFill>
                  <a:srgbClr val="0000CC"/>
                </a:solidFill>
                <a:latin typeface="Agency FB" panose="020B0503020202020204" pitchFamily="34" charset="0"/>
              </a:rPr>
              <a:t>LaQshya</a:t>
            </a:r>
            <a:r>
              <a:rPr lang="en-US" b="1" dirty="0">
                <a:solidFill>
                  <a:srgbClr val="0000CC"/>
                </a:solidFill>
                <a:latin typeface="Agency FB" panose="020B0503020202020204" pitchFamily="34" charset="0"/>
              </a:rPr>
              <a:t> Certification Status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273620863"/>
              </p:ext>
            </p:extLst>
          </p:nvPr>
        </p:nvGraphicFramePr>
        <p:xfrm>
          <a:off x="457200" y="1262738"/>
          <a:ext cx="11366938" cy="545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A559D0F-1EAD-41F5-AA35-F2832ECA82B6}" type="slidenum">
              <a:rPr lang="en-US" smtClean="0"/>
              <a:pPr/>
              <a:t>17</a:t>
            </a:fld>
            <a:endParaRPr lang="en-US"/>
          </a:p>
        </p:txBody>
      </p:sp>
      <p:sp>
        <p:nvSpPr>
          <p:cNvPr id="9" name="Rounded Rectangle 8"/>
          <p:cNvSpPr/>
          <p:nvPr/>
        </p:nvSpPr>
        <p:spPr>
          <a:xfrm>
            <a:off x="9345707" y="3364015"/>
            <a:ext cx="2327568" cy="31748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0"/>
              </a:spcAft>
            </a:pPr>
            <a:r>
              <a:rPr lang="en-US" sz="2000" b="1" dirty="0">
                <a:solidFill>
                  <a:srgbClr val="000000"/>
                </a:solidFill>
                <a:ea typeface="Times New Roman"/>
                <a:cs typeface="Times New Roman"/>
              </a:rPr>
              <a:t>Assam Chhattisgarh</a:t>
            </a:r>
            <a:endParaRPr lang="en-GB" sz="2000" b="1" dirty="0">
              <a:ea typeface="Calibri"/>
              <a:cs typeface="Times New Roman"/>
            </a:endParaRPr>
          </a:p>
          <a:p>
            <a:pPr algn="ctr">
              <a:lnSpc>
                <a:spcPct val="107000"/>
              </a:lnSpc>
              <a:spcAft>
                <a:spcPts val="0"/>
              </a:spcAft>
            </a:pPr>
            <a:r>
              <a:rPr lang="en-US" sz="2000" b="1" dirty="0">
                <a:solidFill>
                  <a:srgbClr val="000000"/>
                </a:solidFill>
                <a:ea typeface="Times New Roman"/>
                <a:cs typeface="Times New Roman"/>
              </a:rPr>
              <a:t>Dadra N Haveli    Gujarat</a:t>
            </a:r>
            <a:endParaRPr lang="en-GB" sz="2000" b="1" dirty="0">
              <a:ea typeface="Calibri"/>
              <a:cs typeface="Times New Roman"/>
            </a:endParaRPr>
          </a:p>
          <a:p>
            <a:pPr algn="ctr">
              <a:lnSpc>
                <a:spcPct val="107000"/>
              </a:lnSpc>
            </a:pPr>
            <a:r>
              <a:rPr lang="en-US" sz="2000" b="1" dirty="0">
                <a:solidFill>
                  <a:srgbClr val="000000"/>
                </a:solidFill>
                <a:ea typeface="Times New Roman"/>
                <a:cs typeface="Times New Roman"/>
              </a:rPr>
              <a:t>Haryana  Madhya P</a:t>
            </a:r>
            <a:endParaRPr lang="en-GB" sz="2000" b="1" dirty="0">
              <a:solidFill>
                <a:srgbClr val="000000"/>
              </a:solidFill>
              <a:ea typeface="Times New Roman"/>
              <a:cs typeface="Times New Roman"/>
            </a:endParaRPr>
          </a:p>
          <a:p>
            <a:pPr algn="ctr">
              <a:lnSpc>
                <a:spcPct val="107000"/>
              </a:lnSpc>
            </a:pPr>
            <a:r>
              <a:rPr lang="en-US" sz="2000" b="1" dirty="0">
                <a:solidFill>
                  <a:srgbClr val="000000"/>
                </a:solidFill>
                <a:ea typeface="Times New Roman"/>
                <a:cs typeface="Times New Roman"/>
              </a:rPr>
              <a:t>Maharashtra Punjab        Tamil Nadu</a:t>
            </a:r>
            <a:endParaRPr lang="en-GB" sz="2000" b="1" dirty="0">
              <a:solidFill>
                <a:srgbClr val="000000"/>
              </a:solidFill>
              <a:ea typeface="Times New Roman"/>
              <a:cs typeface="Times New Roman"/>
            </a:endParaRPr>
          </a:p>
          <a:p>
            <a:pPr algn="ctr">
              <a:lnSpc>
                <a:spcPct val="107000"/>
              </a:lnSpc>
            </a:pPr>
            <a:r>
              <a:rPr lang="en-US" sz="2000" b="1" dirty="0" err="1">
                <a:solidFill>
                  <a:srgbClr val="000000"/>
                </a:solidFill>
                <a:ea typeface="Times New Roman"/>
                <a:cs typeface="Times New Roman"/>
              </a:rPr>
              <a:t>Telangana</a:t>
            </a:r>
            <a:endParaRPr lang="en-GB" sz="2000" b="1" dirty="0">
              <a:ea typeface="Calibri"/>
              <a:cs typeface="Times New Roman"/>
            </a:endParaRPr>
          </a:p>
        </p:txBody>
      </p:sp>
    </p:spTree>
    <p:extLst>
      <p:ext uri="{BB962C8B-B14F-4D97-AF65-F5344CB8AC3E}">
        <p14:creationId xmlns:p14="http://schemas.microsoft.com/office/powerpoint/2010/main" xmlns="" val="1212611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2012"/>
            <a:ext cx="10515600" cy="832513"/>
          </a:xfrm>
          <a:noFill/>
        </p:spPr>
        <p:txBody>
          <a:bodyPr vert="horz" lIns="91440" tIns="45720" rIns="91440" bIns="45720" rtlCol="0" anchor="ctr">
            <a:noAutofit/>
          </a:bodyPr>
          <a:lstStyle/>
          <a:p>
            <a:pPr algn="ctr"/>
            <a:r>
              <a:rPr lang="en-US" b="1" dirty="0" err="1">
                <a:solidFill>
                  <a:srgbClr val="0000CC"/>
                </a:solidFill>
                <a:latin typeface="Agency FB" panose="020B0503020202020204" pitchFamily="34" charset="0"/>
              </a:rPr>
              <a:t>Pradhan</a:t>
            </a:r>
            <a:r>
              <a:rPr lang="en-US" b="1" dirty="0">
                <a:solidFill>
                  <a:srgbClr val="0000CC"/>
                </a:solidFill>
                <a:latin typeface="Agency FB" panose="020B0503020202020204" pitchFamily="34" charset="0"/>
              </a:rPr>
              <a:t> Mantri Surakshit </a:t>
            </a:r>
            <a:r>
              <a:rPr lang="en-US" b="1" dirty="0" err="1">
                <a:solidFill>
                  <a:srgbClr val="0000CC"/>
                </a:solidFill>
                <a:latin typeface="Agency FB" panose="020B0503020202020204" pitchFamily="34" charset="0"/>
              </a:rPr>
              <a:t>Matritva</a:t>
            </a:r>
            <a:r>
              <a:rPr lang="en-US" b="1" dirty="0">
                <a:solidFill>
                  <a:srgbClr val="0000CC"/>
                </a:solidFill>
                <a:latin typeface="Agency FB" panose="020B0503020202020204" pitchFamily="34" charset="0"/>
              </a:rPr>
              <a:t> </a:t>
            </a:r>
            <a:r>
              <a:rPr lang="en-US" b="1" dirty="0" err="1">
                <a:solidFill>
                  <a:srgbClr val="0000CC"/>
                </a:solidFill>
                <a:latin typeface="Agency FB" panose="020B0503020202020204" pitchFamily="34" charset="0"/>
              </a:rPr>
              <a:t>Abhiyan</a:t>
            </a:r>
            <a:endParaRPr lang="en-IN" b="1" dirty="0">
              <a:solidFill>
                <a:srgbClr val="0000CC"/>
              </a:solidFill>
              <a:latin typeface="Agency FB" panose="020B0503020202020204" pitchFamily="34" charset="0"/>
            </a:endParaRPr>
          </a:p>
        </p:txBody>
      </p:sp>
      <p:sp>
        <p:nvSpPr>
          <p:cNvPr id="4" name="Footer Placeholder 3"/>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18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1322007633"/>
              </p:ext>
            </p:extLst>
          </p:nvPr>
        </p:nvGraphicFramePr>
        <p:xfrm>
          <a:off x="518511" y="1334524"/>
          <a:ext cx="11226798" cy="4937760"/>
        </p:xfrm>
        <a:graphic>
          <a:graphicData uri="http://schemas.openxmlformats.org/drawingml/2006/table">
            <a:tbl>
              <a:tblPr firstRow="1" bandRow="1">
                <a:tableStyleId>{BC89EF96-8CEA-46FF-86C4-4CE0E7609802}</a:tableStyleId>
              </a:tblPr>
              <a:tblGrid>
                <a:gridCol w="2703498"/>
                <a:gridCol w="4261650"/>
                <a:gridCol w="4261650"/>
              </a:tblGrid>
              <a:tr h="370840">
                <a:tc>
                  <a:txBody>
                    <a:bodyPr/>
                    <a:lstStyle/>
                    <a:p>
                      <a:r>
                        <a:rPr lang="en-US" sz="2400" b="1" dirty="0" smtClean="0">
                          <a:solidFill>
                            <a:srgbClr val="0000CC"/>
                          </a:solidFill>
                        </a:rPr>
                        <a:t>% of PW received PMSMA- 2018-19</a:t>
                      </a:r>
                      <a:endParaRPr lang="en-US" sz="2400" dirty="0"/>
                    </a:p>
                  </a:txBody>
                  <a:tcPr/>
                </a:tc>
                <a:tc>
                  <a:txBody>
                    <a:bodyPr/>
                    <a:lstStyle/>
                    <a:p>
                      <a:r>
                        <a:rPr lang="en-US" sz="2400" dirty="0" smtClean="0"/>
                        <a:t>Mizoram (17%)</a:t>
                      </a:r>
                    </a:p>
                    <a:p>
                      <a:r>
                        <a:rPr lang="en-US" sz="2400" dirty="0" smtClean="0"/>
                        <a:t>Jharkhand (12%)</a:t>
                      </a:r>
                    </a:p>
                    <a:p>
                      <a:r>
                        <a:rPr lang="en-US" sz="2400" dirty="0" smtClean="0"/>
                        <a:t>Sikkim (10%)</a:t>
                      </a:r>
                    </a:p>
                    <a:p>
                      <a:r>
                        <a:rPr lang="en-US" sz="2400" dirty="0" smtClean="0"/>
                        <a:t>Manipur (10%)</a:t>
                      </a:r>
                    </a:p>
                    <a:p>
                      <a:r>
                        <a:rPr lang="en-US" sz="2400" dirty="0" smtClean="0"/>
                        <a:t>Meghalaya (9%)</a:t>
                      </a:r>
                    </a:p>
                    <a:p>
                      <a:r>
                        <a:rPr lang="en-US" sz="2400" dirty="0" smtClean="0"/>
                        <a:t>Assam (8%)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Uttar Pradesh</a:t>
                      </a:r>
                      <a:r>
                        <a:rPr lang="en-US" sz="2400" baseline="0" dirty="0" smtClean="0"/>
                        <a:t> </a:t>
                      </a:r>
                      <a:r>
                        <a:rPr lang="en-US" sz="2400" dirty="0" smtClean="0"/>
                        <a:t>(8%)</a:t>
                      </a:r>
                      <a:endParaRPr lang="en-US" sz="2400" baseline="0" dirty="0" smtClean="0"/>
                    </a:p>
                    <a:p>
                      <a:r>
                        <a:rPr lang="en-US" sz="2400" baseline="0" dirty="0" err="1" smtClean="0"/>
                        <a:t>Uttarakhand</a:t>
                      </a:r>
                      <a:r>
                        <a:rPr lang="en-US" sz="2400" baseline="0" dirty="0" smtClean="0"/>
                        <a:t> (7%)</a:t>
                      </a:r>
                    </a:p>
                    <a:p>
                      <a:r>
                        <a:rPr lang="en-US" sz="2400" baseline="0" dirty="0" smtClean="0"/>
                        <a:t>Arunachal Pradesh (6%)</a:t>
                      </a:r>
                    </a:p>
                    <a:p>
                      <a:r>
                        <a:rPr lang="en-US" sz="2400" baseline="0" dirty="0" smtClean="0"/>
                        <a:t>Tripura (5%)</a:t>
                      </a:r>
                    </a:p>
                    <a:p>
                      <a:r>
                        <a:rPr lang="en-US" sz="2400" baseline="0" dirty="0" smtClean="0"/>
                        <a:t>Nagaland (2%)</a:t>
                      </a:r>
                      <a:endParaRPr lang="en-US" sz="2400" dirty="0" smtClean="0"/>
                    </a:p>
                    <a:p>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CC"/>
                          </a:solidFill>
                        </a:rPr>
                        <a:t>% of HRP Detected during  PMSMA- 2018-19</a:t>
                      </a:r>
                      <a:endParaRPr lang="en-IN" sz="2400" b="1" dirty="0" smtClean="0"/>
                    </a:p>
                    <a:p>
                      <a:endParaRPr lang="en-US" sz="2400" dirty="0"/>
                    </a:p>
                  </a:txBody>
                  <a:tcPr/>
                </a:tc>
                <a:tc>
                  <a:txBody>
                    <a:bodyPr/>
                    <a:lstStyle/>
                    <a:p>
                      <a:r>
                        <a:rPr lang="en-US" sz="2400" b="1" dirty="0" smtClean="0"/>
                        <a:t>Arunachal</a:t>
                      </a:r>
                      <a:r>
                        <a:rPr lang="en-US" sz="2400" b="1" baseline="0" dirty="0" smtClean="0"/>
                        <a:t> Pradesh (9%)</a:t>
                      </a:r>
                    </a:p>
                    <a:p>
                      <a:r>
                        <a:rPr lang="en-US" sz="2400" b="1" baseline="0" dirty="0" smtClean="0"/>
                        <a:t>Jharkhand (8%)</a:t>
                      </a:r>
                    </a:p>
                    <a:p>
                      <a:r>
                        <a:rPr lang="en-US" sz="2400" b="1" baseline="0" dirty="0" smtClean="0"/>
                        <a:t>Chhattisgarh (7%)</a:t>
                      </a:r>
                    </a:p>
                    <a:p>
                      <a:r>
                        <a:rPr lang="en-US" sz="2400" b="1" baseline="0" dirty="0" smtClean="0"/>
                        <a:t>Meghalaya (7%)</a:t>
                      </a:r>
                    </a:p>
                    <a:p>
                      <a:r>
                        <a:rPr lang="en-US" sz="2400" b="1" baseline="0" dirty="0" smtClean="0"/>
                        <a:t>Madhya Pradesh (7%)</a:t>
                      </a:r>
                    </a:p>
                    <a:p>
                      <a:r>
                        <a:rPr lang="en-US" sz="2400" b="1" baseline="0" dirty="0" err="1" smtClean="0"/>
                        <a:t>Uttarakhand</a:t>
                      </a:r>
                      <a:r>
                        <a:rPr lang="en-US" sz="2400" b="1" baseline="0" dirty="0" smtClean="0"/>
                        <a:t> (6%)</a:t>
                      </a:r>
                    </a:p>
                    <a:p>
                      <a:endParaRPr lang="en-US" sz="2400" b="1" baseline="0" dirty="0" smtClean="0"/>
                    </a:p>
                  </a:txBody>
                  <a:tcPr/>
                </a:tc>
                <a:tc>
                  <a:txBody>
                    <a:bodyPr/>
                    <a:lstStyle/>
                    <a:p>
                      <a:r>
                        <a:rPr lang="en-US" sz="2400" b="1" baseline="0" dirty="0" err="1" smtClean="0"/>
                        <a:t>Odisha</a:t>
                      </a:r>
                      <a:r>
                        <a:rPr lang="en-US" sz="2400" b="1" baseline="0" dirty="0" smtClean="0"/>
                        <a:t> (6%)</a:t>
                      </a:r>
                    </a:p>
                    <a:p>
                      <a:r>
                        <a:rPr lang="en-US" sz="2400" b="1" baseline="0" dirty="0" smtClean="0"/>
                        <a:t>Assam (5%)</a:t>
                      </a:r>
                    </a:p>
                    <a:p>
                      <a:r>
                        <a:rPr lang="en-US" sz="2400" b="1" baseline="0" dirty="0" smtClean="0"/>
                        <a:t>Bihar (4%)</a:t>
                      </a:r>
                    </a:p>
                    <a:p>
                      <a:r>
                        <a:rPr lang="en-US" sz="2400" b="1" baseline="0" dirty="0" smtClean="0"/>
                        <a:t>Manipur (3%)</a:t>
                      </a:r>
                    </a:p>
                    <a:p>
                      <a:r>
                        <a:rPr lang="en-US" sz="2400" b="1" baseline="0" dirty="0" smtClean="0"/>
                        <a:t>Sikkim (3%)</a:t>
                      </a:r>
                    </a:p>
                    <a:p>
                      <a:r>
                        <a:rPr lang="en-US" sz="2400" b="1" baseline="0" dirty="0" smtClean="0"/>
                        <a:t>Mizoram (2%)</a:t>
                      </a:r>
                    </a:p>
                  </a:txBody>
                  <a:tcPr/>
                </a:tc>
              </a:tr>
            </a:tbl>
          </a:graphicData>
        </a:graphic>
      </p:graphicFrame>
    </p:spTree>
    <p:extLst>
      <p:ext uri="{BB962C8B-B14F-4D97-AF65-F5344CB8AC3E}">
        <p14:creationId xmlns:p14="http://schemas.microsoft.com/office/powerpoint/2010/main" xmlns="" val="1287847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12192000" cy="576064"/>
          </a:xfrm>
          <a:noFill/>
        </p:spPr>
        <p:txBody>
          <a:bodyPr vert="horz" lIns="91440" tIns="45720" rIns="91440" bIns="45720" rtlCol="0" anchor="ctr">
            <a:noAutofit/>
          </a:bodyPr>
          <a:lstStyle/>
          <a:p>
            <a:pPr algn="ctr"/>
            <a:r>
              <a:rPr lang="en-US" b="1" dirty="0" smtClean="0">
                <a:solidFill>
                  <a:srgbClr val="0000CC"/>
                </a:solidFill>
                <a:latin typeface="Agency FB" panose="020B0503020202020204" pitchFamily="34" charset="0"/>
                <a:ea typeface="+mj-ea"/>
                <a:cs typeface="+mj-cs"/>
              </a:rPr>
              <a:t>PMSMA </a:t>
            </a:r>
            <a:r>
              <a:rPr lang="en-US" b="1" dirty="0">
                <a:solidFill>
                  <a:srgbClr val="0000CC"/>
                </a:solidFill>
                <a:latin typeface="Agency FB" panose="020B0503020202020204" pitchFamily="34" charset="0"/>
                <a:ea typeface="+mj-ea"/>
                <a:cs typeface="+mj-cs"/>
              </a:rPr>
              <a:t>&amp; LaQshya</a:t>
            </a:r>
            <a:endParaRPr lang="en-IN" b="1" dirty="0">
              <a:solidFill>
                <a:srgbClr val="0000CC"/>
              </a:solidFill>
              <a:latin typeface="Agency FB" panose="020B0503020202020204" pitchFamily="34" charset="0"/>
              <a:ea typeface="+mj-ea"/>
              <a:cs typeface="+mj-cs"/>
            </a:endParaRPr>
          </a:p>
        </p:txBody>
      </p:sp>
      <p:sp>
        <p:nvSpPr>
          <p:cNvPr id="3" name="Content Placeholder 2"/>
          <p:cNvSpPr>
            <a:spLocks noGrp="1"/>
          </p:cNvSpPr>
          <p:nvPr>
            <p:ph idx="1"/>
          </p:nvPr>
        </p:nvSpPr>
        <p:spPr>
          <a:xfrm>
            <a:off x="200890" y="836712"/>
            <a:ext cx="11790219" cy="5760640"/>
          </a:xfrm>
          <a:noFill/>
          <a:ln>
            <a:solidFill>
              <a:schemeClr val="tx1"/>
            </a:solidFill>
          </a:ln>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400" b="1" u="sng" dirty="0" err="1"/>
              <a:t>LaQshya</a:t>
            </a:r>
            <a:r>
              <a:rPr lang="en-US" sz="2400" dirty="0"/>
              <a:t>:</a:t>
            </a:r>
          </a:p>
          <a:p>
            <a:pPr algn="just">
              <a:lnSpc>
                <a:spcPct val="100000"/>
              </a:lnSpc>
            </a:pPr>
            <a:r>
              <a:rPr lang="en-US" sz="2400" dirty="0" smtClean="0">
                <a:cs typeface="Times New Roman" panose="02020603050405020304" pitchFamily="18" charset="0"/>
              </a:rPr>
              <a:t>Expedite </a:t>
            </a:r>
            <a:r>
              <a:rPr lang="en-US" sz="2400" dirty="0">
                <a:cs typeface="Times New Roman" panose="02020603050405020304" pitchFamily="18" charset="0"/>
              </a:rPr>
              <a:t>the process of </a:t>
            </a:r>
            <a:r>
              <a:rPr lang="en-US" sz="2400" dirty="0" err="1">
                <a:cs typeface="Times New Roman" panose="02020603050405020304" pitchFamily="18" charset="0"/>
              </a:rPr>
              <a:t>LaQshya</a:t>
            </a:r>
            <a:r>
              <a:rPr lang="en-US" sz="2400" dirty="0">
                <a:cs typeface="Times New Roman" panose="02020603050405020304" pitchFamily="18" charset="0"/>
              </a:rPr>
              <a:t> National Certification </a:t>
            </a:r>
            <a:endParaRPr lang="en-US" sz="2400" dirty="0" smtClean="0">
              <a:cs typeface="Times New Roman" panose="02020603050405020304" pitchFamily="18" charset="0"/>
            </a:endParaRPr>
          </a:p>
          <a:p>
            <a:pPr algn="just">
              <a:lnSpc>
                <a:spcPct val="100000"/>
              </a:lnSpc>
            </a:pPr>
            <a:r>
              <a:rPr lang="en-US" sz="2400" dirty="0" smtClean="0">
                <a:cs typeface="Times New Roman" panose="02020603050405020304" pitchFamily="18" charset="0"/>
              </a:rPr>
              <a:t>Facilities that have achieved National Certification must  focus on claiming incentives</a:t>
            </a:r>
            <a:endParaRPr lang="en-US" sz="2400" dirty="0">
              <a:cs typeface="Times New Roman" panose="02020603050405020304" pitchFamily="18" charset="0"/>
            </a:endParaRPr>
          </a:p>
          <a:p>
            <a:pPr algn="just">
              <a:lnSpc>
                <a:spcPct val="100000"/>
              </a:lnSpc>
            </a:pPr>
            <a:r>
              <a:rPr lang="en-IN" sz="2400" dirty="0">
                <a:cs typeface="Times New Roman" panose="02020603050405020304" pitchFamily="18" charset="0"/>
              </a:rPr>
              <a:t>Plan for </a:t>
            </a:r>
            <a:r>
              <a:rPr lang="en-IN" sz="2400" dirty="0" smtClean="0">
                <a:cs typeface="Times New Roman" panose="02020603050405020304" pitchFamily="18" charset="0"/>
              </a:rPr>
              <a:t>roll out </a:t>
            </a:r>
            <a:r>
              <a:rPr lang="en-IN" sz="2400" dirty="0">
                <a:cs typeface="Times New Roman" panose="02020603050405020304" pitchFamily="18" charset="0"/>
              </a:rPr>
              <a:t>of LaQshya </a:t>
            </a:r>
            <a:r>
              <a:rPr lang="en-IN" sz="2400" dirty="0" smtClean="0">
                <a:cs typeface="Times New Roman" panose="02020603050405020304" pitchFamily="18" charset="0"/>
              </a:rPr>
              <a:t>at all Medical Colleges, District Hospitals, SDH and CHCs</a:t>
            </a:r>
          </a:p>
          <a:p>
            <a:pPr algn="just">
              <a:lnSpc>
                <a:spcPct val="100000"/>
              </a:lnSpc>
            </a:pPr>
            <a:r>
              <a:rPr lang="en-IN" sz="2400" dirty="0" smtClean="0">
                <a:cs typeface="Times New Roman" panose="02020603050405020304" pitchFamily="18" charset="0"/>
              </a:rPr>
              <a:t>Medical Colleges trained by National Mentors to act as State Mentoring Resource Centre</a:t>
            </a:r>
          </a:p>
          <a:p>
            <a:pPr algn="just">
              <a:lnSpc>
                <a:spcPct val="100000"/>
              </a:lnSpc>
            </a:pPr>
            <a:r>
              <a:rPr lang="en-IN" sz="2400" dirty="0" smtClean="0">
                <a:cs typeface="Times New Roman" panose="02020603050405020304" pitchFamily="18" charset="0"/>
              </a:rPr>
              <a:t>Strengthen state </a:t>
            </a:r>
            <a:r>
              <a:rPr lang="en-IN" sz="2400" dirty="0">
                <a:cs typeface="Times New Roman" panose="02020603050405020304" pitchFamily="18" charset="0"/>
              </a:rPr>
              <a:t>and district level </a:t>
            </a:r>
            <a:r>
              <a:rPr lang="en-IN" sz="2400" dirty="0" smtClean="0">
                <a:cs typeface="Times New Roman" panose="02020603050405020304" pitchFamily="18" charset="0"/>
              </a:rPr>
              <a:t>LaQshya mentoring</a:t>
            </a:r>
            <a:endParaRPr lang="en-US" sz="2400" b="1" u="sng" dirty="0" smtClean="0"/>
          </a:p>
          <a:p>
            <a:pPr marL="0" indent="0">
              <a:buNone/>
            </a:pPr>
            <a:endParaRPr lang="en-US" sz="2400" b="1" u="sng" dirty="0" smtClean="0"/>
          </a:p>
          <a:p>
            <a:pPr marL="0" indent="0">
              <a:buNone/>
            </a:pPr>
            <a:r>
              <a:rPr lang="en-US" sz="2400" b="1" u="sng" dirty="0" smtClean="0"/>
              <a:t>PMSMA</a:t>
            </a:r>
            <a:r>
              <a:rPr lang="en-US" sz="2400" dirty="0" smtClean="0"/>
              <a:t>:</a:t>
            </a:r>
          </a:p>
          <a:p>
            <a:pPr algn="just">
              <a:lnSpc>
                <a:spcPct val="100000"/>
              </a:lnSpc>
            </a:pPr>
            <a:r>
              <a:rPr lang="en-US" sz="2400" dirty="0">
                <a:cs typeface="Times New Roman" panose="02020603050405020304" pitchFamily="18" charset="0"/>
              </a:rPr>
              <a:t>Focus on ensuring comprehensive and quality ANC on PMSMA sites</a:t>
            </a:r>
            <a:endParaRPr lang="en-IN" sz="2400" dirty="0">
              <a:cs typeface="Times New Roman" panose="02020603050405020304" pitchFamily="18" charset="0"/>
            </a:endParaRPr>
          </a:p>
          <a:p>
            <a:pPr algn="just">
              <a:lnSpc>
                <a:spcPct val="100000"/>
              </a:lnSpc>
            </a:pPr>
            <a:r>
              <a:rPr lang="en-US" sz="2400" dirty="0" smtClean="0">
                <a:cs typeface="Times New Roman" panose="02020603050405020304" pitchFamily="18" charset="0"/>
              </a:rPr>
              <a:t>Self-assessment of </a:t>
            </a:r>
            <a:r>
              <a:rPr lang="en-US" sz="2400" dirty="0">
                <a:cs typeface="Times New Roman" panose="02020603050405020304" pitchFamily="18" charset="0"/>
              </a:rPr>
              <a:t>all PMSMA Facilities to be completed by </a:t>
            </a:r>
            <a:r>
              <a:rPr lang="en-US" sz="2400" dirty="0" smtClean="0">
                <a:cs typeface="Times New Roman" panose="02020603050405020304" pitchFamily="18" charset="0"/>
              </a:rPr>
              <a:t>Sep’19</a:t>
            </a:r>
            <a:endParaRPr lang="en-US" sz="2400" dirty="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19</a:t>
            </a:fld>
            <a:endParaRPr lang="en-US"/>
          </a:p>
        </p:txBody>
      </p:sp>
    </p:spTree>
    <p:extLst>
      <p:ext uri="{BB962C8B-B14F-4D97-AF65-F5344CB8AC3E}">
        <p14:creationId xmlns:p14="http://schemas.microsoft.com/office/powerpoint/2010/main" xmlns="" val="768511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458" y="1728508"/>
            <a:ext cx="8044141" cy="3385492"/>
          </a:xfrm>
          <a:prstGeom prst="wav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600" b="1" dirty="0">
                <a:latin typeface="Agency FB" panose="020B0503020202020204" pitchFamily="34" charset="0"/>
              </a:rPr>
              <a:t>Outline of Presentation</a:t>
            </a:r>
          </a:p>
        </p:txBody>
      </p:sp>
      <p:sp>
        <p:nvSpPr>
          <p:cNvPr id="6" name="Oval 5"/>
          <p:cNvSpPr/>
          <p:nvPr/>
        </p:nvSpPr>
        <p:spPr>
          <a:xfrm>
            <a:off x="4771506" y="437706"/>
            <a:ext cx="2626821" cy="144641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Agency FB" panose="020B0503020202020204" pitchFamily="34" charset="0"/>
                <a:cs typeface="Times New Roman" panose="02020603050405020304" pitchFamily="18" charset="0"/>
              </a:rPr>
              <a:t>Maternal Health</a:t>
            </a:r>
            <a:endParaRPr lang="en-US" sz="2800" b="1" dirty="0">
              <a:latin typeface="Agency FB" panose="020B0503020202020204" pitchFamily="34" charset="0"/>
              <a:cs typeface="Times New Roman" panose="02020603050405020304" pitchFamily="18" charset="0"/>
            </a:endParaRPr>
          </a:p>
        </p:txBody>
      </p:sp>
      <p:sp>
        <p:nvSpPr>
          <p:cNvPr id="7" name="Oval 6"/>
          <p:cNvSpPr/>
          <p:nvPr/>
        </p:nvSpPr>
        <p:spPr>
          <a:xfrm>
            <a:off x="7523021" y="707869"/>
            <a:ext cx="2443941" cy="144641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Agency FB" panose="020B0503020202020204" pitchFamily="34" charset="0"/>
                <a:cs typeface="Times New Roman" panose="02020603050405020304" pitchFamily="18" charset="0"/>
              </a:rPr>
              <a:t>Child Health</a:t>
            </a:r>
            <a:endParaRPr lang="en-US" sz="2800" b="1" dirty="0">
              <a:latin typeface="Agency FB" panose="020B0503020202020204" pitchFamily="34" charset="0"/>
              <a:cs typeface="Times New Roman" panose="02020603050405020304" pitchFamily="18" charset="0"/>
            </a:endParaRPr>
          </a:p>
        </p:txBody>
      </p:sp>
      <p:sp>
        <p:nvSpPr>
          <p:cNvPr id="8" name="Oval 7"/>
          <p:cNvSpPr/>
          <p:nvPr/>
        </p:nvSpPr>
        <p:spPr>
          <a:xfrm>
            <a:off x="8811806" y="3556975"/>
            <a:ext cx="3047531" cy="1208217"/>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Agency FB" panose="020B0503020202020204" pitchFamily="34" charset="0"/>
                <a:cs typeface="Times New Roman" panose="02020603050405020304" pitchFamily="18" charset="0"/>
              </a:rPr>
              <a:t>Adolescent Health</a:t>
            </a:r>
            <a:endParaRPr lang="en-US" sz="2800" b="1" dirty="0">
              <a:latin typeface="Agency FB" panose="020B0503020202020204" pitchFamily="34" charset="0"/>
              <a:cs typeface="Times New Roman" panose="02020603050405020304" pitchFamily="18" charset="0"/>
            </a:endParaRPr>
          </a:p>
        </p:txBody>
      </p:sp>
      <p:sp>
        <p:nvSpPr>
          <p:cNvPr id="9" name="Oval 8"/>
          <p:cNvSpPr/>
          <p:nvPr/>
        </p:nvSpPr>
        <p:spPr>
          <a:xfrm>
            <a:off x="4564069" y="5184484"/>
            <a:ext cx="2660075" cy="1220318"/>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Agency FB" panose="020B0503020202020204" pitchFamily="34" charset="0"/>
                <a:cs typeface="Times New Roman" panose="02020603050405020304" pitchFamily="18" charset="0"/>
              </a:rPr>
              <a:t>MMP Cell</a:t>
            </a:r>
            <a:endParaRPr lang="en-US" sz="2800" b="1" dirty="0">
              <a:latin typeface="Agency FB" panose="020B0503020202020204" pitchFamily="34" charset="0"/>
              <a:cs typeface="Times New Roman" panose="02020603050405020304" pitchFamily="18" charset="0"/>
            </a:endParaRPr>
          </a:p>
        </p:txBody>
      </p:sp>
      <p:sp>
        <p:nvSpPr>
          <p:cNvPr id="10" name="Oval 9"/>
          <p:cNvSpPr/>
          <p:nvPr/>
        </p:nvSpPr>
        <p:spPr>
          <a:xfrm>
            <a:off x="8695694" y="2117534"/>
            <a:ext cx="2876196" cy="1167419"/>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Agency FB" panose="020B0503020202020204" pitchFamily="34" charset="0"/>
                <a:cs typeface="Times New Roman" panose="02020603050405020304" pitchFamily="18" charset="0"/>
              </a:rPr>
              <a:t>Immunization</a:t>
            </a:r>
            <a:endParaRPr lang="en-US" sz="2800" b="1" dirty="0">
              <a:latin typeface="Agency FB" panose="020B0503020202020204" pitchFamily="34" charset="0"/>
              <a:cs typeface="Times New Roman" panose="02020603050405020304" pitchFamily="18" charset="0"/>
            </a:endParaRPr>
          </a:p>
        </p:txBody>
      </p:sp>
      <p:sp>
        <p:nvSpPr>
          <p:cNvPr id="12" name="Oval 11"/>
          <p:cNvSpPr/>
          <p:nvPr/>
        </p:nvSpPr>
        <p:spPr>
          <a:xfrm>
            <a:off x="1816929" y="232755"/>
            <a:ext cx="2747140" cy="144641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Agency FB" panose="020B0503020202020204" pitchFamily="34" charset="0"/>
                <a:cs typeface="Times New Roman" panose="02020603050405020304" pitchFamily="18" charset="0"/>
              </a:rPr>
              <a:t>Reproductive Health</a:t>
            </a:r>
            <a:endParaRPr lang="en-US" sz="2800" b="1" dirty="0">
              <a:latin typeface="Agency FB" panose="020B0503020202020204" pitchFamily="34" charset="0"/>
              <a:cs typeface="Times New Roman" panose="02020603050405020304" pitchFamily="18" charset="0"/>
            </a:endParaRPr>
          </a:p>
        </p:txBody>
      </p:sp>
      <p:sp>
        <p:nvSpPr>
          <p:cNvPr id="13" name="Oval 12"/>
          <p:cNvSpPr/>
          <p:nvPr/>
        </p:nvSpPr>
        <p:spPr>
          <a:xfrm>
            <a:off x="1684713" y="4765192"/>
            <a:ext cx="2443941" cy="1446415"/>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smtClean="0">
                <a:latin typeface="Agency FB" panose="020B0503020202020204" pitchFamily="34" charset="0"/>
                <a:cs typeface="Times New Roman" panose="02020603050405020304" pitchFamily="18" charset="0"/>
              </a:rPr>
              <a:t>DBT &amp; JSY</a:t>
            </a:r>
            <a:endParaRPr lang="en-US" sz="2800" b="1" dirty="0">
              <a:latin typeface="Agency FB" panose="020B0503020202020204" pitchFamily="34" charset="0"/>
              <a:cs typeface="Times New Roman" panose="02020603050405020304" pitchFamily="18" charset="0"/>
            </a:endParaRPr>
          </a:p>
        </p:txBody>
      </p:sp>
      <p:sp>
        <p:nvSpPr>
          <p:cNvPr id="11" name="Oval 10"/>
          <p:cNvSpPr/>
          <p:nvPr/>
        </p:nvSpPr>
        <p:spPr>
          <a:xfrm>
            <a:off x="7458065" y="4953636"/>
            <a:ext cx="2573852" cy="1237779"/>
          </a:xfrm>
          <a:prstGeom prst="ellipse">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b="1" dirty="0">
                <a:latin typeface="Agency FB" panose="020B0503020202020204" pitchFamily="34" charset="0"/>
                <a:cs typeface="Times New Roman" panose="02020603050405020304" pitchFamily="18" charset="0"/>
              </a:rPr>
              <a:t>PCPNDT </a:t>
            </a:r>
          </a:p>
        </p:txBody>
      </p:sp>
    </p:spTree>
    <p:extLst>
      <p:ext uri="{BB962C8B-B14F-4D97-AF65-F5344CB8AC3E}">
        <p14:creationId xmlns:p14="http://schemas.microsoft.com/office/powerpoint/2010/main" xmlns="" val="1269438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283"/>
            <a:ext cx="12192000" cy="762185"/>
          </a:xfrm>
          <a:noFill/>
        </p:spPr>
        <p:txBody>
          <a:bodyPr/>
          <a:lstStyle/>
          <a:p>
            <a:pPr algn="ctr"/>
            <a:r>
              <a:rPr lang="en-US" b="1" dirty="0" smtClean="0">
                <a:solidFill>
                  <a:srgbClr val="0000CC"/>
                </a:solidFill>
                <a:latin typeface="Agency FB" panose="020B0503020202020204" pitchFamily="34" charset="0"/>
                <a:cs typeface="Times New Roman" pitchFamily="18" charset="0"/>
              </a:rPr>
              <a:t>Roll out of Midwifery Initiative</a:t>
            </a:r>
            <a:endParaRPr lang="en-US" b="1" dirty="0">
              <a:solidFill>
                <a:srgbClr val="0000CC"/>
              </a:solidFill>
              <a:latin typeface="Agency FB" panose="020B0503020202020204" pitchFamily="34" charset="0"/>
              <a:cs typeface="Times New Roman" pitchFamily="18" charset="0"/>
            </a:endParaRPr>
          </a:p>
        </p:txBody>
      </p:sp>
      <p:sp>
        <p:nvSpPr>
          <p:cNvPr id="4" name="Title 1"/>
          <p:cNvSpPr txBox="1">
            <a:spLocks/>
          </p:cNvSpPr>
          <p:nvPr/>
        </p:nvSpPr>
        <p:spPr>
          <a:xfrm>
            <a:off x="283992" y="830734"/>
            <a:ext cx="11688857" cy="10768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Cambria" pitchFamily="18" charset="0"/>
              </a:rPr>
              <a:t>Expedite Selection of Midwifery Educators for 1</a:t>
            </a:r>
            <a:r>
              <a:rPr lang="en-US" sz="3200" b="1" baseline="30000" dirty="0" smtClean="0">
                <a:latin typeface="Cambria" pitchFamily="18" charset="0"/>
              </a:rPr>
              <a:t>st</a:t>
            </a:r>
            <a:r>
              <a:rPr lang="en-US" sz="3200" b="1" dirty="0" smtClean="0">
                <a:latin typeface="Cambria" pitchFamily="18" charset="0"/>
              </a:rPr>
              <a:t> Batch of Midwifery Educator Training </a:t>
            </a:r>
            <a:endParaRPr lang="en-US" sz="3200" b="1" dirty="0">
              <a:latin typeface="Cambria" pitchFamily="18" charset="0"/>
            </a:endParaRPr>
          </a:p>
        </p:txBody>
      </p:sp>
      <p:sp>
        <p:nvSpPr>
          <p:cNvPr id="6" name="Rectangle 5"/>
          <p:cNvSpPr/>
          <p:nvPr/>
        </p:nvSpPr>
        <p:spPr>
          <a:xfrm>
            <a:off x="283993" y="2012298"/>
            <a:ext cx="11688856" cy="3955675"/>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marL="457200" indent="-457200">
              <a:buFont typeface="+mj-lt"/>
              <a:buAutoNum type="arabicPeriod"/>
            </a:pPr>
            <a:r>
              <a:rPr lang="en-US" sz="2800" b="1" dirty="0" smtClean="0">
                <a:latin typeface="Cambria" pitchFamily="18" charset="0"/>
              </a:rPr>
              <a:t>Assam</a:t>
            </a:r>
            <a:endParaRPr lang="en-US" sz="2800" b="1" dirty="0">
              <a:latin typeface="Cambria" pitchFamily="18" charset="0"/>
            </a:endParaRPr>
          </a:p>
          <a:p>
            <a:pPr marL="457200" indent="-457200">
              <a:buFont typeface="+mj-lt"/>
              <a:buAutoNum type="arabicPeriod"/>
            </a:pPr>
            <a:r>
              <a:rPr lang="en-US" sz="2800" b="1" dirty="0" smtClean="0">
                <a:solidFill>
                  <a:srgbClr val="FF0000"/>
                </a:solidFill>
                <a:latin typeface="Cambria" pitchFamily="18" charset="0"/>
              </a:rPr>
              <a:t>Haryana</a:t>
            </a:r>
          </a:p>
          <a:p>
            <a:pPr marL="457200" indent="-457200">
              <a:buFont typeface="+mj-lt"/>
              <a:buAutoNum type="arabicPeriod"/>
            </a:pPr>
            <a:r>
              <a:rPr lang="en-US" sz="2800" b="1" dirty="0" smtClean="0">
                <a:solidFill>
                  <a:srgbClr val="FF0000"/>
                </a:solidFill>
                <a:latin typeface="Cambria" pitchFamily="18" charset="0"/>
              </a:rPr>
              <a:t>Jammu &amp; Kashmir</a:t>
            </a:r>
          </a:p>
          <a:p>
            <a:pPr marL="457200" indent="-457200">
              <a:buFont typeface="+mj-lt"/>
              <a:buAutoNum type="arabicPeriod"/>
            </a:pPr>
            <a:r>
              <a:rPr lang="en-US" sz="2800" b="1" dirty="0" smtClean="0">
                <a:solidFill>
                  <a:srgbClr val="FF0000"/>
                </a:solidFill>
                <a:latin typeface="Cambria" pitchFamily="18" charset="0"/>
              </a:rPr>
              <a:t>Jharkhand</a:t>
            </a:r>
          </a:p>
          <a:p>
            <a:pPr marL="457200" indent="-457200">
              <a:buFont typeface="+mj-lt"/>
              <a:buAutoNum type="arabicPeriod"/>
            </a:pPr>
            <a:r>
              <a:rPr lang="en-US" sz="2800" b="1" dirty="0" smtClean="0">
                <a:latin typeface="Cambria" pitchFamily="18" charset="0"/>
              </a:rPr>
              <a:t>Karnataka</a:t>
            </a:r>
          </a:p>
          <a:p>
            <a:pPr marL="457200" indent="-457200">
              <a:buFont typeface="+mj-lt"/>
              <a:buAutoNum type="arabicPeriod"/>
            </a:pPr>
            <a:r>
              <a:rPr lang="en-US" sz="2800" b="1" dirty="0" smtClean="0">
                <a:latin typeface="Cambria" pitchFamily="18" charset="0"/>
              </a:rPr>
              <a:t>Maharashtra</a:t>
            </a:r>
          </a:p>
          <a:p>
            <a:pPr marL="457200" indent="-457200">
              <a:buFont typeface="+mj-lt"/>
              <a:buAutoNum type="arabicPeriod"/>
            </a:pPr>
            <a:r>
              <a:rPr lang="en-US" sz="2800" b="1" dirty="0" smtClean="0">
                <a:solidFill>
                  <a:srgbClr val="FF0000"/>
                </a:solidFill>
                <a:latin typeface="Cambria" pitchFamily="18" charset="0"/>
              </a:rPr>
              <a:t>Uttarakhand</a:t>
            </a:r>
          </a:p>
          <a:p>
            <a:pPr marL="457200" indent="-457200">
              <a:buFont typeface="+mj-lt"/>
              <a:buAutoNum type="arabicPeriod"/>
            </a:pPr>
            <a:r>
              <a:rPr lang="en-US" sz="2800" b="1" dirty="0" smtClean="0">
                <a:latin typeface="Cambria" pitchFamily="18" charset="0"/>
              </a:rPr>
              <a:t>Meghalaya</a:t>
            </a:r>
          </a:p>
          <a:p>
            <a:pPr marL="457200" indent="-457200">
              <a:buFont typeface="+mj-lt"/>
              <a:buAutoNum type="arabicPeriod"/>
            </a:pPr>
            <a:r>
              <a:rPr lang="en-US" sz="2800" b="1" dirty="0" smtClean="0">
                <a:latin typeface="Cambria" pitchFamily="18" charset="0"/>
              </a:rPr>
              <a:t>Mizoram</a:t>
            </a:r>
          </a:p>
        </p:txBody>
      </p:sp>
      <p:sp>
        <p:nvSpPr>
          <p:cNvPr id="8" name="TextBox 7"/>
          <p:cNvSpPr txBox="1"/>
          <p:nvPr/>
        </p:nvSpPr>
        <p:spPr>
          <a:xfrm>
            <a:off x="594395" y="5939702"/>
            <a:ext cx="1106805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All States must ensure selection by 1</a:t>
            </a:r>
            <a:r>
              <a:rPr lang="en-US" sz="3200" b="1" baseline="30000" dirty="0" smtClean="0">
                <a:solidFill>
                  <a:srgbClr val="FF0000"/>
                </a:solidFill>
                <a:latin typeface="Times New Roman" pitchFamily="18" charset="0"/>
                <a:cs typeface="Times New Roman" pitchFamily="18" charset="0"/>
              </a:rPr>
              <a:t>st</a:t>
            </a:r>
            <a:r>
              <a:rPr lang="en-US" sz="3200" b="1" dirty="0" smtClean="0">
                <a:solidFill>
                  <a:srgbClr val="FF0000"/>
                </a:solidFill>
                <a:latin typeface="Times New Roman" pitchFamily="18" charset="0"/>
                <a:cs typeface="Times New Roman" pitchFamily="18" charset="0"/>
              </a:rPr>
              <a:t> October 2019</a:t>
            </a:r>
            <a:endParaRPr lang="en-US" sz="3200" b="1" dirty="0">
              <a:solidFill>
                <a:srgbClr val="FF0000"/>
              </a:solidFill>
              <a:latin typeface="Times New Roman" pitchFamily="18" charset="0"/>
              <a:cs typeface="Times New Roman" pitchFamily="18" charset="0"/>
            </a:endParaRPr>
          </a:p>
        </p:txBody>
      </p:sp>
      <p:sp>
        <p:nvSpPr>
          <p:cNvPr id="9" name="Rectangle 8"/>
          <p:cNvSpPr/>
          <p:nvPr/>
        </p:nvSpPr>
        <p:spPr>
          <a:xfrm>
            <a:off x="6793039" y="2034340"/>
            <a:ext cx="4020671" cy="3108543"/>
          </a:xfrm>
          <a:prstGeom prst="rect">
            <a:avLst/>
          </a:prstGeom>
        </p:spPr>
        <p:txBody>
          <a:bodyPr wrap="square">
            <a:spAutoFit/>
          </a:bodyPr>
          <a:lstStyle/>
          <a:p>
            <a:r>
              <a:rPr lang="en-US" sz="2800" b="1" dirty="0" smtClean="0">
                <a:solidFill>
                  <a:schemeClr val="dk1"/>
                </a:solidFill>
                <a:latin typeface="Cambria" pitchFamily="18" charset="0"/>
              </a:rPr>
              <a:t>10. Andhra Pradesh</a:t>
            </a:r>
          </a:p>
          <a:p>
            <a:r>
              <a:rPr lang="en-US" sz="2800" b="1" dirty="0" smtClean="0">
                <a:solidFill>
                  <a:schemeClr val="dk1"/>
                </a:solidFill>
                <a:latin typeface="Cambria" pitchFamily="18" charset="0"/>
              </a:rPr>
              <a:t>11. </a:t>
            </a:r>
            <a:r>
              <a:rPr lang="en-US" sz="2800" b="1" dirty="0" smtClean="0">
                <a:solidFill>
                  <a:srgbClr val="FF0000"/>
                </a:solidFill>
                <a:latin typeface="Cambria" pitchFamily="18" charset="0"/>
              </a:rPr>
              <a:t>Himachal Pradesh</a:t>
            </a:r>
          </a:p>
          <a:p>
            <a:r>
              <a:rPr lang="en-US" sz="2800" b="1" dirty="0" smtClean="0">
                <a:solidFill>
                  <a:schemeClr val="dk1"/>
                </a:solidFill>
                <a:latin typeface="Cambria" pitchFamily="18" charset="0"/>
              </a:rPr>
              <a:t>12. </a:t>
            </a:r>
            <a:r>
              <a:rPr lang="en-US" sz="2800" b="1" dirty="0" smtClean="0">
                <a:solidFill>
                  <a:srgbClr val="FF0000"/>
                </a:solidFill>
                <a:latin typeface="Cambria" pitchFamily="18" charset="0"/>
              </a:rPr>
              <a:t>Manipur</a:t>
            </a:r>
            <a:endParaRPr lang="en-US" sz="2800" b="1" dirty="0">
              <a:solidFill>
                <a:srgbClr val="FF0000"/>
              </a:solidFill>
              <a:latin typeface="Cambria" pitchFamily="18" charset="0"/>
            </a:endParaRPr>
          </a:p>
          <a:p>
            <a:r>
              <a:rPr lang="en-US" sz="2800" b="1" dirty="0" smtClean="0">
                <a:solidFill>
                  <a:schemeClr val="dk1"/>
                </a:solidFill>
                <a:latin typeface="Cambria" pitchFamily="18" charset="0"/>
              </a:rPr>
              <a:t>13. Odisha</a:t>
            </a:r>
            <a:endParaRPr lang="en-US" sz="2800" b="1" dirty="0">
              <a:solidFill>
                <a:schemeClr val="dk1"/>
              </a:solidFill>
              <a:latin typeface="Cambria" pitchFamily="18" charset="0"/>
            </a:endParaRPr>
          </a:p>
          <a:p>
            <a:r>
              <a:rPr lang="en-US" sz="2800" b="1" dirty="0" smtClean="0">
                <a:solidFill>
                  <a:schemeClr val="dk1"/>
                </a:solidFill>
                <a:latin typeface="Cambria" pitchFamily="18" charset="0"/>
              </a:rPr>
              <a:t>14. </a:t>
            </a:r>
            <a:r>
              <a:rPr lang="en-US" sz="2800" b="1" dirty="0" smtClean="0">
                <a:solidFill>
                  <a:srgbClr val="FF0000"/>
                </a:solidFill>
                <a:latin typeface="Cambria" pitchFamily="18" charset="0"/>
              </a:rPr>
              <a:t>Sikkim</a:t>
            </a:r>
            <a:endParaRPr lang="en-US" sz="2800" b="1" dirty="0">
              <a:solidFill>
                <a:srgbClr val="FF0000"/>
              </a:solidFill>
              <a:latin typeface="Cambria" pitchFamily="18" charset="0"/>
            </a:endParaRPr>
          </a:p>
          <a:p>
            <a:r>
              <a:rPr lang="en-US" sz="2800" b="1" dirty="0" smtClean="0">
                <a:solidFill>
                  <a:schemeClr val="dk1"/>
                </a:solidFill>
                <a:latin typeface="Cambria" pitchFamily="18" charset="0"/>
              </a:rPr>
              <a:t>15. Uttar Pradesh</a:t>
            </a:r>
          </a:p>
          <a:p>
            <a:r>
              <a:rPr lang="en-US" sz="2800" b="1" dirty="0" smtClean="0">
                <a:solidFill>
                  <a:schemeClr val="dk1"/>
                </a:solidFill>
                <a:latin typeface="Cambria" pitchFamily="18" charset="0"/>
              </a:rPr>
              <a:t>16. </a:t>
            </a:r>
            <a:r>
              <a:rPr lang="en-US" sz="2800" b="1" dirty="0" smtClean="0">
                <a:solidFill>
                  <a:srgbClr val="FF0000"/>
                </a:solidFill>
                <a:latin typeface="Cambria" pitchFamily="18" charset="0"/>
              </a:rPr>
              <a:t>West </a:t>
            </a:r>
            <a:r>
              <a:rPr lang="en-US" sz="2800" b="1" dirty="0">
                <a:solidFill>
                  <a:srgbClr val="FF0000"/>
                </a:solidFill>
                <a:latin typeface="Cambria" pitchFamily="18" charset="0"/>
              </a:rPr>
              <a:t>Bengal</a:t>
            </a:r>
          </a:p>
        </p:txBody>
      </p:sp>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20</a:t>
            </a:fld>
            <a:endParaRPr lang="en-US"/>
          </a:p>
        </p:txBody>
      </p:sp>
    </p:spTree>
    <p:extLst>
      <p:ext uri="{BB962C8B-B14F-4D97-AF65-F5344CB8AC3E}">
        <p14:creationId xmlns:p14="http://schemas.microsoft.com/office/powerpoint/2010/main" xmlns="" val="72694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8530"/>
            <a:ext cx="4477871" cy="489473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prstClr val="white"/>
                </a:solidFill>
                <a:latin typeface="Agency FB" panose="020B0503020202020204" pitchFamily="34" charset="0"/>
              </a:rPr>
              <a:t>CHILD HEALTH</a:t>
            </a:r>
            <a:endParaRPr lang="en-US" sz="6600" b="1" dirty="0">
              <a:solidFill>
                <a:prstClr val="white"/>
              </a:solidFill>
              <a:latin typeface="Agency FB" panose="020B0503020202020204" pitchFamily="34" charset="0"/>
            </a:endParaRPr>
          </a:p>
        </p:txBody>
      </p:sp>
      <p:graphicFrame>
        <p:nvGraphicFramePr>
          <p:cNvPr id="5" name="Content Placeholder 4"/>
          <p:cNvGraphicFramePr>
            <a:graphicFrameLocks noGrp="1"/>
          </p:cNvGraphicFramePr>
          <p:nvPr>
            <p:ph idx="1"/>
            <p:extLst/>
          </p:nvPr>
        </p:nvGraphicFramePr>
        <p:xfrm>
          <a:off x="2433918" y="576543"/>
          <a:ext cx="11367247" cy="578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21</a:t>
            </a:fld>
            <a:endParaRPr lang="en-US"/>
          </a:p>
        </p:txBody>
      </p:sp>
    </p:spTree>
    <p:extLst>
      <p:ext uri="{BB962C8B-B14F-4D97-AF65-F5344CB8AC3E}">
        <p14:creationId xmlns:p14="http://schemas.microsoft.com/office/powerpoint/2010/main" xmlns="" val="1830646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4" y="122731"/>
            <a:ext cx="12192000" cy="532650"/>
          </a:xfrm>
          <a:noFill/>
        </p:spPr>
        <p:txBody>
          <a:bodyPr vert="horz" lIns="91440" tIns="45720" rIns="91440" bIns="45720" rtlCol="0" anchor="ctr">
            <a:noAutofit/>
          </a:bodyPr>
          <a:lstStyle/>
          <a:p>
            <a:pPr algn="ctr"/>
            <a:r>
              <a:rPr lang="en-US" sz="4000" b="1" dirty="0" smtClean="0">
                <a:solidFill>
                  <a:srgbClr val="0000CC"/>
                </a:solidFill>
                <a:latin typeface="Agency FB" panose="020B0503020202020204" pitchFamily="34" charset="0"/>
              </a:rPr>
              <a:t>Newborn Health</a:t>
            </a:r>
            <a:endParaRPr lang="en-US" sz="4000" b="1" dirty="0">
              <a:solidFill>
                <a:srgbClr val="0000CC"/>
              </a:solidFill>
              <a:latin typeface="Agency FB" panose="020B0503020202020204" pitchFamily="34" charset="0"/>
            </a:endParaRPr>
          </a:p>
        </p:txBody>
      </p:sp>
      <p:sp>
        <p:nvSpPr>
          <p:cNvPr id="11" name="Content Placeholder 4"/>
          <p:cNvSpPr>
            <a:spLocks noGrp="1"/>
          </p:cNvSpPr>
          <p:nvPr>
            <p:ph sz="half" idx="1"/>
          </p:nvPr>
        </p:nvSpPr>
        <p:spPr>
          <a:xfrm>
            <a:off x="245818" y="1436152"/>
            <a:ext cx="11587941" cy="1848606"/>
          </a:xfrm>
        </p:spPr>
        <p:style>
          <a:lnRef idx="2">
            <a:schemeClr val="accent2"/>
          </a:lnRef>
          <a:fillRef idx="1">
            <a:schemeClr val="lt1"/>
          </a:fillRef>
          <a:effectRef idx="0">
            <a:schemeClr val="accent2"/>
          </a:effectRef>
          <a:fontRef idx="minor">
            <a:schemeClr val="dk1"/>
          </a:fontRef>
        </p:style>
        <p:txBody>
          <a:bodyPr>
            <a:normAutofit/>
          </a:bodyPr>
          <a:lstStyle/>
          <a:p>
            <a:pPr lvl="1" algn="just"/>
            <a:r>
              <a:rPr lang="en-US" sz="2300" dirty="0" smtClean="0"/>
              <a:t> </a:t>
            </a:r>
            <a:r>
              <a:rPr lang="en-US" sz="2300" dirty="0">
                <a:solidFill>
                  <a:schemeClr val="tx1"/>
                </a:solidFill>
              </a:rPr>
              <a:t>9</a:t>
            </a:r>
            <a:r>
              <a:rPr lang="en-US" sz="2300" dirty="0" smtClean="0">
                <a:solidFill>
                  <a:schemeClr val="tx1"/>
                </a:solidFill>
              </a:rPr>
              <a:t> Aspirational Districts without SNCU </a:t>
            </a:r>
            <a:r>
              <a:rPr lang="en-US" sz="1500" b="1" dirty="0" smtClean="0">
                <a:solidFill>
                  <a:schemeClr val="tx1"/>
                </a:solidFill>
              </a:rPr>
              <a:t>(JH-5, TG-2, UP-1, UK-1) </a:t>
            </a:r>
          </a:p>
          <a:p>
            <a:pPr lvl="1" algn="just"/>
            <a:r>
              <a:rPr lang="en-US" sz="2300" dirty="0" smtClean="0">
                <a:solidFill>
                  <a:schemeClr val="tx1"/>
                </a:solidFill>
              </a:rPr>
              <a:t> Higher proportion of reported adverse outcome (mortality, LAMA and Referral) - </a:t>
            </a:r>
            <a:r>
              <a:rPr lang="en-US" sz="2300" b="1" dirty="0" smtClean="0">
                <a:solidFill>
                  <a:schemeClr val="tx1"/>
                </a:solidFill>
              </a:rPr>
              <a:t>&gt;30% in the States of UP, UK, MN, BH and JH.</a:t>
            </a:r>
          </a:p>
          <a:p>
            <a:pPr lvl="1" algn="just"/>
            <a:r>
              <a:rPr lang="en-US" sz="2300" dirty="0" smtClean="0">
                <a:solidFill>
                  <a:schemeClr val="tx1"/>
                </a:solidFill>
              </a:rPr>
              <a:t> State of </a:t>
            </a:r>
            <a:r>
              <a:rPr lang="en-US" sz="2300" b="1" dirty="0" smtClean="0">
                <a:solidFill>
                  <a:schemeClr val="tx1"/>
                </a:solidFill>
              </a:rPr>
              <a:t>PB, KL, DL, LM, A &amp; N need to ensure regular reporting in SNCU Online Portal</a:t>
            </a:r>
          </a:p>
          <a:p>
            <a:pPr>
              <a:buNone/>
            </a:pPr>
            <a:endParaRPr lang="en-US" dirty="0"/>
          </a:p>
        </p:txBody>
      </p:sp>
      <p:sp>
        <p:nvSpPr>
          <p:cNvPr id="12" name="Title 1"/>
          <p:cNvSpPr txBox="1">
            <a:spLocks/>
          </p:cNvSpPr>
          <p:nvPr/>
        </p:nvSpPr>
        <p:spPr>
          <a:xfrm>
            <a:off x="347200" y="863867"/>
            <a:ext cx="4937760" cy="446742"/>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lang="en-US" sz="3200" b="1" dirty="0">
                <a:solidFill>
                  <a:srgbClr val="0000CC"/>
                </a:solidFill>
                <a:latin typeface="Agency FB" panose="020B0503020202020204" pitchFamily="34" charset="0"/>
              </a:rPr>
              <a:t>Facility Based Newborn Care</a:t>
            </a:r>
          </a:p>
        </p:txBody>
      </p:sp>
      <p:sp>
        <p:nvSpPr>
          <p:cNvPr id="13" name="Title 1"/>
          <p:cNvSpPr txBox="1">
            <a:spLocks/>
          </p:cNvSpPr>
          <p:nvPr/>
        </p:nvSpPr>
        <p:spPr>
          <a:xfrm>
            <a:off x="304801" y="3424587"/>
            <a:ext cx="4937760" cy="427344"/>
          </a:xfrm>
          <a:prstGeom prst="rect">
            <a:avLst/>
          </a:prstGeom>
          <a:noFill/>
        </p:spPr>
        <p:txBody>
          <a:bodyPr vert="horz" lIns="91440" tIns="45720" rIns="91440" bIns="45720" rtlCol="0" anchor="ctr">
            <a:noAutofit/>
          </a:bodyPr>
          <a:lstStyle/>
          <a:p>
            <a:pPr lvl="0">
              <a:lnSpc>
                <a:spcPct val="90000"/>
              </a:lnSpc>
              <a:spcBef>
                <a:spcPct val="0"/>
              </a:spcBef>
              <a:defRPr/>
            </a:pPr>
            <a:r>
              <a:rPr lang="en-US" sz="3200" b="1" dirty="0" smtClean="0">
                <a:solidFill>
                  <a:srgbClr val="0000CC"/>
                </a:solidFill>
                <a:latin typeface="Agency FB" panose="020B0503020202020204" pitchFamily="34" charset="0"/>
              </a:rPr>
              <a:t>Community Based </a:t>
            </a:r>
            <a:r>
              <a:rPr kumimoji="0" lang="en-US" sz="3200" b="1" i="0" u="none" strike="noStrike" kern="1200" cap="none" spc="0" normalizeH="0" baseline="0" noProof="0" dirty="0" smtClean="0">
                <a:ln>
                  <a:noFill/>
                </a:ln>
                <a:solidFill>
                  <a:srgbClr val="0000CC"/>
                </a:solidFill>
                <a:effectLst/>
                <a:uLnTx/>
                <a:uFillTx/>
                <a:latin typeface="Agency FB" panose="020B0503020202020204" pitchFamily="34" charset="0"/>
                <a:ea typeface="+mj-ea"/>
                <a:cs typeface="+mj-cs"/>
              </a:rPr>
              <a:t>Newborn Care</a:t>
            </a:r>
            <a:endParaRPr kumimoji="0" lang="en-US" sz="3200" b="1" i="0" u="none" strike="noStrike" kern="1200" cap="none" spc="0" normalizeH="0" baseline="0" noProof="0" dirty="0">
              <a:ln>
                <a:noFill/>
              </a:ln>
              <a:solidFill>
                <a:srgbClr val="0000CC"/>
              </a:solidFill>
              <a:effectLst/>
              <a:uLnTx/>
              <a:uFillTx/>
              <a:latin typeface="Agency FB" panose="020B0503020202020204" pitchFamily="34" charset="0"/>
              <a:ea typeface="+mj-ea"/>
              <a:cs typeface="+mj-cs"/>
            </a:endParaRPr>
          </a:p>
        </p:txBody>
      </p:sp>
      <p:sp>
        <p:nvSpPr>
          <p:cNvPr id="14" name="Content Placeholder 5"/>
          <p:cNvSpPr>
            <a:spLocks noGrp="1"/>
          </p:cNvSpPr>
          <p:nvPr>
            <p:ph sz="half" idx="2"/>
          </p:nvPr>
        </p:nvSpPr>
        <p:spPr>
          <a:xfrm>
            <a:off x="249382" y="4056889"/>
            <a:ext cx="11571315" cy="1314210"/>
          </a:xfrm>
        </p:spPr>
        <p:style>
          <a:lnRef idx="2">
            <a:schemeClr val="accent2"/>
          </a:lnRef>
          <a:fillRef idx="1">
            <a:schemeClr val="lt1"/>
          </a:fillRef>
          <a:effectRef idx="0">
            <a:schemeClr val="accent2"/>
          </a:effectRef>
          <a:fontRef idx="minor">
            <a:schemeClr val="dk1"/>
          </a:fontRef>
        </p:style>
        <p:txBody>
          <a:bodyPr>
            <a:noAutofit/>
          </a:bodyPr>
          <a:lstStyle/>
          <a:p>
            <a:pPr lvl="1" algn="just"/>
            <a:r>
              <a:rPr lang="en-US" sz="2300" b="1" dirty="0" smtClean="0">
                <a:solidFill>
                  <a:schemeClr val="tx1"/>
                </a:solidFill>
              </a:rPr>
              <a:t>HBNC- </a:t>
            </a:r>
            <a:r>
              <a:rPr lang="en-US" sz="2300" dirty="0">
                <a:solidFill>
                  <a:schemeClr val="tx1"/>
                </a:solidFill>
              </a:rPr>
              <a:t>&lt;50</a:t>
            </a:r>
            <a:r>
              <a:rPr lang="en-US" sz="2300" dirty="0" smtClean="0">
                <a:solidFill>
                  <a:schemeClr val="tx1"/>
                </a:solidFill>
              </a:rPr>
              <a:t>% Coverage</a:t>
            </a:r>
            <a:r>
              <a:rPr lang="en-US" sz="2300" b="1" dirty="0" smtClean="0">
                <a:solidFill>
                  <a:schemeClr val="tx1"/>
                </a:solidFill>
              </a:rPr>
              <a:t> - KN(49%), MH (45%), NG(38%) and AR(19%)</a:t>
            </a:r>
          </a:p>
          <a:p>
            <a:pPr lvl="1" algn="just"/>
            <a:r>
              <a:rPr lang="en-US" sz="2300" b="1" dirty="0" smtClean="0">
                <a:solidFill>
                  <a:schemeClr val="tx1"/>
                </a:solidFill>
              </a:rPr>
              <a:t>HBYC</a:t>
            </a:r>
            <a:r>
              <a:rPr lang="en-US" sz="2300" dirty="0">
                <a:solidFill>
                  <a:schemeClr val="tx1"/>
                </a:solidFill>
              </a:rPr>
              <a:t>-</a:t>
            </a:r>
            <a:r>
              <a:rPr lang="en-US" sz="2300" dirty="0" smtClean="0">
                <a:solidFill>
                  <a:schemeClr val="tx1"/>
                </a:solidFill>
              </a:rPr>
              <a:t> State/UT level ToTs pending in  </a:t>
            </a:r>
            <a:r>
              <a:rPr lang="en-US" sz="2300" b="1" dirty="0" smtClean="0">
                <a:solidFill>
                  <a:schemeClr val="tx1"/>
                </a:solidFill>
              </a:rPr>
              <a:t>AP</a:t>
            </a:r>
            <a:r>
              <a:rPr lang="x-none" sz="2300" b="1" dirty="0" smtClean="0">
                <a:solidFill>
                  <a:schemeClr val="tx1"/>
                </a:solidFill>
              </a:rPr>
              <a:t>, C</a:t>
            </a:r>
            <a:r>
              <a:rPr lang="en-US" sz="2300" b="1" dirty="0" smtClean="0">
                <a:solidFill>
                  <a:schemeClr val="tx1"/>
                </a:solidFill>
              </a:rPr>
              <a:t>G</a:t>
            </a:r>
            <a:r>
              <a:rPr lang="x-none" sz="2300" b="1" dirty="0" smtClean="0">
                <a:solidFill>
                  <a:schemeClr val="tx1"/>
                </a:solidFill>
              </a:rPr>
              <a:t>, T</a:t>
            </a:r>
            <a:r>
              <a:rPr lang="en-US" sz="2300" b="1" dirty="0" smtClean="0">
                <a:solidFill>
                  <a:schemeClr val="tx1"/>
                </a:solidFill>
              </a:rPr>
              <a:t>G</a:t>
            </a:r>
            <a:r>
              <a:rPr lang="en-IN" sz="2300" b="1" dirty="0" smtClean="0">
                <a:solidFill>
                  <a:schemeClr val="tx1"/>
                </a:solidFill>
              </a:rPr>
              <a:t>, </a:t>
            </a:r>
            <a:r>
              <a:rPr lang="x-none" sz="2300" b="1" dirty="0" smtClean="0">
                <a:solidFill>
                  <a:schemeClr val="tx1"/>
                </a:solidFill>
              </a:rPr>
              <a:t>D</a:t>
            </a:r>
            <a:r>
              <a:rPr lang="en-US" sz="2300" b="1" dirty="0" smtClean="0">
                <a:solidFill>
                  <a:schemeClr val="tx1"/>
                </a:solidFill>
              </a:rPr>
              <a:t>NH</a:t>
            </a:r>
            <a:r>
              <a:rPr lang="x-none" sz="2300" b="1" dirty="0" smtClean="0">
                <a:solidFill>
                  <a:schemeClr val="tx1"/>
                </a:solidFill>
              </a:rPr>
              <a:t>, </a:t>
            </a:r>
            <a:r>
              <a:rPr lang="en-US" sz="2300" b="1" dirty="0" smtClean="0">
                <a:solidFill>
                  <a:schemeClr val="tx1"/>
                </a:solidFill>
              </a:rPr>
              <a:t>DD</a:t>
            </a:r>
            <a:endParaRPr lang="en-IN" sz="2300" b="1" dirty="0" smtClean="0">
              <a:solidFill>
                <a:schemeClr val="tx1"/>
              </a:solidFill>
            </a:endParaRPr>
          </a:p>
          <a:p>
            <a:pPr lvl="1" algn="just"/>
            <a:r>
              <a:rPr lang="en-US" sz="2300" dirty="0" smtClean="0">
                <a:solidFill>
                  <a:schemeClr val="tx1"/>
                </a:solidFill>
              </a:rPr>
              <a:t>Only </a:t>
            </a:r>
            <a:r>
              <a:rPr lang="en-IN" sz="2300" b="1" dirty="0" smtClean="0">
                <a:solidFill>
                  <a:schemeClr val="tx1"/>
                </a:solidFill>
              </a:rPr>
              <a:t>9</a:t>
            </a:r>
            <a:r>
              <a:rPr lang="en-IN" sz="2300" dirty="0" smtClean="0">
                <a:solidFill>
                  <a:schemeClr val="tx1"/>
                </a:solidFill>
              </a:rPr>
              <a:t> </a:t>
            </a:r>
            <a:r>
              <a:rPr lang="x-none" sz="2300" dirty="0" smtClean="0">
                <a:solidFill>
                  <a:schemeClr val="tx1"/>
                </a:solidFill>
              </a:rPr>
              <a:t>States </a:t>
            </a:r>
            <a:r>
              <a:rPr lang="x-none" sz="2300" dirty="0">
                <a:solidFill>
                  <a:schemeClr val="tx1"/>
                </a:solidFill>
              </a:rPr>
              <a:t>have started </a:t>
            </a:r>
            <a:r>
              <a:rPr lang="en-IN" sz="2300" dirty="0" smtClean="0">
                <a:solidFill>
                  <a:schemeClr val="tx1"/>
                </a:solidFill>
              </a:rPr>
              <a:t>HBYC </a:t>
            </a:r>
            <a:r>
              <a:rPr lang="x-none" sz="2300" dirty="0" smtClean="0">
                <a:solidFill>
                  <a:schemeClr val="tx1"/>
                </a:solidFill>
              </a:rPr>
              <a:t>training</a:t>
            </a:r>
            <a:r>
              <a:rPr lang="en-IN" sz="2300" dirty="0" smtClean="0">
                <a:solidFill>
                  <a:schemeClr val="tx1"/>
                </a:solidFill>
              </a:rPr>
              <a:t>s–J&amp;K</a:t>
            </a:r>
            <a:r>
              <a:rPr lang="x-none" sz="2300" dirty="0">
                <a:solidFill>
                  <a:schemeClr val="tx1"/>
                </a:solidFill>
              </a:rPr>
              <a:t>, </a:t>
            </a:r>
            <a:r>
              <a:rPr lang="x-none" sz="2300" dirty="0" smtClean="0">
                <a:solidFill>
                  <a:schemeClr val="tx1"/>
                </a:solidFill>
              </a:rPr>
              <a:t>M</a:t>
            </a:r>
            <a:r>
              <a:rPr lang="en-US" sz="2300" dirty="0" smtClean="0">
                <a:solidFill>
                  <a:schemeClr val="tx1"/>
                </a:solidFill>
              </a:rPr>
              <a:t>H</a:t>
            </a:r>
            <a:r>
              <a:rPr lang="x-none" sz="2300" dirty="0" smtClean="0">
                <a:solidFill>
                  <a:schemeClr val="tx1"/>
                </a:solidFill>
              </a:rPr>
              <a:t>, </a:t>
            </a:r>
            <a:r>
              <a:rPr lang="en-IN" sz="2300" dirty="0">
                <a:solidFill>
                  <a:schemeClr val="tx1"/>
                </a:solidFill>
              </a:rPr>
              <a:t>MP</a:t>
            </a:r>
            <a:r>
              <a:rPr lang="x-none" sz="2300" dirty="0">
                <a:solidFill>
                  <a:schemeClr val="tx1"/>
                </a:solidFill>
              </a:rPr>
              <a:t>, </a:t>
            </a:r>
            <a:r>
              <a:rPr lang="x-none" sz="2300" dirty="0" smtClean="0">
                <a:solidFill>
                  <a:schemeClr val="tx1"/>
                </a:solidFill>
              </a:rPr>
              <a:t>M</a:t>
            </a:r>
            <a:r>
              <a:rPr lang="en-US" sz="2300" dirty="0" smtClean="0">
                <a:solidFill>
                  <a:schemeClr val="tx1"/>
                </a:solidFill>
              </a:rPr>
              <a:t>N</a:t>
            </a:r>
            <a:r>
              <a:rPr lang="x-none" sz="2300" dirty="0" smtClean="0">
                <a:solidFill>
                  <a:schemeClr val="tx1"/>
                </a:solidFill>
              </a:rPr>
              <a:t>, M</a:t>
            </a:r>
            <a:r>
              <a:rPr lang="en-US" sz="2300" dirty="0" smtClean="0">
                <a:solidFill>
                  <a:schemeClr val="tx1"/>
                </a:solidFill>
              </a:rPr>
              <a:t>G</a:t>
            </a:r>
            <a:r>
              <a:rPr lang="x-none" sz="2300" dirty="0" smtClean="0">
                <a:solidFill>
                  <a:schemeClr val="tx1"/>
                </a:solidFill>
              </a:rPr>
              <a:t>, M</a:t>
            </a:r>
            <a:r>
              <a:rPr lang="en-US" sz="2300" dirty="0" smtClean="0">
                <a:solidFill>
                  <a:schemeClr val="tx1"/>
                </a:solidFill>
              </a:rPr>
              <a:t>Z</a:t>
            </a:r>
            <a:r>
              <a:rPr lang="x-none" sz="2300" dirty="0" smtClean="0">
                <a:solidFill>
                  <a:schemeClr val="tx1"/>
                </a:solidFill>
              </a:rPr>
              <a:t>, N</a:t>
            </a:r>
            <a:r>
              <a:rPr lang="en-US" sz="2300" dirty="0" smtClean="0">
                <a:solidFill>
                  <a:schemeClr val="tx1"/>
                </a:solidFill>
              </a:rPr>
              <a:t>G</a:t>
            </a:r>
            <a:r>
              <a:rPr lang="x-none" sz="2300" dirty="0" smtClean="0">
                <a:solidFill>
                  <a:schemeClr val="tx1"/>
                </a:solidFill>
              </a:rPr>
              <a:t>, P</a:t>
            </a:r>
            <a:r>
              <a:rPr lang="en-US" sz="2300" dirty="0" smtClean="0">
                <a:solidFill>
                  <a:schemeClr val="tx1"/>
                </a:solidFill>
              </a:rPr>
              <a:t>B</a:t>
            </a:r>
            <a:r>
              <a:rPr lang="x-none" sz="2300" dirty="0" smtClean="0">
                <a:solidFill>
                  <a:schemeClr val="tx1"/>
                </a:solidFill>
              </a:rPr>
              <a:t> </a:t>
            </a:r>
            <a:r>
              <a:rPr lang="x-none" sz="2300" dirty="0">
                <a:solidFill>
                  <a:schemeClr val="tx1"/>
                </a:solidFill>
              </a:rPr>
              <a:t>and </a:t>
            </a:r>
            <a:r>
              <a:rPr lang="x-none" sz="2300" dirty="0" smtClean="0">
                <a:solidFill>
                  <a:schemeClr val="tx1"/>
                </a:solidFill>
              </a:rPr>
              <a:t>S</a:t>
            </a:r>
            <a:r>
              <a:rPr lang="en-US" sz="2300" dirty="0" smtClean="0">
                <a:solidFill>
                  <a:schemeClr val="tx1"/>
                </a:solidFill>
              </a:rPr>
              <a:t>K.</a:t>
            </a:r>
            <a:endParaRPr lang="en-US" sz="2300" dirty="0">
              <a:solidFill>
                <a:schemeClr val="tx1"/>
              </a:solidFill>
            </a:endParaRPr>
          </a:p>
        </p:txBody>
      </p:sp>
      <p:sp>
        <p:nvSpPr>
          <p:cNvPr id="15" name="Content Placeholder 4"/>
          <p:cNvSpPr txBox="1">
            <a:spLocks/>
          </p:cNvSpPr>
          <p:nvPr/>
        </p:nvSpPr>
        <p:spPr>
          <a:xfrm>
            <a:off x="245818" y="5548189"/>
            <a:ext cx="11587941" cy="742122"/>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p>
            <a:pPr marL="228600" indent="-228600" algn="ctr">
              <a:lnSpc>
                <a:spcPct val="90000"/>
              </a:lnSpc>
              <a:spcBef>
                <a:spcPts val="1000"/>
              </a:spcBef>
            </a:pPr>
            <a:r>
              <a:rPr lang="en-US" sz="2400" b="1" dirty="0" smtClean="0"/>
              <a:t>Consider MNCU at better performing and high case load units in order to ensure Zero Separation</a:t>
            </a:r>
          </a:p>
        </p:txBody>
      </p:sp>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4" name="Slide Number Placeholder 3"/>
          <p:cNvSpPr>
            <a:spLocks noGrp="1"/>
          </p:cNvSpPr>
          <p:nvPr>
            <p:ph type="sldNum" sz="quarter" idx="12"/>
          </p:nvPr>
        </p:nvSpPr>
        <p:spPr/>
        <p:txBody>
          <a:bodyPr/>
          <a:lstStyle/>
          <a:p>
            <a:fld id="{BA559D0F-1EAD-41F5-AA35-F2832ECA82B6}" type="slidenum">
              <a:rPr lang="en-US" smtClean="0"/>
              <a:pPr/>
              <a:t>22</a:t>
            </a:fld>
            <a:endParaRPr lang="en-US"/>
          </a:p>
        </p:txBody>
      </p:sp>
    </p:spTree>
    <p:extLst>
      <p:ext uri="{BB962C8B-B14F-4D97-AF65-F5344CB8AC3E}">
        <p14:creationId xmlns:p14="http://schemas.microsoft.com/office/powerpoint/2010/main" xmlns="" val="4173824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743"/>
            <a:ext cx="12192000" cy="721218"/>
          </a:xfrm>
          <a:noFill/>
        </p:spPr>
        <p:txBody>
          <a:bodyPr vert="horz" lIns="91440" tIns="45720" rIns="91440" bIns="45720" rtlCol="0" anchor="ctr">
            <a:normAutofit/>
          </a:bodyPr>
          <a:lstStyle/>
          <a:p>
            <a:pPr algn="ctr"/>
            <a:r>
              <a:rPr lang="en-US" sz="3600" b="1" dirty="0" smtClean="0">
                <a:solidFill>
                  <a:srgbClr val="0000CC"/>
                </a:solidFill>
                <a:latin typeface="Agency FB" panose="020B0503020202020204" pitchFamily="34" charset="0"/>
              </a:rPr>
              <a:t>Nutrition: MAA, NRC, Diarrhoea, Pneumonia</a:t>
            </a:r>
            <a:endParaRPr lang="en-US" sz="3600" b="1" dirty="0">
              <a:solidFill>
                <a:srgbClr val="0000CC"/>
              </a:solidFill>
              <a:latin typeface="Agency FB" panose="020B0503020202020204" pitchFamily="34" charset="0"/>
            </a:endParaRPr>
          </a:p>
        </p:txBody>
      </p:sp>
      <p:sp>
        <p:nvSpPr>
          <p:cNvPr id="3" name="Content Placeholder 2"/>
          <p:cNvSpPr>
            <a:spLocks noGrp="1"/>
          </p:cNvSpPr>
          <p:nvPr>
            <p:ph idx="1"/>
          </p:nvPr>
        </p:nvSpPr>
        <p:spPr>
          <a:xfrm>
            <a:off x="216131" y="724034"/>
            <a:ext cx="11722583" cy="3931100"/>
          </a:xfrm>
          <a:ln>
            <a:solidFill>
              <a:schemeClr val="tx1"/>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lvl="1" algn="just">
              <a:lnSpc>
                <a:spcPct val="150000"/>
              </a:lnSpc>
            </a:pPr>
            <a:r>
              <a:rPr lang="en-IN" sz="3300" b="1" dirty="0" smtClean="0">
                <a:solidFill>
                  <a:schemeClr val="tx1"/>
                </a:solidFill>
              </a:rPr>
              <a:t>Capacity building of Health Care Providers</a:t>
            </a:r>
            <a:r>
              <a:rPr lang="en-IN" sz="3300" dirty="0" smtClean="0">
                <a:solidFill>
                  <a:srgbClr val="FF0000"/>
                </a:solidFill>
              </a:rPr>
              <a:t> </a:t>
            </a:r>
            <a:r>
              <a:rPr lang="en-IN" sz="3300" dirty="0" smtClean="0">
                <a:solidFill>
                  <a:schemeClr val="dk1"/>
                </a:solidFill>
              </a:rPr>
              <a:t>at Delivery points to be done on priority as early breastfeeding rate (42%) are lower than institutional delivery (78.9%) at National level </a:t>
            </a:r>
          </a:p>
          <a:p>
            <a:pPr lvl="1" algn="just">
              <a:lnSpc>
                <a:spcPct val="150000"/>
              </a:lnSpc>
            </a:pPr>
            <a:r>
              <a:rPr lang="en-IN" sz="3300" dirty="0" smtClean="0">
                <a:solidFill>
                  <a:schemeClr val="dk1"/>
                </a:solidFill>
              </a:rPr>
              <a:t>C</a:t>
            </a:r>
            <a:r>
              <a:rPr lang="en-IN" sz="3300" b="1" dirty="0" smtClean="0">
                <a:solidFill>
                  <a:schemeClr val="tx1"/>
                </a:solidFill>
              </a:rPr>
              <a:t>overage during IDCF </a:t>
            </a:r>
            <a:r>
              <a:rPr lang="en-IN" sz="3300" dirty="0" smtClean="0">
                <a:solidFill>
                  <a:schemeClr val="dk1"/>
                </a:solidFill>
              </a:rPr>
              <a:t>in July 2019 was &lt;50% in </a:t>
            </a:r>
            <a:r>
              <a:rPr lang="en-IN" sz="3300" b="1" dirty="0" smtClean="0">
                <a:solidFill>
                  <a:schemeClr val="dk1"/>
                </a:solidFill>
              </a:rPr>
              <a:t>Maharashtra (42%), Kerala (48%) and Lakshadweep (30%)</a:t>
            </a:r>
          </a:p>
          <a:p>
            <a:pPr lvl="1" algn="just">
              <a:lnSpc>
                <a:spcPct val="150000"/>
              </a:lnSpc>
            </a:pPr>
            <a:r>
              <a:rPr lang="en-IN" sz="3300" dirty="0" smtClean="0">
                <a:solidFill>
                  <a:schemeClr val="dk1"/>
                </a:solidFill>
              </a:rPr>
              <a:t> </a:t>
            </a:r>
            <a:r>
              <a:rPr lang="en-IN" sz="3300" b="1" dirty="0" smtClean="0">
                <a:solidFill>
                  <a:schemeClr val="tx1"/>
                </a:solidFill>
              </a:rPr>
              <a:t>Most of the NRCs are under-utilized</a:t>
            </a:r>
            <a:r>
              <a:rPr lang="en-IN" sz="3300" dirty="0" smtClean="0">
                <a:solidFill>
                  <a:schemeClr val="dk1"/>
                </a:solidFill>
              </a:rPr>
              <a:t>, </a:t>
            </a:r>
            <a:r>
              <a:rPr lang="en-IN" sz="3300" dirty="0" smtClean="0"/>
              <a:t>consider converting/merging these into Paediatric units</a:t>
            </a:r>
            <a:endParaRPr lang="en-IN" sz="3300" dirty="0" smtClean="0">
              <a:solidFill>
                <a:schemeClr val="dk1"/>
              </a:solidFill>
            </a:endParaRPr>
          </a:p>
        </p:txBody>
      </p:sp>
      <p:sp>
        <p:nvSpPr>
          <p:cNvPr id="4" name="Rectangle 3"/>
          <p:cNvSpPr/>
          <p:nvPr/>
        </p:nvSpPr>
        <p:spPr>
          <a:xfrm>
            <a:off x="216131" y="4494302"/>
            <a:ext cx="11737571" cy="1862048"/>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just"/>
            <a:r>
              <a:rPr lang="en-IN" sz="2300" b="1" dirty="0" smtClean="0">
                <a:solidFill>
                  <a:schemeClr val="dk1"/>
                </a:solidFill>
              </a:rPr>
              <a:t>New VHSND guidelines released with focussed attention on group counselling with specific themes identified for every month</a:t>
            </a:r>
          </a:p>
          <a:p>
            <a:pPr marL="0" lvl="1" algn="just"/>
            <a:endParaRPr lang="en-IN" sz="2300" b="1" dirty="0" smtClean="0">
              <a:solidFill>
                <a:schemeClr val="dk1"/>
              </a:solidFill>
            </a:endParaRPr>
          </a:p>
          <a:p>
            <a:pPr marL="0" lvl="1" algn="just"/>
            <a:r>
              <a:rPr lang="en-IN" sz="2300" b="1" dirty="0" smtClean="0">
                <a:solidFill>
                  <a:schemeClr val="dk1"/>
                </a:solidFill>
              </a:rPr>
              <a:t>New ARI guidelines with introduction of Amoxicillin in place of Cotrimoxazole are under finalization</a:t>
            </a:r>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23</a:t>
            </a:fld>
            <a:endParaRPr lang="en-US"/>
          </a:p>
        </p:txBody>
      </p:sp>
    </p:spTree>
    <p:extLst>
      <p:ext uri="{BB962C8B-B14F-4D97-AF65-F5344CB8AC3E}">
        <p14:creationId xmlns:p14="http://schemas.microsoft.com/office/powerpoint/2010/main" xmlns="" val="637766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622"/>
            <a:ext cx="12192000" cy="721218"/>
          </a:xfrm>
          <a:noFill/>
        </p:spPr>
        <p:txBody>
          <a:bodyPr vert="horz" lIns="91440" tIns="45720" rIns="91440" bIns="45720" rtlCol="0" anchor="ctr">
            <a:normAutofit/>
          </a:bodyPr>
          <a:lstStyle/>
          <a:p>
            <a:pPr algn="ctr"/>
            <a:r>
              <a:rPr lang="en-US" sz="4000" b="1" dirty="0" smtClean="0">
                <a:solidFill>
                  <a:srgbClr val="0000CC"/>
                </a:solidFill>
                <a:latin typeface="Agency FB" panose="020B0503020202020204" pitchFamily="34" charset="0"/>
              </a:rPr>
              <a:t>Rashtriya Bal Swasthya Karyakram (RBSK)</a:t>
            </a:r>
            <a:endParaRPr lang="en-US" b="1" dirty="0">
              <a:solidFill>
                <a:srgbClr val="0000CC"/>
              </a:solidFill>
              <a:latin typeface="Agency FB" panose="020B0503020202020204" pitchFamily="34" charset="0"/>
            </a:endParaRPr>
          </a:p>
        </p:txBody>
      </p:sp>
      <p:sp>
        <p:nvSpPr>
          <p:cNvPr id="3" name="Content Placeholder 2"/>
          <p:cNvSpPr>
            <a:spLocks noGrp="1"/>
          </p:cNvSpPr>
          <p:nvPr>
            <p:ph idx="1"/>
          </p:nvPr>
        </p:nvSpPr>
        <p:spPr>
          <a:xfrm>
            <a:off x="321971" y="857033"/>
            <a:ext cx="11616743" cy="3764843"/>
          </a:xfrm>
        </p:spPr>
        <p:style>
          <a:lnRef idx="2">
            <a:schemeClr val="accent2"/>
          </a:lnRef>
          <a:fillRef idx="1">
            <a:schemeClr val="lt1"/>
          </a:fillRef>
          <a:effectRef idx="0">
            <a:schemeClr val="accent2"/>
          </a:effectRef>
          <a:fontRef idx="minor">
            <a:schemeClr val="dk1"/>
          </a:fontRef>
        </p:style>
        <p:txBody>
          <a:bodyPr>
            <a:normAutofit/>
          </a:bodyPr>
          <a:lstStyle/>
          <a:p>
            <a:pPr lvl="1" algn="just"/>
            <a:r>
              <a:rPr lang="en-IN" sz="2800" dirty="0" smtClean="0">
                <a:solidFill>
                  <a:schemeClr val="dk1"/>
                </a:solidFill>
              </a:rPr>
              <a:t> </a:t>
            </a:r>
            <a:r>
              <a:rPr lang="en-IN" sz="2800" b="1" dirty="0" smtClean="0">
                <a:solidFill>
                  <a:schemeClr val="dk1"/>
                </a:solidFill>
              </a:rPr>
              <a:t>Screening at AWC (0-3 Years): </a:t>
            </a:r>
          </a:p>
          <a:p>
            <a:pPr lvl="2" algn="just">
              <a:buFont typeface="Courier New" panose="02070309020205020404" pitchFamily="49" charset="0"/>
              <a:buChar char="o"/>
            </a:pPr>
            <a:r>
              <a:rPr lang="en-IN" sz="2400" dirty="0" smtClean="0">
                <a:solidFill>
                  <a:schemeClr val="dk1"/>
                </a:solidFill>
              </a:rPr>
              <a:t>17% reported average at National level (Expected: 50%)</a:t>
            </a:r>
          </a:p>
          <a:p>
            <a:pPr lvl="2" algn="just">
              <a:buFont typeface="Courier New" panose="02070309020205020404" pitchFamily="49" charset="0"/>
              <a:buChar char="o"/>
            </a:pPr>
            <a:r>
              <a:rPr lang="en-IN" sz="2400" dirty="0" smtClean="0">
                <a:solidFill>
                  <a:schemeClr val="dk1"/>
                </a:solidFill>
              </a:rPr>
              <a:t>&lt;10% coverage in States of </a:t>
            </a:r>
            <a:r>
              <a:rPr lang="en-IN" sz="2400" b="1" dirty="0" smtClean="0">
                <a:solidFill>
                  <a:schemeClr val="dk1"/>
                </a:solidFill>
              </a:rPr>
              <a:t>HP, JH, JK, RJ, MN, NG and </a:t>
            </a:r>
            <a:r>
              <a:rPr lang="en-IN" sz="2400" b="1" dirty="0" smtClean="0"/>
              <a:t>PB</a:t>
            </a:r>
            <a:r>
              <a:rPr lang="en-IN" sz="2400" dirty="0" smtClean="0">
                <a:solidFill>
                  <a:schemeClr val="dk1"/>
                </a:solidFill>
              </a:rPr>
              <a:t> </a:t>
            </a:r>
          </a:p>
          <a:p>
            <a:pPr lvl="2" algn="just">
              <a:buFont typeface="Wingdings" pitchFamily="2" charset="2"/>
              <a:buChar char="v"/>
            </a:pPr>
            <a:endParaRPr lang="en-IN" sz="2400" dirty="0" smtClean="0">
              <a:solidFill>
                <a:schemeClr val="dk1"/>
              </a:solidFill>
            </a:endParaRPr>
          </a:p>
          <a:p>
            <a:pPr lvl="1" algn="just">
              <a:tabLst>
                <a:tab pos="2605088" algn="l"/>
              </a:tabLst>
            </a:pPr>
            <a:r>
              <a:rPr lang="en-IN" sz="2800" dirty="0" smtClean="0">
                <a:solidFill>
                  <a:schemeClr val="dk1"/>
                </a:solidFill>
              </a:rPr>
              <a:t> </a:t>
            </a:r>
            <a:r>
              <a:rPr lang="en-IN" sz="2800" b="1" dirty="0" smtClean="0">
                <a:solidFill>
                  <a:schemeClr val="dk1"/>
                </a:solidFill>
              </a:rPr>
              <a:t>Comprehensive newborn screening to be initiated in CG, RJ, DL, A&amp;N, LM</a:t>
            </a:r>
          </a:p>
          <a:p>
            <a:pPr lvl="1" algn="just">
              <a:buNone/>
            </a:pPr>
            <a:endParaRPr lang="en-IN" sz="2800" dirty="0" smtClean="0">
              <a:solidFill>
                <a:schemeClr val="dk1"/>
              </a:solidFill>
            </a:endParaRPr>
          </a:p>
          <a:p>
            <a:pPr lvl="1" algn="just"/>
            <a:r>
              <a:rPr lang="en-IN" sz="2800" dirty="0" smtClean="0">
                <a:solidFill>
                  <a:schemeClr val="dk1"/>
                </a:solidFill>
              </a:rPr>
              <a:t> </a:t>
            </a:r>
            <a:r>
              <a:rPr lang="en-IN" sz="2800" b="1" dirty="0" smtClean="0">
                <a:solidFill>
                  <a:schemeClr val="dk1"/>
                </a:solidFill>
              </a:rPr>
              <a:t>District Early Intervention Centres (DEICs)- </a:t>
            </a:r>
            <a:r>
              <a:rPr lang="en-IN" sz="2400" dirty="0" smtClean="0">
                <a:solidFill>
                  <a:schemeClr val="dk1"/>
                </a:solidFill>
              </a:rPr>
              <a:t>Most have shortage of Critical trained HR and Equipment</a:t>
            </a:r>
            <a:endParaRPr lang="en-IN" dirty="0" smtClean="0">
              <a:solidFill>
                <a:schemeClr val="dk1"/>
              </a:solidFill>
            </a:endParaRPr>
          </a:p>
        </p:txBody>
      </p:sp>
      <p:sp>
        <p:nvSpPr>
          <p:cNvPr id="4" name="Rectangle 3"/>
          <p:cNvSpPr/>
          <p:nvPr/>
        </p:nvSpPr>
        <p:spPr>
          <a:xfrm>
            <a:off x="321971" y="4621876"/>
            <a:ext cx="11582400" cy="1569660"/>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marL="0" lvl="1" algn="just"/>
            <a:r>
              <a:rPr lang="en-IN" sz="2400" b="1" dirty="0" smtClean="0">
                <a:solidFill>
                  <a:schemeClr val="dk1"/>
                </a:solidFill>
              </a:rPr>
              <a:t>Printing of Revised MCP card and establishment of ECD Call Centre to be prioritized</a:t>
            </a:r>
          </a:p>
          <a:p>
            <a:pPr marL="0" lvl="1" algn="just"/>
            <a:endParaRPr lang="en-IN" sz="2400" b="1" dirty="0" smtClean="0">
              <a:solidFill>
                <a:schemeClr val="dk1"/>
              </a:solidFill>
            </a:endParaRPr>
          </a:p>
          <a:p>
            <a:pPr marL="0" lvl="1" algn="just"/>
            <a:r>
              <a:rPr lang="en-IN" sz="2400" b="1" dirty="0" smtClean="0"/>
              <a:t>Screening for TB and Leprosy included under RBSK screening protocol</a:t>
            </a:r>
            <a:endParaRPr lang="en-US" sz="2400" b="1" dirty="0" smtClean="0"/>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24</a:t>
            </a:fld>
            <a:endParaRPr lang="en-US"/>
          </a:p>
        </p:txBody>
      </p:sp>
    </p:spTree>
    <p:extLst>
      <p:ext uri="{BB962C8B-B14F-4D97-AF65-F5344CB8AC3E}">
        <p14:creationId xmlns:p14="http://schemas.microsoft.com/office/powerpoint/2010/main" xmlns="" val="30763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206"/>
            <a:ext cx="12192000" cy="721218"/>
          </a:xfrm>
          <a:noFill/>
        </p:spPr>
        <p:txBody>
          <a:bodyPr vert="horz" lIns="91440" tIns="45720" rIns="91440" bIns="45720" rtlCol="0" anchor="ctr">
            <a:normAutofit/>
          </a:bodyPr>
          <a:lstStyle/>
          <a:p>
            <a:pPr algn="ctr"/>
            <a:r>
              <a:rPr lang="en-US" b="1" dirty="0" smtClean="0">
                <a:solidFill>
                  <a:srgbClr val="0000CC"/>
                </a:solidFill>
                <a:latin typeface="Agency FB" panose="020B0503020202020204" pitchFamily="34" charset="0"/>
              </a:rPr>
              <a:t>Anemia Mukt Bharat (AMB)</a:t>
            </a:r>
            <a:endParaRPr lang="en-US" b="1" dirty="0">
              <a:solidFill>
                <a:srgbClr val="0000CC"/>
              </a:solidFill>
              <a:latin typeface="Agency FB" panose="020B0503020202020204" pitchFamily="34" charset="0"/>
            </a:endParaRPr>
          </a:p>
        </p:txBody>
      </p:sp>
      <p:sp>
        <p:nvSpPr>
          <p:cNvPr id="3" name="Content Placeholder 2"/>
          <p:cNvSpPr>
            <a:spLocks noGrp="1"/>
          </p:cNvSpPr>
          <p:nvPr>
            <p:ph idx="1"/>
          </p:nvPr>
        </p:nvSpPr>
        <p:spPr>
          <a:xfrm>
            <a:off x="509388" y="1464305"/>
            <a:ext cx="11161986" cy="3538318"/>
          </a:xfrm>
        </p:spPr>
        <p:style>
          <a:lnRef idx="2">
            <a:schemeClr val="accent2"/>
          </a:lnRef>
          <a:fillRef idx="1">
            <a:schemeClr val="lt1"/>
          </a:fillRef>
          <a:effectRef idx="0">
            <a:schemeClr val="accent2"/>
          </a:effectRef>
          <a:fontRef idx="minor">
            <a:schemeClr val="dk1"/>
          </a:fontRef>
        </p:style>
        <p:txBody>
          <a:bodyPr>
            <a:normAutofit/>
          </a:bodyPr>
          <a:lstStyle/>
          <a:p>
            <a:pPr lvl="1" algn="just"/>
            <a:r>
              <a:rPr lang="en-IN" sz="2800" dirty="0" smtClean="0"/>
              <a:t>Rolled out in </a:t>
            </a:r>
            <a:r>
              <a:rPr lang="en-IN" sz="2800" b="1" dirty="0" smtClean="0"/>
              <a:t>9</a:t>
            </a:r>
            <a:r>
              <a:rPr lang="en-IN" sz="2800" dirty="0" smtClean="0"/>
              <a:t> states- </a:t>
            </a:r>
            <a:r>
              <a:rPr lang="x-none" sz="2800" dirty="0" smtClean="0"/>
              <a:t>B</a:t>
            </a:r>
            <a:r>
              <a:rPr lang="en-US" sz="2800" dirty="0" smtClean="0"/>
              <a:t>H</a:t>
            </a:r>
            <a:r>
              <a:rPr lang="x-none" sz="2800" dirty="0" smtClean="0"/>
              <a:t>, C</a:t>
            </a:r>
            <a:r>
              <a:rPr lang="en-US" sz="2800" dirty="0" smtClean="0"/>
              <a:t>G</a:t>
            </a:r>
            <a:r>
              <a:rPr lang="x-none" sz="2800" dirty="0" smtClean="0"/>
              <a:t>, </a:t>
            </a:r>
            <a:r>
              <a:rPr lang="en-US" sz="2800" dirty="0" smtClean="0"/>
              <a:t>JH</a:t>
            </a:r>
            <a:r>
              <a:rPr lang="x-none" sz="2800" dirty="0" smtClean="0"/>
              <a:t>, M</a:t>
            </a:r>
            <a:r>
              <a:rPr lang="en-US" sz="2800" dirty="0" smtClean="0"/>
              <a:t>P</a:t>
            </a:r>
            <a:r>
              <a:rPr lang="x-none" sz="2800" dirty="0" smtClean="0"/>
              <a:t>, R</a:t>
            </a:r>
            <a:r>
              <a:rPr lang="en-US" sz="2800" dirty="0" smtClean="0"/>
              <a:t>J</a:t>
            </a:r>
            <a:r>
              <a:rPr lang="x-none" sz="2800" dirty="0" smtClean="0"/>
              <a:t>, U</a:t>
            </a:r>
            <a:r>
              <a:rPr lang="en-US" sz="2800" dirty="0" smtClean="0"/>
              <a:t>P</a:t>
            </a:r>
            <a:r>
              <a:rPr lang="x-none" sz="2800" dirty="0" smtClean="0"/>
              <a:t>, M</a:t>
            </a:r>
            <a:r>
              <a:rPr lang="en-US" sz="2800" dirty="0" smtClean="0"/>
              <a:t>G</a:t>
            </a:r>
            <a:r>
              <a:rPr lang="x-none" sz="2800" dirty="0" smtClean="0"/>
              <a:t>, M</a:t>
            </a:r>
            <a:r>
              <a:rPr lang="en-US" sz="2800" dirty="0" smtClean="0"/>
              <a:t>H</a:t>
            </a:r>
            <a:r>
              <a:rPr lang="x-none" sz="2800" dirty="0" smtClean="0"/>
              <a:t> and P</a:t>
            </a:r>
            <a:r>
              <a:rPr lang="en-US" sz="2800" dirty="0" smtClean="0"/>
              <a:t>B</a:t>
            </a:r>
            <a:endParaRPr lang="en-IN" sz="2800" dirty="0" smtClean="0"/>
          </a:p>
          <a:p>
            <a:pPr lvl="1" algn="just"/>
            <a:r>
              <a:rPr lang="en-IN" sz="2800" dirty="0" smtClean="0"/>
              <a:t>Reporting on dashboard- </a:t>
            </a:r>
          </a:p>
          <a:p>
            <a:pPr lvl="2" algn="just">
              <a:buFont typeface="Courier New" panose="02070309020205020404" pitchFamily="49" charset="0"/>
              <a:buChar char="o"/>
            </a:pPr>
            <a:r>
              <a:rPr lang="en-IN" sz="2400" dirty="0"/>
              <a:t>National </a:t>
            </a:r>
            <a:r>
              <a:rPr lang="x-none" sz="2400" dirty="0"/>
              <a:t>coverage for children 6-59 months</a:t>
            </a:r>
            <a:r>
              <a:rPr lang="en-IN" sz="2400" dirty="0" smtClean="0"/>
              <a:t>: </a:t>
            </a:r>
            <a:r>
              <a:rPr lang="en-IN" sz="2800" b="1" dirty="0">
                <a:solidFill>
                  <a:schemeClr val="tx1"/>
                </a:solidFill>
              </a:rPr>
              <a:t>&lt;10%</a:t>
            </a:r>
          </a:p>
          <a:p>
            <a:pPr lvl="2" algn="just">
              <a:buFont typeface="Courier New" panose="02070309020205020404" pitchFamily="49" charset="0"/>
              <a:buChar char="o"/>
            </a:pPr>
            <a:r>
              <a:rPr lang="en-IN" sz="2800" b="1" dirty="0">
                <a:solidFill>
                  <a:schemeClr val="tx1"/>
                </a:solidFill>
              </a:rPr>
              <a:t>R</a:t>
            </a:r>
            <a:r>
              <a:rPr lang="x-none" sz="2800" b="1" dirty="0">
                <a:solidFill>
                  <a:schemeClr val="tx1"/>
                </a:solidFill>
              </a:rPr>
              <a:t>eporting errors </a:t>
            </a:r>
            <a:r>
              <a:rPr lang="en-IN" sz="2800" b="1" dirty="0">
                <a:solidFill>
                  <a:schemeClr val="tx1"/>
                </a:solidFill>
              </a:rPr>
              <a:t>- C</a:t>
            </a:r>
            <a:r>
              <a:rPr lang="x-none" sz="2800" b="1" dirty="0">
                <a:solidFill>
                  <a:schemeClr val="tx1"/>
                </a:solidFill>
              </a:rPr>
              <a:t>overage </a:t>
            </a:r>
            <a:r>
              <a:rPr lang="en-IN" sz="2800" b="1" dirty="0">
                <a:solidFill>
                  <a:schemeClr val="tx1"/>
                </a:solidFill>
              </a:rPr>
              <a:t>&gt;</a:t>
            </a:r>
            <a:r>
              <a:rPr lang="x-none" sz="2800" b="1" dirty="0" smtClean="0">
                <a:solidFill>
                  <a:schemeClr val="tx1"/>
                </a:solidFill>
              </a:rPr>
              <a:t>100</a:t>
            </a:r>
            <a:r>
              <a:rPr lang="en-IN" sz="2800" b="1" dirty="0" smtClean="0">
                <a:solidFill>
                  <a:schemeClr val="tx1"/>
                </a:solidFill>
              </a:rPr>
              <a:t>% </a:t>
            </a:r>
            <a:r>
              <a:rPr lang="en-IN" sz="2400" dirty="0" smtClean="0"/>
              <a:t>across all age groups in </a:t>
            </a:r>
            <a:r>
              <a:rPr lang="x-none" sz="2400" dirty="0" smtClean="0"/>
              <a:t>Andhra Pradesh, Odisha and Dadra &amp; Nagar Haveli </a:t>
            </a:r>
            <a:endParaRPr lang="en-US" sz="2400" dirty="0" smtClean="0"/>
          </a:p>
          <a:p>
            <a:pPr lvl="1" algn="just"/>
            <a:r>
              <a:rPr lang="en-US" sz="2800" b="1" dirty="0" smtClean="0">
                <a:solidFill>
                  <a:srgbClr val="FF0000"/>
                </a:solidFill>
              </a:rPr>
              <a:t> </a:t>
            </a:r>
            <a:r>
              <a:rPr lang="en-US" sz="2800" b="1" dirty="0" smtClean="0">
                <a:solidFill>
                  <a:schemeClr val="tx1"/>
                </a:solidFill>
              </a:rPr>
              <a:t>Low coverage of NDD round held in February, 2019 in the State of</a:t>
            </a:r>
            <a:r>
              <a:rPr lang="en-US" sz="2800" b="1" dirty="0" smtClean="0">
                <a:solidFill>
                  <a:srgbClr val="FF0000"/>
                </a:solidFill>
              </a:rPr>
              <a:t> </a:t>
            </a:r>
            <a:r>
              <a:rPr lang="en-IN" sz="2800" dirty="0" smtClean="0"/>
              <a:t>Arunachal P(61%), Andhra P (52%), Maharashtra (61%), Chandigarh (52%), Delhi (51%) and Daman &amp; Diu(48%)</a:t>
            </a:r>
            <a:endParaRPr lang="en-US" sz="2800" dirty="0"/>
          </a:p>
        </p:txBody>
      </p:sp>
      <p:sp>
        <p:nvSpPr>
          <p:cNvPr id="4" name="Rectangle 3"/>
          <p:cNvSpPr/>
          <p:nvPr/>
        </p:nvSpPr>
        <p:spPr>
          <a:xfrm>
            <a:off x="121024" y="5283039"/>
            <a:ext cx="11938714" cy="954107"/>
          </a:xfrm>
          <a:prstGeom prst="rect">
            <a:avLst/>
          </a:prstGeom>
          <a:solidFill>
            <a:schemeClr val="accent4">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lvl="1" algn="just"/>
            <a:r>
              <a:rPr lang="x-none" sz="2800" dirty="0" smtClean="0"/>
              <a:t>Anemia Test, Treat and Talk (T3) camps to be organized </a:t>
            </a:r>
            <a:r>
              <a:rPr lang="en-US" sz="2800" dirty="0" smtClean="0"/>
              <a:t>in schools and colleges for Adolescents and also </a:t>
            </a:r>
            <a:r>
              <a:rPr lang="x-none" sz="2800" dirty="0" smtClean="0"/>
              <a:t>during </a:t>
            </a:r>
            <a:r>
              <a:rPr lang="x-none" sz="2800" b="1" dirty="0" smtClean="0"/>
              <a:t>POSHAN Maah</a:t>
            </a:r>
            <a:endParaRPr lang="en-IN" sz="2800" b="1" dirty="0" smtClean="0"/>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25</a:t>
            </a:fld>
            <a:endParaRPr lang="en-US"/>
          </a:p>
        </p:txBody>
      </p:sp>
    </p:spTree>
    <p:extLst>
      <p:ext uri="{BB962C8B-B14F-4D97-AF65-F5344CB8AC3E}">
        <p14:creationId xmlns:p14="http://schemas.microsoft.com/office/powerpoint/2010/main" xmlns="" val="1981662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8530"/>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IMMUNIZATION</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nvPr>
        </p:nvGraphicFramePr>
        <p:xfrm>
          <a:off x="2433918" y="576543"/>
          <a:ext cx="11367247" cy="578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26</a:t>
            </a:fld>
            <a:endParaRPr lang="en-US"/>
          </a:p>
        </p:txBody>
      </p:sp>
    </p:spTree>
    <p:extLst>
      <p:ext uri="{BB962C8B-B14F-4D97-AF65-F5344CB8AC3E}">
        <p14:creationId xmlns:p14="http://schemas.microsoft.com/office/powerpoint/2010/main" xmlns="" val="143611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079"/>
            <a:ext cx="12192000" cy="831663"/>
          </a:xfrm>
          <a:noFill/>
        </p:spPr>
        <p:txBody>
          <a:bodyPr vert="horz" lIns="91440" tIns="45720" rIns="91440" bIns="45720" rtlCol="0" anchor="ctr">
            <a:noAutofit/>
          </a:bodyPr>
          <a:lstStyle/>
          <a:p>
            <a:pPr algn="ctr"/>
            <a:r>
              <a:rPr lang="x-none" sz="4800" b="1" dirty="0">
                <a:solidFill>
                  <a:srgbClr val="0000CC"/>
                </a:solidFill>
                <a:latin typeface="Agency FB" panose="020B0503020202020204" pitchFamily="34" charset="0"/>
              </a:rPr>
              <a:t>Intensified Mission Indradhanush(IMI) 2.0</a:t>
            </a:r>
            <a:endParaRPr lang="en-US" sz="4800" b="1" dirty="0">
              <a:solidFill>
                <a:srgbClr val="0000CC"/>
              </a:solidFill>
              <a:latin typeface="Agency FB" panose="020B0503020202020204" pitchFamily="34" charset="0"/>
            </a:endParaRPr>
          </a:p>
        </p:txBody>
      </p:sp>
      <p:sp>
        <p:nvSpPr>
          <p:cNvPr id="3" name="Content Placeholder 2"/>
          <p:cNvSpPr>
            <a:spLocks noGrp="1"/>
          </p:cNvSpPr>
          <p:nvPr>
            <p:ph idx="1"/>
          </p:nvPr>
        </p:nvSpPr>
        <p:spPr>
          <a:xfrm>
            <a:off x="448235" y="971938"/>
            <a:ext cx="11087273" cy="5257800"/>
          </a:xfrm>
        </p:spPr>
        <p:txBody>
          <a:bodyPr>
            <a:noAutofit/>
          </a:bodyPr>
          <a:lstStyle/>
          <a:p>
            <a:pPr marL="0" indent="0" algn="just">
              <a:buNone/>
            </a:pPr>
            <a:r>
              <a:rPr lang="en-IN" sz="2400" b="1" dirty="0"/>
              <a:t>OBJECTIVE</a:t>
            </a:r>
          </a:p>
          <a:p>
            <a:r>
              <a:rPr lang="en-IN" sz="2400" dirty="0"/>
              <a:t>Achieving &amp; Sustaining 90% FIC through Immunization system strengthening</a:t>
            </a:r>
          </a:p>
          <a:p>
            <a:pPr marL="0" indent="0" algn="just">
              <a:buNone/>
            </a:pPr>
            <a:endParaRPr lang="en-US" sz="2400" dirty="0"/>
          </a:p>
          <a:p>
            <a:pPr algn="just"/>
            <a:r>
              <a:rPr lang="x-none" sz="2400" b="1" dirty="0"/>
              <a:t>IMI 2.0 is being planned as per road-map for achieving 90% </a:t>
            </a:r>
            <a:r>
              <a:rPr lang="en-US" sz="2400" b="1" dirty="0"/>
              <a:t>FIC</a:t>
            </a:r>
            <a:r>
              <a:rPr lang="x-none" sz="2400" b="1" dirty="0"/>
              <a:t> across the country. </a:t>
            </a:r>
            <a:endParaRPr lang="en-US" sz="2400" b="1" dirty="0"/>
          </a:p>
          <a:p>
            <a:pPr algn="just"/>
            <a:endParaRPr lang="en-US" sz="2400" b="1" i="1" dirty="0"/>
          </a:p>
          <a:p>
            <a:pPr lvl="0" algn="just"/>
            <a:r>
              <a:rPr lang="x-none" sz="2400" b="1" dirty="0"/>
              <a:t>4 rounds of IMI </a:t>
            </a:r>
            <a:r>
              <a:rPr lang="x-none" sz="2400" b="1" dirty="0" smtClean="0"/>
              <a:t>being </a:t>
            </a:r>
            <a:r>
              <a:rPr lang="x-none" sz="2400" b="1" dirty="0"/>
              <a:t>planned </a:t>
            </a:r>
            <a:r>
              <a:rPr lang="en-US" sz="2400" b="1" dirty="0"/>
              <a:t>- </a:t>
            </a:r>
            <a:r>
              <a:rPr lang="x-none" sz="2400" b="1" dirty="0"/>
              <a:t>December 2019 to March 2020</a:t>
            </a:r>
            <a:r>
              <a:rPr lang="en-US" sz="2400" b="1" dirty="0"/>
              <a:t> in:</a:t>
            </a:r>
            <a:r>
              <a:rPr lang="x-none" sz="2400" b="1" dirty="0"/>
              <a:t> </a:t>
            </a:r>
            <a:endParaRPr lang="en-US" sz="2400" b="1" dirty="0"/>
          </a:p>
          <a:p>
            <a:pPr lvl="1" algn="just"/>
            <a:r>
              <a:rPr lang="en-IN" sz="2000" b="1" dirty="0"/>
              <a:t>271 districts across 27 States /UTs </a:t>
            </a:r>
          </a:p>
          <a:p>
            <a:pPr lvl="1" algn="just"/>
            <a:r>
              <a:rPr lang="en-IN" sz="2000" b="1" dirty="0"/>
              <a:t>652 Blocks in 109 districts of 2 states (UP &amp; Bihar)</a:t>
            </a:r>
          </a:p>
          <a:p>
            <a:pPr lvl="0" algn="just"/>
            <a:endParaRPr lang="en-US" sz="2400" b="1" dirty="0" smtClean="0"/>
          </a:p>
          <a:p>
            <a:pPr algn="just"/>
            <a:r>
              <a:rPr lang="en-US" sz="2400" b="1" dirty="0" smtClean="0"/>
              <a:t>Selection of districts/ blocks based on:</a:t>
            </a:r>
          </a:p>
          <a:p>
            <a:pPr lvl="1" algn="just"/>
            <a:r>
              <a:rPr lang="en-US" sz="2000" dirty="0" smtClean="0"/>
              <a:t>Coverage data from HMIS, Surveys, and Concurrent monitoring </a:t>
            </a:r>
          </a:p>
          <a:p>
            <a:pPr lvl="1" algn="just"/>
            <a:r>
              <a:rPr lang="en-US" sz="2000" dirty="0" smtClean="0"/>
              <a:t>Vaccine Preventable Diseases (VPDs) Surveillance data </a:t>
            </a:r>
          </a:p>
          <a:p>
            <a:pPr lvl="1" algn="just"/>
            <a:r>
              <a:rPr lang="en-US" sz="2000" dirty="0" smtClean="0"/>
              <a:t>Aspirational districts</a:t>
            </a:r>
          </a:p>
          <a:p>
            <a:pPr lvl="1" algn="just"/>
            <a:endParaRPr lang="en-US" sz="2000" dirty="0" smtClean="0"/>
          </a:p>
          <a:p>
            <a:pPr lvl="1" algn="just"/>
            <a:endParaRPr lang="en-US" sz="2000" dirty="0"/>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27</a:t>
            </a:fld>
            <a:endParaRPr lang="en-US"/>
          </a:p>
        </p:txBody>
      </p:sp>
    </p:spTree>
    <p:extLst>
      <p:ext uri="{BB962C8B-B14F-4D97-AF65-F5344CB8AC3E}">
        <p14:creationId xmlns:p14="http://schemas.microsoft.com/office/powerpoint/2010/main" xmlns="" val="1598706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CF651557-7BA5-45E9-AC16-D20013D11EA8}"/>
              </a:ext>
            </a:extLst>
          </p:cNvPr>
          <p:cNvSpPr txBox="1"/>
          <p:nvPr/>
        </p:nvSpPr>
        <p:spPr>
          <a:xfrm>
            <a:off x="108857" y="1120621"/>
            <a:ext cx="11952514" cy="523220"/>
          </a:xfrm>
          <a:prstGeom prst="rect">
            <a:avLst/>
          </a:prstGeom>
          <a:solidFill>
            <a:srgbClr val="002060"/>
          </a:solidFill>
        </p:spPr>
        <p:txBody>
          <a:bodyPr wrap="square" rtlCol="0">
            <a:spAutoFit/>
          </a:bodyPr>
          <a:lstStyle/>
          <a:p>
            <a:pPr algn="ctr"/>
            <a:r>
              <a:rPr lang="en-IN" sz="2800" b="1" dirty="0">
                <a:solidFill>
                  <a:schemeClr val="bg1"/>
                </a:solidFill>
              </a:rPr>
              <a:t>INTENSIFIED MISSION INDRADHANUSH (IMI 2.0)</a:t>
            </a:r>
          </a:p>
        </p:txBody>
      </p:sp>
      <p:sp>
        <p:nvSpPr>
          <p:cNvPr id="20" name="TextBox 19">
            <a:extLst>
              <a:ext uri="{FF2B5EF4-FFF2-40B4-BE49-F238E27FC236}">
                <a16:creationId xmlns:a16="http://schemas.microsoft.com/office/drawing/2014/main" xmlns="" id="{59BF4AC8-9AC5-40DF-BEC1-9ED734BCFE76}"/>
              </a:ext>
            </a:extLst>
          </p:cNvPr>
          <p:cNvSpPr txBox="1"/>
          <p:nvPr/>
        </p:nvSpPr>
        <p:spPr>
          <a:xfrm>
            <a:off x="1883155" y="302441"/>
            <a:ext cx="8429636" cy="707886"/>
          </a:xfrm>
          <a:prstGeom prst="rect">
            <a:avLst/>
          </a:prstGeom>
          <a:noFill/>
        </p:spPr>
        <p:txBody>
          <a:bodyPr vert="horz" lIns="91440" tIns="45720" rIns="91440" bIns="45720" rtlCol="0" anchor="ctr">
            <a:noAutofit/>
          </a:bodyPr>
          <a:lstStyle>
            <a:lvl1pPr algn="ctr">
              <a:lnSpc>
                <a:spcPct val="90000"/>
              </a:lnSpc>
              <a:spcBef>
                <a:spcPct val="0"/>
              </a:spcBef>
              <a:buNone/>
              <a:defRPr sz="4000" b="1">
                <a:latin typeface="Agency FB" panose="020B0503020202020204" pitchFamily="34" charset="0"/>
                <a:ea typeface="+mj-ea"/>
                <a:cs typeface="+mj-cs"/>
              </a:defRPr>
            </a:lvl1pPr>
          </a:lstStyle>
          <a:p>
            <a:r>
              <a:rPr lang="en-US" dirty="0">
                <a:solidFill>
                  <a:srgbClr val="0000CC"/>
                </a:solidFill>
              </a:rPr>
              <a:t>Activities in Four Phases</a:t>
            </a:r>
            <a:endParaRPr lang="en-IN" dirty="0">
              <a:solidFill>
                <a:srgbClr val="0000CC"/>
              </a:solidFill>
            </a:endParaRPr>
          </a:p>
        </p:txBody>
      </p:sp>
      <p:sp>
        <p:nvSpPr>
          <p:cNvPr id="28" name="Oval 27">
            <a:extLst>
              <a:ext uri="{FF2B5EF4-FFF2-40B4-BE49-F238E27FC236}">
                <a16:creationId xmlns:a16="http://schemas.microsoft.com/office/drawing/2014/main" xmlns="" id="{0E11B425-E3E5-4ADE-88EC-20207BC15B02}"/>
              </a:ext>
            </a:extLst>
          </p:cNvPr>
          <p:cNvSpPr/>
          <p:nvPr/>
        </p:nvSpPr>
        <p:spPr>
          <a:xfrm>
            <a:off x="2144900" y="4468628"/>
            <a:ext cx="888967" cy="1185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TextBox 28">
            <a:extLst>
              <a:ext uri="{FF2B5EF4-FFF2-40B4-BE49-F238E27FC236}">
                <a16:creationId xmlns:a16="http://schemas.microsoft.com/office/drawing/2014/main" xmlns="" id="{AF2CDAF0-AD0A-4316-9AC8-E8353BB39055}"/>
              </a:ext>
            </a:extLst>
          </p:cNvPr>
          <p:cNvSpPr txBox="1"/>
          <p:nvPr/>
        </p:nvSpPr>
        <p:spPr>
          <a:xfrm>
            <a:off x="2144900" y="1365000"/>
            <a:ext cx="808235" cy="1569660"/>
          </a:xfrm>
          <a:prstGeom prst="rect">
            <a:avLst/>
          </a:prstGeom>
          <a:noFill/>
        </p:spPr>
        <p:txBody>
          <a:bodyPr wrap="none" rtlCol="0">
            <a:spAutoFit/>
          </a:bodyPr>
          <a:lstStyle/>
          <a:p>
            <a:r>
              <a:rPr lang="en-IN" sz="9600" b="1" dirty="0">
                <a:solidFill>
                  <a:srgbClr val="7030A0"/>
                </a:solidFill>
              </a:rPr>
              <a:t>1</a:t>
            </a:r>
          </a:p>
        </p:txBody>
      </p:sp>
      <p:sp>
        <p:nvSpPr>
          <p:cNvPr id="33" name="Oval 32">
            <a:extLst>
              <a:ext uri="{FF2B5EF4-FFF2-40B4-BE49-F238E27FC236}">
                <a16:creationId xmlns:a16="http://schemas.microsoft.com/office/drawing/2014/main" xmlns="" id="{A70CD4CD-D6D2-4B70-952B-B66B616C523A}"/>
              </a:ext>
            </a:extLst>
          </p:cNvPr>
          <p:cNvSpPr/>
          <p:nvPr/>
        </p:nvSpPr>
        <p:spPr>
          <a:xfrm>
            <a:off x="4164511" y="4468628"/>
            <a:ext cx="888967" cy="1185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4" name="TextBox 33">
            <a:extLst>
              <a:ext uri="{FF2B5EF4-FFF2-40B4-BE49-F238E27FC236}">
                <a16:creationId xmlns:a16="http://schemas.microsoft.com/office/drawing/2014/main" xmlns="" id="{0C9F4A85-011E-41C9-8976-E331AC14E43A}"/>
              </a:ext>
            </a:extLst>
          </p:cNvPr>
          <p:cNvSpPr txBox="1"/>
          <p:nvPr/>
        </p:nvSpPr>
        <p:spPr>
          <a:xfrm>
            <a:off x="2169911" y="2565347"/>
            <a:ext cx="808235" cy="1569660"/>
          </a:xfrm>
          <a:prstGeom prst="rect">
            <a:avLst/>
          </a:prstGeom>
          <a:noFill/>
        </p:spPr>
        <p:txBody>
          <a:bodyPr wrap="none" rtlCol="0">
            <a:spAutoFit/>
          </a:bodyPr>
          <a:lstStyle/>
          <a:p>
            <a:r>
              <a:rPr lang="en-IN" sz="9600" b="1" dirty="0">
                <a:solidFill>
                  <a:srgbClr val="5B9BD5">
                    <a:lumMod val="50000"/>
                  </a:srgbClr>
                </a:solidFill>
              </a:rPr>
              <a:t>2</a:t>
            </a:r>
          </a:p>
        </p:txBody>
      </p:sp>
      <p:sp>
        <p:nvSpPr>
          <p:cNvPr id="36" name="Oval 35">
            <a:extLst>
              <a:ext uri="{FF2B5EF4-FFF2-40B4-BE49-F238E27FC236}">
                <a16:creationId xmlns:a16="http://schemas.microsoft.com/office/drawing/2014/main" xmlns="" id="{80521AEB-9091-4B02-BCF5-750454344750}"/>
              </a:ext>
            </a:extLst>
          </p:cNvPr>
          <p:cNvSpPr/>
          <p:nvPr/>
        </p:nvSpPr>
        <p:spPr>
          <a:xfrm>
            <a:off x="6439864" y="4468628"/>
            <a:ext cx="888967" cy="1185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7" name="TextBox 36">
            <a:extLst>
              <a:ext uri="{FF2B5EF4-FFF2-40B4-BE49-F238E27FC236}">
                <a16:creationId xmlns:a16="http://schemas.microsoft.com/office/drawing/2014/main" xmlns="" id="{7627CA14-CC78-4814-8FDA-3896146E383C}"/>
              </a:ext>
            </a:extLst>
          </p:cNvPr>
          <p:cNvSpPr txBox="1"/>
          <p:nvPr/>
        </p:nvSpPr>
        <p:spPr>
          <a:xfrm>
            <a:off x="2169911" y="3960950"/>
            <a:ext cx="808235" cy="1569660"/>
          </a:xfrm>
          <a:prstGeom prst="rect">
            <a:avLst/>
          </a:prstGeom>
          <a:noFill/>
        </p:spPr>
        <p:txBody>
          <a:bodyPr wrap="none" rtlCol="0">
            <a:spAutoFit/>
          </a:bodyPr>
          <a:lstStyle/>
          <a:p>
            <a:r>
              <a:rPr lang="en-IN" sz="9600" b="1" dirty="0">
                <a:solidFill>
                  <a:srgbClr val="5B9BD5">
                    <a:lumMod val="75000"/>
                  </a:srgbClr>
                </a:solidFill>
              </a:rPr>
              <a:t>3</a:t>
            </a:r>
          </a:p>
        </p:txBody>
      </p:sp>
      <p:sp>
        <p:nvSpPr>
          <p:cNvPr id="42" name="Oval 41">
            <a:extLst>
              <a:ext uri="{FF2B5EF4-FFF2-40B4-BE49-F238E27FC236}">
                <a16:creationId xmlns:a16="http://schemas.microsoft.com/office/drawing/2014/main" xmlns="" id="{63D672BA-D43B-49B0-9D8B-CBF74008BD8A}"/>
              </a:ext>
            </a:extLst>
          </p:cNvPr>
          <p:cNvSpPr/>
          <p:nvPr/>
        </p:nvSpPr>
        <p:spPr>
          <a:xfrm>
            <a:off x="8615696" y="4468628"/>
            <a:ext cx="888967" cy="1185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43" name="TextBox 42">
            <a:extLst>
              <a:ext uri="{FF2B5EF4-FFF2-40B4-BE49-F238E27FC236}">
                <a16:creationId xmlns:a16="http://schemas.microsoft.com/office/drawing/2014/main" xmlns="" id="{8F6BEFE3-5599-482F-B91E-B435A0F6B50B}"/>
              </a:ext>
            </a:extLst>
          </p:cNvPr>
          <p:cNvSpPr txBox="1"/>
          <p:nvPr/>
        </p:nvSpPr>
        <p:spPr>
          <a:xfrm>
            <a:off x="2144900" y="5284604"/>
            <a:ext cx="808235" cy="1569660"/>
          </a:xfrm>
          <a:prstGeom prst="rect">
            <a:avLst/>
          </a:prstGeom>
          <a:noFill/>
        </p:spPr>
        <p:txBody>
          <a:bodyPr wrap="none" rtlCol="0">
            <a:spAutoFit/>
          </a:bodyPr>
          <a:lstStyle/>
          <a:p>
            <a:r>
              <a:rPr lang="en-IN" sz="9600" b="1" dirty="0">
                <a:solidFill>
                  <a:srgbClr val="5B9BD5">
                    <a:lumMod val="60000"/>
                    <a:lumOff val="40000"/>
                  </a:srgbClr>
                </a:solidFill>
              </a:rPr>
              <a:t>4</a:t>
            </a:r>
          </a:p>
        </p:txBody>
      </p:sp>
      <p:sp>
        <p:nvSpPr>
          <p:cNvPr id="2" name="TextBox 1">
            <a:extLst>
              <a:ext uri="{FF2B5EF4-FFF2-40B4-BE49-F238E27FC236}">
                <a16:creationId xmlns:a16="http://schemas.microsoft.com/office/drawing/2014/main" xmlns="" id="{E70F9634-B948-4A39-B5FF-C9D3DCB6A514}"/>
              </a:ext>
            </a:extLst>
          </p:cNvPr>
          <p:cNvSpPr txBox="1"/>
          <p:nvPr/>
        </p:nvSpPr>
        <p:spPr>
          <a:xfrm>
            <a:off x="3193977" y="1961055"/>
            <a:ext cx="7238520" cy="461665"/>
          </a:xfrm>
          <a:prstGeom prst="rect">
            <a:avLst/>
          </a:prstGeom>
          <a:noFill/>
        </p:spPr>
        <p:txBody>
          <a:bodyPr wrap="none" rtlCol="0">
            <a:spAutoFit/>
          </a:bodyPr>
          <a:lstStyle/>
          <a:p>
            <a:r>
              <a:rPr lang="en-IN" sz="2400" b="1" dirty="0">
                <a:solidFill>
                  <a:prstClr val="black"/>
                </a:solidFill>
              </a:rPr>
              <a:t>Evidence generation &amp; Planning Phase-  </a:t>
            </a:r>
            <a:r>
              <a:rPr lang="en-IN" sz="2400" b="1" i="1" dirty="0">
                <a:solidFill>
                  <a:prstClr val="black"/>
                </a:solidFill>
              </a:rPr>
              <a:t>Sep – Nov 2019</a:t>
            </a:r>
          </a:p>
        </p:txBody>
      </p:sp>
      <p:sp>
        <p:nvSpPr>
          <p:cNvPr id="15" name="TextBox 14">
            <a:extLst>
              <a:ext uri="{FF2B5EF4-FFF2-40B4-BE49-F238E27FC236}">
                <a16:creationId xmlns:a16="http://schemas.microsoft.com/office/drawing/2014/main" xmlns="" id="{3D64500E-2E80-4CE7-A41B-D23E61282CE4}"/>
              </a:ext>
            </a:extLst>
          </p:cNvPr>
          <p:cNvSpPr txBox="1"/>
          <p:nvPr/>
        </p:nvSpPr>
        <p:spPr>
          <a:xfrm>
            <a:off x="3266672" y="2973982"/>
            <a:ext cx="6961717" cy="830997"/>
          </a:xfrm>
          <a:prstGeom prst="rect">
            <a:avLst/>
          </a:prstGeom>
          <a:noFill/>
        </p:spPr>
        <p:txBody>
          <a:bodyPr wrap="square" rtlCol="0">
            <a:spAutoFit/>
          </a:bodyPr>
          <a:lstStyle/>
          <a:p>
            <a:r>
              <a:rPr lang="en-IN" sz="2400" b="1" dirty="0">
                <a:solidFill>
                  <a:prstClr val="black"/>
                </a:solidFill>
              </a:rPr>
              <a:t>MI Campaign Phase to cover left outs and drop outs through IMI days - </a:t>
            </a:r>
            <a:r>
              <a:rPr lang="en-IN" sz="2400" b="1" i="1" dirty="0">
                <a:solidFill>
                  <a:prstClr val="black"/>
                </a:solidFill>
              </a:rPr>
              <a:t>Dec 2019 to March 2020</a:t>
            </a:r>
          </a:p>
        </p:txBody>
      </p:sp>
      <p:sp>
        <p:nvSpPr>
          <p:cNvPr id="16" name="TextBox 15">
            <a:extLst>
              <a:ext uri="{FF2B5EF4-FFF2-40B4-BE49-F238E27FC236}">
                <a16:creationId xmlns:a16="http://schemas.microsoft.com/office/drawing/2014/main" xmlns="" id="{04AB871C-F120-4AB4-B53D-ECA1AF57775E}"/>
              </a:ext>
            </a:extLst>
          </p:cNvPr>
          <p:cNvSpPr txBox="1"/>
          <p:nvPr/>
        </p:nvSpPr>
        <p:spPr>
          <a:xfrm>
            <a:off x="3193977" y="4330498"/>
            <a:ext cx="7006061" cy="830997"/>
          </a:xfrm>
          <a:prstGeom prst="rect">
            <a:avLst/>
          </a:prstGeom>
          <a:noFill/>
        </p:spPr>
        <p:txBody>
          <a:bodyPr wrap="square" rtlCol="0">
            <a:spAutoFit/>
          </a:bodyPr>
          <a:lstStyle/>
          <a:p>
            <a:r>
              <a:rPr lang="en-IN" sz="2400" b="1" dirty="0">
                <a:solidFill>
                  <a:prstClr val="black"/>
                </a:solidFill>
              </a:rPr>
              <a:t>System Strengthening Phase for Routine Immunization – April 2020</a:t>
            </a:r>
          </a:p>
        </p:txBody>
      </p:sp>
      <p:sp>
        <p:nvSpPr>
          <p:cNvPr id="17" name="TextBox 16">
            <a:extLst>
              <a:ext uri="{FF2B5EF4-FFF2-40B4-BE49-F238E27FC236}">
                <a16:creationId xmlns:a16="http://schemas.microsoft.com/office/drawing/2014/main" xmlns="" id="{3E43EAC8-B46E-4E1C-9161-2FB7DE9709AF}"/>
              </a:ext>
            </a:extLst>
          </p:cNvPr>
          <p:cNvSpPr txBox="1"/>
          <p:nvPr/>
        </p:nvSpPr>
        <p:spPr>
          <a:xfrm>
            <a:off x="3306731" y="5664934"/>
            <a:ext cx="4424545" cy="461665"/>
          </a:xfrm>
          <a:prstGeom prst="rect">
            <a:avLst/>
          </a:prstGeom>
          <a:noFill/>
        </p:spPr>
        <p:txBody>
          <a:bodyPr wrap="none" rtlCol="0">
            <a:spAutoFit/>
          </a:bodyPr>
          <a:lstStyle/>
          <a:p>
            <a:r>
              <a:rPr lang="en-IN" sz="2400" b="1" dirty="0">
                <a:solidFill>
                  <a:prstClr val="black"/>
                </a:solidFill>
              </a:rPr>
              <a:t>Evaluation Phase – May-Jun 2020</a:t>
            </a:r>
          </a:p>
        </p:txBody>
      </p:sp>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4" name="Slide Number Placeholder 3"/>
          <p:cNvSpPr>
            <a:spLocks noGrp="1"/>
          </p:cNvSpPr>
          <p:nvPr>
            <p:ph type="sldNum" sz="quarter" idx="12"/>
          </p:nvPr>
        </p:nvSpPr>
        <p:spPr/>
        <p:txBody>
          <a:bodyPr/>
          <a:lstStyle/>
          <a:p>
            <a:fld id="{BA559D0F-1EAD-41F5-AA35-F2832ECA82B6}" type="slidenum">
              <a:rPr lang="en-US" smtClean="0"/>
              <a:pPr/>
              <a:t>28</a:t>
            </a:fld>
            <a:endParaRPr lang="en-US"/>
          </a:p>
        </p:txBody>
      </p:sp>
    </p:spTree>
    <p:extLst>
      <p:ext uri="{BB962C8B-B14F-4D97-AF65-F5344CB8AC3E}">
        <p14:creationId xmlns:p14="http://schemas.microsoft.com/office/powerpoint/2010/main" xmlns="" val="837411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341"/>
            <a:ext cx="12192000" cy="632012"/>
          </a:xfrm>
          <a:noFill/>
        </p:spPr>
        <p:txBody>
          <a:bodyPr vert="horz" lIns="91440" tIns="45720" rIns="91440" bIns="45720" rtlCol="0" anchor="ctr">
            <a:noAutofit/>
          </a:bodyPr>
          <a:lstStyle/>
          <a:p>
            <a:pPr algn="ctr"/>
            <a:r>
              <a:rPr lang="en-US" b="1" dirty="0">
                <a:solidFill>
                  <a:srgbClr val="0000CC"/>
                </a:solidFill>
                <a:latin typeface="Agency FB" panose="020B0503020202020204" pitchFamily="34" charset="0"/>
              </a:rPr>
              <a:t>Strengthening of Routine Immunization (RI) </a:t>
            </a:r>
          </a:p>
        </p:txBody>
      </p:sp>
      <p:sp>
        <p:nvSpPr>
          <p:cNvPr id="3" name="Content Placeholder 2"/>
          <p:cNvSpPr>
            <a:spLocks noGrp="1"/>
          </p:cNvSpPr>
          <p:nvPr>
            <p:ph idx="1"/>
          </p:nvPr>
        </p:nvSpPr>
        <p:spPr>
          <a:xfrm>
            <a:off x="261257" y="898042"/>
            <a:ext cx="11724417" cy="4754564"/>
          </a:xfrm>
        </p:spPr>
        <p:txBody>
          <a:bodyPr>
            <a:noAutofit/>
          </a:bodyPr>
          <a:lstStyle/>
          <a:p>
            <a:pPr algn="just">
              <a:lnSpc>
                <a:spcPct val="100000"/>
              </a:lnSpc>
              <a:spcBef>
                <a:spcPts val="0"/>
              </a:spcBef>
            </a:pPr>
            <a:r>
              <a:rPr lang="en-US" sz="2400" b="1" dirty="0" smtClean="0">
                <a:ea typeface="Calibri"/>
                <a:cs typeface="Times New Roman"/>
              </a:rPr>
              <a:t>Development of quality microplans to ensure that all areas are covered.</a:t>
            </a:r>
          </a:p>
          <a:p>
            <a:pPr marL="0" indent="0" algn="just">
              <a:lnSpc>
                <a:spcPct val="100000"/>
              </a:lnSpc>
              <a:spcBef>
                <a:spcPts val="0"/>
              </a:spcBef>
              <a:buNone/>
            </a:pPr>
            <a:endParaRPr lang="en-US" sz="1400" b="1" dirty="0" smtClean="0">
              <a:ea typeface="Calibri"/>
              <a:cs typeface="Times New Roman"/>
            </a:endParaRPr>
          </a:p>
          <a:p>
            <a:pPr marL="228600" lvl="1" algn="just">
              <a:lnSpc>
                <a:spcPct val="100000"/>
              </a:lnSpc>
              <a:spcBef>
                <a:spcPts val="0"/>
              </a:spcBef>
            </a:pPr>
            <a:r>
              <a:rPr lang="en-US" sz="2400" b="1" dirty="0" smtClean="0">
                <a:ea typeface="Calibri"/>
                <a:cs typeface="Times New Roman"/>
              </a:rPr>
              <a:t>Ensure Mother &amp; Child Protection (MCP) card </a:t>
            </a:r>
            <a:r>
              <a:rPr lang="en-IN" b="1" dirty="0"/>
              <a:t>retention with the </a:t>
            </a:r>
            <a:r>
              <a:rPr lang="en-IN" b="1" dirty="0" smtClean="0"/>
              <a:t>beneficiaries</a:t>
            </a:r>
            <a:r>
              <a:rPr lang="en-IN" b="1" dirty="0"/>
              <a:t> </a:t>
            </a:r>
            <a:r>
              <a:rPr lang="en-IN" b="1" dirty="0" smtClean="0"/>
              <a:t>and regular </a:t>
            </a:r>
            <a:r>
              <a:rPr lang="en-IN" b="1" dirty="0" err="1" smtClean="0"/>
              <a:t>updation</a:t>
            </a:r>
            <a:endParaRPr lang="en-IN" b="1" dirty="0" smtClean="0"/>
          </a:p>
          <a:p>
            <a:pPr marL="0" lvl="1" indent="0" algn="just">
              <a:lnSpc>
                <a:spcPct val="100000"/>
              </a:lnSpc>
              <a:spcBef>
                <a:spcPts val="0"/>
              </a:spcBef>
              <a:buNone/>
            </a:pPr>
            <a:endParaRPr lang="en-IN" sz="1600" b="1" dirty="0"/>
          </a:p>
          <a:p>
            <a:pPr marL="228600" lvl="1" algn="just">
              <a:lnSpc>
                <a:spcPct val="100000"/>
              </a:lnSpc>
              <a:spcBef>
                <a:spcPts val="0"/>
              </a:spcBef>
            </a:pPr>
            <a:r>
              <a:rPr lang="en-US" b="1" dirty="0">
                <a:ea typeface="Calibri"/>
                <a:cs typeface="Times New Roman"/>
              </a:rPr>
              <a:t>Regular updation of RCH </a:t>
            </a:r>
            <a:r>
              <a:rPr lang="en-US" b="1" dirty="0" smtClean="0">
                <a:ea typeface="Calibri"/>
                <a:cs typeface="Times New Roman"/>
              </a:rPr>
              <a:t>portal</a:t>
            </a:r>
          </a:p>
          <a:p>
            <a:pPr marL="0" lvl="1" indent="0" algn="just">
              <a:lnSpc>
                <a:spcPct val="100000"/>
              </a:lnSpc>
              <a:spcBef>
                <a:spcPts val="0"/>
              </a:spcBef>
              <a:buNone/>
            </a:pPr>
            <a:endParaRPr lang="en-US" sz="1800" b="1" dirty="0" smtClean="0">
              <a:ea typeface="Calibri"/>
              <a:cs typeface="Times New Roman"/>
            </a:endParaRPr>
          </a:p>
          <a:p>
            <a:pPr algn="just">
              <a:lnSpc>
                <a:spcPct val="100000"/>
              </a:lnSpc>
              <a:spcBef>
                <a:spcPts val="0"/>
              </a:spcBef>
            </a:pPr>
            <a:r>
              <a:rPr lang="x-none" sz="2400" b="1" dirty="0">
                <a:ea typeface="Calibri"/>
                <a:cs typeface="Times New Roman"/>
              </a:rPr>
              <a:t>Strengthening the capacity of </a:t>
            </a:r>
            <a:r>
              <a:rPr lang="en-US" sz="2400" b="1" dirty="0">
                <a:ea typeface="Calibri"/>
                <a:cs typeface="Times New Roman"/>
              </a:rPr>
              <a:t>HR : </a:t>
            </a:r>
          </a:p>
          <a:p>
            <a:pPr lvl="1" algn="just">
              <a:lnSpc>
                <a:spcPct val="100000"/>
              </a:lnSpc>
              <a:spcBef>
                <a:spcPts val="0"/>
              </a:spcBef>
            </a:pPr>
            <a:r>
              <a:rPr lang="x-none" b="1" dirty="0">
                <a:ea typeface="Calibri"/>
                <a:cs typeface="Times New Roman"/>
              </a:rPr>
              <a:t>BRIDGE </a:t>
            </a:r>
            <a:r>
              <a:rPr lang="en-US" b="1" dirty="0">
                <a:ea typeface="Calibri"/>
                <a:cs typeface="Times New Roman"/>
              </a:rPr>
              <a:t>(</a:t>
            </a:r>
            <a:r>
              <a:rPr lang="en-IN" b="1" dirty="0"/>
              <a:t>Boosting Routine Immunization Demand Generation &amp; Expansion) </a:t>
            </a:r>
            <a:r>
              <a:rPr lang="x-none" b="1" dirty="0">
                <a:ea typeface="Calibri"/>
                <a:cs typeface="Times New Roman"/>
              </a:rPr>
              <a:t>training</a:t>
            </a:r>
            <a:endParaRPr lang="en-US" b="1" dirty="0">
              <a:ea typeface="Calibri"/>
              <a:cs typeface="Times New Roman"/>
            </a:endParaRPr>
          </a:p>
          <a:p>
            <a:pPr lvl="2" algn="just">
              <a:lnSpc>
                <a:spcPct val="100000"/>
              </a:lnSpc>
              <a:spcBef>
                <a:spcPts val="0"/>
              </a:spcBef>
            </a:pPr>
            <a:r>
              <a:rPr lang="en-IN" sz="2400" dirty="0">
                <a:ea typeface="Calibri"/>
                <a:cs typeface="Calibri"/>
              </a:rPr>
              <a:t>Initiative to equip the front line workers (ANMS, AWW &amp; ASHA) to conduct effective IPC (Inter-personal communication) and address vaccine </a:t>
            </a:r>
            <a:r>
              <a:rPr lang="en-IN" sz="2400" dirty="0" smtClean="0">
                <a:ea typeface="Calibri"/>
                <a:cs typeface="Calibri"/>
              </a:rPr>
              <a:t>hesitancy</a:t>
            </a:r>
            <a:endParaRPr lang="en-US" sz="2400" b="1" dirty="0">
              <a:cs typeface="Times New Roman"/>
            </a:endParaRPr>
          </a:p>
          <a:p>
            <a:pPr lvl="1" algn="just">
              <a:lnSpc>
                <a:spcPct val="100000"/>
              </a:lnSpc>
              <a:spcBef>
                <a:spcPts val="0"/>
              </a:spcBef>
            </a:pPr>
            <a:r>
              <a:rPr lang="en-US" b="1" dirty="0"/>
              <a:t>Delays in training in</a:t>
            </a:r>
            <a:r>
              <a:rPr lang="en-US" b="1" dirty="0" smtClean="0"/>
              <a:t>:</a:t>
            </a:r>
            <a:endParaRPr lang="en-US" b="1" dirty="0"/>
          </a:p>
          <a:p>
            <a:pPr lvl="2" algn="just">
              <a:lnSpc>
                <a:spcPct val="100000"/>
              </a:lnSpc>
              <a:spcBef>
                <a:spcPts val="0"/>
              </a:spcBef>
            </a:pPr>
            <a:r>
              <a:rPr lang="en-US" sz="2400" b="1" dirty="0">
                <a:solidFill>
                  <a:srgbClr val="FF0000"/>
                </a:solidFill>
              </a:rPr>
              <a:t>KL</a:t>
            </a:r>
            <a:r>
              <a:rPr lang="en-US" sz="2400" dirty="0">
                <a:solidFill>
                  <a:srgbClr val="FF0000"/>
                </a:solidFill>
              </a:rPr>
              <a:t>, </a:t>
            </a:r>
            <a:r>
              <a:rPr lang="en-US" sz="2400" b="1" dirty="0">
                <a:solidFill>
                  <a:srgbClr val="FF0000"/>
                </a:solidFill>
              </a:rPr>
              <a:t>KA</a:t>
            </a:r>
            <a:r>
              <a:rPr lang="x-none" sz="2400" dirty="0">
                <a:solidFill>
                  <a:srgbClr val="FF0000"/>
                </a:solidFill>
              </a:rPr>
              <a:t>, </a:t>
            </a:r>
            <a:r>
              <a:rPr lang="x-none" sz="2400" b="1" dirty="0">
                <a:solidFill>
                  <a:srgbClr val="FF0000"/>
                </a:solidFill>
              </a:rPr>
              <a:t>J &amp; </a:t>
            </a:r>
            <a:r>
              <a:rPr lang="x-none" sz="2400" b="1" dirty="0" smtClean="0">
                <a:solidFill>
                  <a:srgbClr val="FF0000"/>
                </a:solidFill>
              </a:rPr>
              <a:t>K</a:t>
            </a:r>
            <a:endParaRPr lang="en-US" sz="2400" dirty="0"/>
          </a:p>
          <a:p>
            <a:pPr lvl="2" algn="just">
              <a:lnSpc>
                <a:spcPct val="100000"/>
              </a:lnSpc>
              <a:spcBef>
                <a:spcPts val="0"/>
              </a:spcBef>
            </a:pPr>
            <a:r>
              <a:rPr lang="en-US" sz="2400" b="1" dirty="0"/>
              <a:t>DL</a:t>
            </a:r>
            <a:r>
              <a:rPr lang="x-none" sz="2400" b="1" dirty="0"/>
              <a:t>, </a:t>
            </a:r>
            <a:r>
              <a:rPr lang="en-US" sz="2400" b="1" dirty="0"/>
              <a:t>HR</a:t>
            </a:r>
            <a:r>
              <a:rPr lang="x-none" sz="2400" b="1" dirty="0"/>
              <a:t>, </a:t>
            </a:r>
            <a:r>
              <a:rPr lang="en-US" sz="2400" b="1" dirty="0"/>
              <a:t>PB</a:t>
            </a:r>
            <a:r>
              <a:rPr lang="x-none" sz="2400" b="1" dirty="0"/>
              <a:t>, </a:t>
            </a:r>
            <a:r>
              <a:rPr lang="en-US" sz="2400" b="1" dirty="0"/>
              <a:t>UK, HP, RJ</a:t>
            </a:r>
            <a:r>
              <a:rPr lang="x-none" sz="2400" b="1" dirty="0"/>
              <a:t>, </a:t>
            </a:r>
            <a:r>
              <a:rPr lang="en-US" sz="2400" b="1" dirty="0"/>
              <a:t>SK</a:t>
            </a:r>
            <a:r>
              <a:rPr lang="x-none" sz="2400" b="1" dirty="0"/>
              <a:t>, </a:t>
            </a:r>
            <a:r>
              <a:rPr lang="en-US" sz="2400" b="1" dirty="0"/>
              <a:t>JH </a:t>
            </a:r>
            <a:r>
              <a:rPr lang="x-none" sz="2400" b="1" dirty="0"/>
              <a:t>and </a:t>
            </a:r>
            <a:r>
              <a:rPr lang="en-US" sz="2400" b="1" dirty="0"/>
              <a:t>AS (</a:t>
            </a:r>
            <a:r>
              <a:rPr lang="x-none" sz="2400" dirty="0">
                <a:ea typeface="Calibri"/>
                <a:cs typeface="Calibri"/>
              </a:rPr>
              <a:t>ToTs </a:t>
            </a:r>
            <a:r>
              <a:rPr lang="en-US" sz="2400" dirty="0">
                <a:ea typeface="Calibri"/>
                <a:cs typeface="Calibri"/>
              </a:rPr>
              <a:t>completed but </a:t>
            </a:r>
            <a:r>
              <a:rPr lang="x-none" sz="2400" dirty="0">
                <a:ea typeface="Calibri"/>
                <a:cs typeface="Calibri"/>
              </a:rPr>
              <a:t>no information </a:t>
            </a:r>
            <a:r>
              <a:rPr lang="en-US" sz="2400" dirty="0">
                <a:ea typeface="Calibri"/>
                <a:cs typeface="Calibri"/>
              </a:rPr>
              <a:t>on </a:t>
            </a:r>
            <a:r>
              <a:rPr lang="x-none" sz="2400" dirty="0">
                <a:ea typeface="Calibri"/>
                <a:cs typeface="Calibri"/>
              </a:rPr>
              <a:t>FLW trainings</a:t>
            </a:r>
            <a:r>
              <a:rPr lang="en-US" sz="2400" dirty="0">
                <a:ea typeface="Calibri"/>
                <a:cs typeface="Calibri"/>
              </a:rPr>
              <a:t>)</a:t>
            </a:r>
          </a:p>
          <a:p>
            <a:pPr marL="400050" lvl="1" indent="0" algn="just">
              <a:lnSpc>
                <a:spcPct val="100000"/>
              </a:lnSpc>
              <a:spcBef>
                <a:spcPts val="0"/>
              </a:spcBef>
              <a:buNone/>
            </a:pPr>
            <a:r>
              <a:rPr lang="en-US" dirty="0">
                <a:ea typeface="Calibri"/>
                <a:cs typeface="Calibri"/>
              </a:rPr>
              <a:t>	</a:t>
            </a:r>
          </a:p>
          <a:p>
            <a:pPr marL="228600" lvl="1" algn="just">
              <a:lnSpc>
                <a:spcPct val="150000"/>
              </a:lnSpc>
              <a:spcBef>
                <a:spcPts val="0"/>
              </a:spcBef>
            </a:pPr>
            <a:endParaRPr lang="en-US" b="1" dirty="0">
              <a:ea typeface="Calibri"/>
              <a:cs typeface="Times New Roman"/>
            </a:endParaRPr>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7" name="Slide Number Placeholder 6"/>
          <p:cNvSpPr>
            <a:spLocks noGrp="1"/>
          </p:cNvSpPr>
          <p:nvPr>
            <p:ph type="sldNum" sz="quarter" idx="12"/>
          </p:nvPr>
        </p:nvSpPr>
        <p:spPr/>
        <p:txBody>
          <a:bodyPr/>
          <a:lstStyle/>
          <a:p>
            <a:fld id="{BA559D0F-1EAD-41F5-AA35-F2832ECA82B6}" type="slidenum">
              <a:rPr lang="en-US" smtClean="0"/>
              <a:pPr/>
              <a:t>29</a:t>
            </a:fld>
            <a:endParaRPr lang="en-US"/>
          </a:p>
        </p:txBody>
      </p:sp>
    </p:spTree>
    <p:extLst>
      <p:ext uri="{BB962C8B-B14F-4D97-AF65-F5344CB8AC3E}">
        <p14:creationId xmlns:p14="http://schemas.microsoft.com/office/powerpoint/2010/main" xmlns="" val="24706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nvPr>
        </p:nvGraphicFramePr>
        <p:xfrm>
          <a:off x="159394" y="1447149"/>
          <a:ext cx="6318864" cy="479301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271958"/>
            <a:ext cx="12088906" cy="535531"/>
          </a:xfrm>
          <a:prstGeom prst="rect">
            <a:avLst/>
          </a:prstGeom>
          <a:noFill/>
        </p:spPr>
        <p:txBody>
          <a:bodyPr vert="horz" lIns="91440" tIns="45720" rIns="91440" bIns="45720" rtlCol="0" anchor="ctr">
            <a:noAutofit/>
          </a:bodyPr>
          <a:lstStyle>
            <a:lvl1pPr algn="ctr">
              <a:lnSpc>
                <a:spcPct val="90000"/>
              </a:lnSpc>
              <a:spcBef>
                <a:spcPct val="0"/>
              </a:spcBef>
              <a:buNone/>
              <a:defRPr sz="3200" b="1">
                <a:latin typeface="Agency FB" panose="020B0503020202020204" pitchFamily="34" charset="0"/>
                <a:ea typeface="+mj-ea"/>
                <a:cs typeface="+mj-cs"/>
              </a:defRPr>
            </a:lvl1pPr>
          </a:lstStyle>
          <a:p>
            <a:r>
              <a:rPr lang="en-IN" sz="4800" dirty="0">
                <a:solidFill>
                  <a:srgbClr val="0000CC"/>
                </a:solidFill>
              </a:rPr>
              <a:t>Demographic Scenario</a:t>
            </a:r>
          </a:p>
        </p:txBody>
      </p:sp>
      <p:sp>
        <p:nvSpPr>
          <p:cNvPr id="20" name="Rectangle 19"/>
          <p:cNvSpPr/>
          <p:nvPr/>
        </p:nvSpPr>
        <p:spPr>
          <a:xfrm>
            <a:off x="6815625" y="1603113"/>
            <a:ext cx="2220554" cy="5718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733" b="1" dirty="0" smtClean="0">
                <a:solidFill>
                  <a:schemeClr val="tx1"/>
                </a:solidFill>
                <a:latin typeface="Agency FB" panose="020B0503020202020204" pitchFamily="34" charset="0"/>
              </a:rPr>
              <a:t>131</a:t>
            </a:r>
            <a:r>
              <a:rPr lang="en-IN" sz="3200" dirty="0" smtClean="0">
                <a:solidFill>
                  <a:schemeClr val="tx1"/>
                </a:solidFill>
                <a:latin typeface="Franklin Gothic Demi Cond" panose="020B0706030402020204" pitchFamily="34" charset="0"/>
              </a:rPr>
              <a:t> Crore </a:t>
            </a:r>
            <a:r>
              <a:rPr lang="en-IN" sz="3200" dirty="0">
                <a:solidFill>
                  <a:schemeClr val="tx1"/>
                </a:solidFill>
                <a:latin typeface="Franklin Gothic Demi Cond" panose="020B0706030402020204" pitchFamily="34" charset="0"/>
              </a:rPr>
              <a:t>+</a:t>
            </a:r>
          </a:p>
        </p:txBody>
      </p:sp>
      <p:sp>
        <p:nvSpPr>
          <p:cNvPr id="21" name="Rectangle 20"/>
          <p:cNvSpPr/>
          <p:nvPr/>
        </p:nvSpPr>
        <p:spPr>
          <a:xfrm>
            <a:off x="6815625" y="2581655"/>
            <a:ext cx="2248154" cy="5718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733" b="1" dirty="0" smtClean="0">
                <a:solidFill>
                  <a:schemeClr val="tx1"/>
                </a:solidFill>
                <a:latin typeface="Agency FB" panose="020B0503020202020204" pitchFamily="34" charset="0"/>
              </a:rPr>
              <a:t>2.7 </a:t>
            </a:r>
            <a:r>
              <a:rPr lang="en-IN" sz="3200" dirty="0" smtClean="0">
                <a:solidFill>
                  <a:schemeClr val="tx1"/>
                </a:solidFill>
                <a:latin typeface="Franklin Gothic Demi Cond" panose="020B0706030402020204" pitchFamily="34" charset="0"/>
              </a:rPr>
              <a:t>Crore+</a:t>
            </a:r>
            <a:endParaRPr lang="en-IN" sz="3733" dirty="0">
              <a:solidFill>
                <a:schemeClr val="tx1"/>
              </a:solidFill>
              <a:latin typeface="Franklin Gothic Demi Cond" panose="020B0706030402020204" pitchFamily="34" charset="0"/>
            </a:endParaRPr>
          </a:p>
        </p:txBody>
      </p:sp>
      <p:sp>
        <p:nvSpPr>
          <p:cNvPr id="23" name="Rectangle 22"/>
          <p:cNvSpPr/>
          <p:nvPr/>
        </p:nvSpPr>
        <p:spPr>
          <a:xfrm>
            <a:off x="6790637" y="3625509"/>
            <a:ext cx="2291884" cy="57186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733" b="1" dirty="0" smtClean="0">
                <a:solidFill>
                  <a:schemeClr val="tx1"/>
                </a:solidFill>
                <a:latin typeface="Agency FB" panose="020B0503020202020204" pitchFamily="34" charset="0"/>
              </a:rPr>
              <a:t>25.3</a:t>
            </a:r>
            <a:r>
              <a:rPr lang="en-IN" sz="3200" dirty="0" smtClean="0">
                <a:solidFill>
                  <a:schemeClr val="tx1"/>
                </a:solidFill>
                <a:latin typeface="Bernard MT Condensed" panose="02050806060905020404" pitchFamily="18" charset="0"/>
              </a:rPr>
              <a:t> </a:t>
            </a:r>
            <a:r>
              <a:rPr lang="en-IN" sz="3200" dirty="0" smtClean="0">
                <a:solidFill>
                  <a:schemeClr val="tx1"/>
                </a:solidFill>
                <a:latin typeface="Franklin Gothic Demi Cond" panose="020B0706030402020204" pitchFamily="34" charset="0"/>
              </a:rPr>
              <a:t>Crore+</a:t>
            </a:r>
            <a:endParaRPr lang="en-IN" sz="3733" dirty="0">
              <a:solidFill>
                <a:schemeClr val="tx1"/>
              </a:solidFill>
              <a:latin typeface="Franklin Gothic Demi Cond" panose="020B0706030402020204" pitchFamily="34" charset="0"/>
            </a:endParaRPr>
          </a:p>
        </p:txBody>
      </p:sp>
      <p:sp>
        <p:nvSpPr>
          <p:cNvPr id="25" name="TextBox 24"/>
          <p:cNvSpPr txBox="1"/>
          <p:nvPr/>
        </p:nvSpPr>
        <p:spPr>
          <a:xfrm>
            <a:off x="9099719" y="2615150"/>
            <a:ext cx="3789381" cy="584775"/>
          </a:xfrm>
          <a:prstGeom prst="rect">
            <a:avLst/>
          </a:prstGeom>
          <a:noFill/>
        </p:spPr>
        <p:txBody>
          <a:bodyPr wrap="square" rtlCol="0" anchor="ctr">
            <a:spAutoFit/>
          </a:bodyPr>
          <a:lstStyle/>
          <a:p>
            <a:r>
              <a:rPr lang="en-IN" sz="3200" dirty="0" smtClean="0">
                <a:latin typeface="Franklin Gothic Demi Cond" panose="020B0706030402020204" pitchFamily="34" charset="0"/>
              </a:rPr>
              <a:t>Deliveries/year </a:t>
            </a:r>
            <a:endParaRPr lang="en-IN" sz="3200" dirty="0">
              <a:latin typeface="Franklin Gothic Demi Cond" panose="020B0706030402020204" pitchFamily="34" charset="0"/>
            </a:endParaRPr>
          </a:p>
        </p:txBody>
      </p:sp>
      <p:sp>
        <p:nvSpPr>
          <p:cNvPr id="29" name="TextBox 28"/>
          <p:cNvSpPr txBox="1"/>
          <p:nvPr/>
        </p:nvSpPr>
        <p:spPr>
          <a:xfrm>
            <a:off x="9082521" y="1590202"/>
            <a:ext cx="3789381" cy="584775"/>
          </a:xfrm>
          <a:prstGeom prst="rect">
            <a:avLst/>
          </a:prstGeom>
          <a:noFill/>
        </p:spPr>
        <p:txBody>
          <a:bodyPr wrap="square" rtlCol="0" anchor="ctr">
            <a:spAutoFit/>
          </a:bodyPr>
          <a:lstStyle/>
          <a:p>
            <a:r>
              <a:rPr lang="en-IN" sz="3200" dirty="0">
                <a:latin typeface="Franklin Gothic Demi Cond" panose="020B0706030402020204" pitchFamily="34" charset="0"/>
              </a:rPr>
              <a:t>People</a:t>
            </a:r>
          </a:p>
        </p:txBody>
      </p:sp>
      <p:sp>
        <p:nvSpPr>
          <p:cNvPr id="30" name="TextBox 29"/>
          <p:cNvSpPr txBox="1"/>
          <p:nvPr/>
        </p:nvSpPr>
        <p:spPr>
          <a:xfrm>
            <a:off x="9099719" y="3596646"/>
            <a:ext cx="3356756" cy="584775"/>
          </a:xfrm>
          <a:prstGeom prst="rect">
            <a:avLst/>
          </a:prstGeom>
          <a:noFill/>
        </p:spPr>
        <p:txBody>
          <a:bodyPr wrap="square" rtlCol="0" anchor="ctr">
            <a:spAutoFit/>
          </a:bodyPr>
          <a:lstStyle/>
          <a:p>
            <a:r>
              <a:rPr lang="en-IN" sz="3200" dirty="0">
                <a:latin typeface="Franklin Gothic Demi Cond" panose="020B0706030402020204" pitchFamily="34" charset="0"/>
              </a:rPr>
              <a:t>Adolescents</a:t>
            </a:r>
          </a:p>
        </p:txBody>
      </p:sp>
      <p:sp>
        <p:nvSpPr>
          <p:cNvPr id="33" name="TextBox 32"/>
          <p:cNvSpPr txBox="1"/>
          <p:nvPr/>
        </p:nvSpPr>
        <p:spPr>
          <a:xfrm>
            <a:off x="369202" y="846922"/>
            <a:ext cx="6530236" cy="523220"/>
          </a:xfrm>
          <a:prstGeom prst="rect">
            <a:avLst/>
          </a:prstGeom>
          <a:noFill/>
        </p:spPr>
        <p:txBody>
          <a:bodyPr wrap="square" rtlCol="0">
            <a:spAutoFit/>
          </a:bodyPr>
          <a:lstStyle/>
          <a:p>
            <a:pPr algn="ctr"/>
            <a:r>
              <a:rPr lang="en-IN" sz="2800" b="1" dirty="0">
                <a:solidFill>
                  <a:prstClr val="black"/>
                </a:solidFill>
              </a:rPr>
              <a:t>Understanding our population</a:t>
            </a:r>
          </a:p>
        </p:txBody>
      </p:sp>
      <p:sp>
        <p:nvSpPr>
          <p:cNvPr id="2" name="TextBox 1">
            <a:extLst>
              <a:ext uri="{FF2B5EF4-FFF2-40B4-BE49-F238E27FC236}">
                <a16:creationId xmlns="" xmlns:a16="http://schemas.microsoft.com/office/drawing/2014/main" id="{10BC7C0F-17D4-40A4-8A4D-AA5C5AA511EA}"/>
              </a:ext>
            </a:extLst>
          </p:cNvPr>
          <p:cNvSpPr txBox="1"/>
          <p:nvPr/>
        </p:nvSpPr>
        <p:spPr>
          <a:xfrm>
            <a:off x="217106" y="6352846"/>
            <a:ext cx="1434513" cy="256545"/>
          </a:xfrm>
          <a:prstGeom prst="rect">
            <a:avLst/>
          </a:prstGeom>
          <a:noFill/>
        </p:spPr>
        <p:txBody>
          <a:bodyPr wrap="square" rtlCol="0">
            <a:spAutoFit/>
          </a:bodyPr>
          <a:lstStyle/>
          <a:p>
            <a:r>
              <a:rPr lang="en-IN" sz="1067" i="1" dirty="0">
                <a:solidFill>
                  <a:prstClr val="black"/>
                </a:solidFill>
                <a:latin typeface="Franklin Gothic Demi Cond" panose="020B0706030402020204" pitchFamily="34" charset="0"/>
              </a:rPr>
              <a:t>Source: Census 2011</a:t>
            </a:r>
          </a:p>
        </p:txBody>
      </p:sp>
      <p:pic>
        <p:nvPicPr>
          <p:cNvPr id="24" name="Picture 2" descr="https://image.freepik.com/free-icon/kids-couple_318-59520.jpg"/>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saturation sat="400000"/>
                    </a14:imgEffect>
                  </a14:imgLayer>
                </a14:imgProps>
              </a:ext>
              <a:ext uri="{28A0092B-C50C-407E-A947-70E740481C1C}">
                <a14:useLocalDpi xmlns:a14="http://schemas.microsoft.com/office/drawing/2010/main" xmlns=""/>
              </a:ext>
            </a:extLst>
          </a:blip>
          <a:srcRect/>
          <a:stretch>
            <a:fillRect/>
          </a:stretch>
        </p:blipFill>
        <p:spPr bwMode="auto">
          <a:xfrm>
            <a:off x="3364879" y="2367389"/>
            <a:ext cx="642284" cy="642284"/>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Image result for adolescent clipart black female cycling"/>
          <p:cNvPicPr>
            <a:picLocks noChangeAspect="1" noChangeArrowheads="1"/>
          </p:cNvPicPr>
          <p:nvPr/>
        </p:nvPicPr>
        <p:blipFill>
          <a:blip r:embed="rId6" cstate="print">
            <a:duotone>
              <a:prstClr val="black"/>
              <a:schemeClr val="accent4">
                <a:tint val="45000"/>
                <a:satMod val="400000"/>
              </a:schemeClr>
            </a:duotone>
            <a:extLst>
              <a:ext uri="{BEBA8EAE-BF5A-486C-A8C5-ECC9F3942E4B}">
                <a14:imgProps xmlns:a14="http://schemas.microsoft.com/office/drawing/2010/main" xmlns="">
                  <a14:imgLayer r:embed="rId7">
                    <a14:imgEffect>
                      <a14:backgroundRemoval t="0" b="99000" l="1356" r="99322"/>
                    </a14:imgEffect>
                  </a14:imgLayer>
                </a14:imgProps>
              </a:ext>
            </a:extLst>
          </a:blip>
          <a:srcRect/>
          <a:stretch>
            <a:fillRect/>
          </a:stretch>
        </p:blipFill>
        <p:spPr bwMode="auto">
          <a:xfrm>
            <a:off x="4054258" y="3843655"/>
            <a:ext cx="695647" cy="707437"/>
          </a:xfrm>
          <a:prstGeom prst="rect">
            <a:avLst/>
          </a:prstGeom>
          <a:noFill/>
        </p:spPr>
      </p:pic>
      <p:pic>
        <p:nvPicPr>
          <p:cNvPr id="27" name="Picture 6" descr="http://png.clipart.me/graphics/thumbs/198/pictogram-businessman-working-on-computer-vector-illustration_198346805.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1651619" y="2774483"/>
            <a:ext cx="765811" cy="765811"/>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http://png.clipart.me/graphics/previews/145/college-and-higher-education-icon-set_145884809.jpg"/>
          <p:cNvPicPr>
            <a:picLocks noChangeAspect="1" noChangeArrowheads="1"/>
          </p:cNvPicPr>
          <p:nvPr/>
        </p:nvPicPr>
        <p:blipFill rotWithShape="1">
          <a:blip r:embed="rId9" cstate="email">
            <a:extLst>
              <a:ext uri="{28A0092B-C50C-407E-A947-70E740481C1C}">
                <a14:useLocalDpi xmlns:a14="http://schemas.microsoft.com/office/drawing/2010/main" xmlns=""/>
              </a:ext>
            </a:extLst>
          </a:blip>
          <a:srcRect l="24222" r="47579" b="70119"/>
          <a:stretch/>
        </p:blipFill>
        <p:spPr bwMode="auto">
          <a:xfrm>
            <a:off x="2015648" y="4535301"/>
            <a:ext cx="764827" cy="810448"/>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0" descr="http://www.clker.com/cliparts/Y/Y/P/O/z/F/old-people-crossing-the-road-hi.pn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2555976" y="1744332"/>
            <a:ext cx="558592" cy="6051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815625" y="4882500"/>
            <a:ext cx="2291884" cy="6628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733" b="1">
                <a:solidFill>
                  <a:schemeClr val="tx1"/>
                </a:solidFill>
                <a:latin typeface="Agency FB" panose="020B0503020202020204" pitchFamily="34" charset="0"/>
              </a:defRPr>
            </a:lvl1pPr>
          </a:lstStyle>
          <a:p>
            <a:r>
              <a:rPr lang="en-IN" dirty="0"/>
              <a:t>62%</a:t>
            </a:r>
          </a:p>
        </p:txBody>
      </p:sp>
      <p:sp>
        <p:nvSpPr>
          <p:cNvPr id="4" name="Rectangle 3"/>
          <p:cNvSpPr/>
          <p:nvPr/>
        </p:nvSpPr>
        <p:spPr>
          <a:xfrm>
            <a:off x="9107508" y="4535301"/>
            <a:ext cx="2981397" cy="1384995"/>
          </a:xfrm>
          <a:prstGeom prst="rect">
            <a:avLst/>
          </a:prstGeom>
        </p:spPr>
        <p:txBody>
          <a:bodyPr wrap="square">
            <a:spAutoFit/>
          </a:bodyPr>
          <a:lstStyle/>
          <a:p>
            <a:r>
              <a:rPr lang="en-IN" sz="2800" dirty="0" smtClean="0">
                <a:latin typeface="Franklin Gothic Demi Cond" panose="020B0706030402020204" pitchFamily="34" charset="0"/>
              </a:rPr>
              <a:t>Women </a:t>
            </a:r>
            <a:r>
              <a:rPr lang="en-IN" sz="2800" dirty="0">
                <a:latin typeface="Franklin Gothic Demi Cond" panose="020B0706030402020204" pitchFamily="34" charset="0"/>
              </a:rPr>
              <a:t>(20-49 years), Child </a:t>
            </a:r>
            <a:r>
              <a:rPr lang="en-IN" sz="2800" dirty="0" smtClean="0">
                <a:latin typeface="Franklin Gothic Demi Cond" panose="020B0706030402020204" pitchFamily="34" charset="0"/>
              </a:rPr>
              <a:t>and Adolescent </a:t>
            </a:r>
            <a:r>
              <a:rPr lang="en-IN" sz="2800" dirty="0" err="1" smtClean="0">
                <a:latin typeface="Franklin Gothic Demi Cond" panose="020B0706030402020204" pitchFamily="34" charset="0"/>
              </a:rPr>
              <a:t>popul</a:t>
            </a:r>
            <a:r>
              <a:rPr lang="en-IN" sz="2800" dirty="0" smtClean="0">
                <a:latin typeface="Franklin Gothic Demi Cond" panose="020B0706030402020204" pitchFamily="34" charset="0"/>
              </a:rPr>
              <a:t>.</a:t>
            </a:r>
            <a:endParaRPr lang="en-IN" sz="2800" dirty="0">
              <a:latin typeface="Franklin Gothic Demi Cond" panose="020B0706030402020204" pitchFamily="34" charset="0"/>
            </a:endParaRPr>
          </a:p>
        </p:txBody>
      </p:sp>
    </p:spTree>
    <p:extLst>
      <p:ext uri="{BB962C8B-B14F-4D97-AF65-F5344CB8AC3E}">
        <p14:creationId xmlns:p14="http://schemas.microsoft.com/office/powerpoint/2010/main" xmlns="" val="2207102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037"/>
            <a:ext cx="10515600" cy="802493"/>
          </a:xfrm>
        </p:spPr>
        <p:txBody>
          <a:bodyPr/>
          <a:lstStyle/>
          <a:p>
            <a:pPr algn="ctr"/>
            <a:r>
              <a:rPr lang="en-US" sz="4000" b="1" dirty="0">
                <a:solidFill>
                  <a:srgbClr val="0000CC"/>
                </a:solidFill>
                <a:latin typeface="Agency FB" panose="020B0503020202020204" pitchFamily="34" charset="0"/>
              </a:rPr>
              <a:t>Measles/ </a:t>
            </a:r>
            <a:r>
              <a:rPr lang="en-US" sz="4000" b="1" dirty="0" smtClean="0">
                <a:solidFill>
                  <a:srgbClr val="0000CC"/>
                </a:solidFill>
                <a:latin typeface="Agency FB" panose="020B0503020202020204" pitchFamily="34" charset="0"/>
              </a:rPr>
              <a:t>MR-1 &amp; Measles/MR-2 Coverage</a:t>
            </a:r>
            <a:endParaRPr lang="en-US" dirty="0"/>
          </a:p>
        </p:txBody>
      </p:sp>
      <p:sp>
        <p:nvSpPr>
          <p:cNvPr id="3" name="Content Placeholder 2"/>
          <p:cNvSpPr>
            <a:spLocks noGrp="1"/>
          </p:cNvSpPr>
          <p:nvPr>
            <p:ph idx="1"/>
          </p:nvPr>
        </p:nvSpPr>
        <p:spPr>
          <a:xfrm>
            <a:off x="445309" y="920721"/>
            <a:ext cx="11301381" cy="1056285"/>
          </a:xfrm>
        </p:spPr>
        <p:txBody>
          <a:bodyPr>
            <a:noAutofit/>
          </a:bodyPr>
          <a:lstStyle/>
          <a:p>
            <a:pPr algn="just"/>
            <a:r>
              <a:rPr lang="en-US" sz="2400" b="1" dirty="0" smtClean="0"/>
              <a:t>Goal</a:t>
            </a:r>
            <a:r>
              <a:rPr lang="en-US" sz="2400" dirty="0" smtClean="0"/>
              <a:t>: </a:t>
            </a:r>
            <a:r>
              <a:rPr lang="x-none" sz="2400" dirty="0"/>
              <a:t>To </a:t>
            </a:r>
            <a:r>
              <a:rPr lang="en-US" sz="2400" dirty="0" smtClean="0"/>
              <a:t>eliminate</a:t>
            </a:r>
            <a:r>
              <a:rPr lang="x-none" sz="2400" dirty="0" smtClean="0"/>
              <a:t> </a:t>
            </a:r>
            <a:r>
              <a:rPr lang="x-none" sz="2400" dirty="0"/>
              <a:t>measles and </a:t>
            </a:r>
            <a:r>
              <a:rPr lang="x-none" sz="2400" dirty="0" smtClean="0"/>
              <a:t>rubella </a:t>
            </a:r>
            <a:r>
              <a:rPr lang="x-none" sz="2400" dirty="0"/>
              <a:t>/ CRS by </a:t>
            </a:r>
            <a:r>
              <a:rPr lang="x-none" sz="2400" dirty="0" smtClean="0"/>
              <a:t>202</a:t>
            </a:r>
            <a:r>
              <a:rPr lang="en-US" sz="2400" dirty="0" smtClean="0"/>
              <a:t>3</a:t>
            </a:r>
          </a:p>
          <a:p>
            <a:pPr algn="just"/>
            <a:r>
              <a:rPr lang="en-US" sz="2400" b="1" dirty="0" smtClean="0"/>
              <a:t>Strategy</a:t>
            </a:r>
            <a:r>
              <a:rPr lang="en-US" sz="2400" dirty="0" smtClean="0"/>
              <a:t>: t</a:t>
            </a:r>
            <a:r>
              <a:rPr lang="x-none" sz="2400" dirty="0" smtClean="0"/>
              <a:t>o </a:t>
            </a:r>
            <a:r>
              <a:rPr lang="x-none" sz="2400" dirty="0"/>
              <a:t>achieve and maintain at least 95% </a:t>
            </a:r>
            <a:r>
              <a:rPr lang="en-US" sz="2400" dirty="0" smtClean="0"/>
              <a:t>MCV-1 &amp; MCV-2 coverage under RI</a:t>
            </a:r>
          </a:p>
        </p:txBody>
      </p:sp>
      <p:sp>
        <p:nvSpPr>
          <p:cNvPr id="4" name="Footer Placeholder 3"/>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30</a:t>
            </a:fld>
            <a:endParaRPr lang="en-US"/>
          </a:p>
        </p:txBody>
      </p:sp>
      <p:sp>
        <p:nvSpPr>
          <p:cNvPr id="8" name="TextBox 7"/>
          <p:cNvSpPr txBox="1"/>
          <p:nvPr/>
        </p:nvSpPr>
        <p:spPr>
          <a:xfrm>
            <a:off x="0" y="5480042"/>
            <a:ext cx="12192000" cy="830997"/>
          </a:xfrm>
          <a:prstGeom prst="rect">
            <a:avLst/>
          </a:prstGeom>
          <a:noFill/>
        </p:spPr>
        <p:txBody>
          <a:bodyPr wrap="square" rtlCol="0">
            <a:spAutoFit/>
          </a:bodyPr>
          <a:lstStyle/>
          <a:p>
            <a:pPr algn="ctr"/>
            <a:r>
              <a:rPr lang="en-US" sz="2400" b="1" i="1" dirty="0" smtClean="0">
                <a:solidFill>
                  <a:srgbClr val="FF0000"/>
                </a:solidFill>
              </a:rPr>
              <a:t>After successful MR campaign, if  coverage is not maintained at &gt; 95% for both the doses , we will miss the target</a:t>
            </a:r>
            <a:endParaRPr lang="en-US" sz="2400" b="1" i="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2498803237"/>
              </p:ext>
            </p:extLst>
          </p:nvPr>
        </p:nvGraphicFramePr>
        <p:xfrm>
          <a:off x="629745" y="1939955"/>
          <a:ext cx="10897476" cy="3200400"/>
        </p:xfrm>
        <a:graphic>
          <a:graphicData uri="http://schemas.openxmlformats.org/drawingml/2006/table">
            <a:tbl>
              <a:tblPr firstRow="1" bandRow="1">
                <a:tableStyleId>{BC89EF96-8CEA-46FF-86C4-4CE0E7609802}</a:tableStyleId>
              </a:tblPr>
              <a:tblGrid>
                <a:gridCol w="3282731"/>
                <a:gridCol w="7614745"/>
              </a:tblGrid>
              <a:tr h="754763">
                <a:tc>
                  <a:txBody>
                    <a:bodyPr/>
                    <a:lstStyle/>
                    <a:p>
                      <a:r>
                        <a:rPr lang="en-US" sz="2400" b="1" dirty="0" smtClean="0"/>
                        <a:t>States with &lt; 85% MCV-1 coverage:</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AR, BH, D&amp;D, HP, MP, MG, MZ, NG, OD, PB, PD, RJ &amp; SK</a:t>
                      </a:r>
                    </a:p>
                  </a:txBody>
                  <a:tcPr/>
                </a:tc>
              </a:tr>
              <a:tr h="1162050">
                <a:tc>
                  <a:txBody>
                    <a:bodyPr/>
                    <a:lstStyle/>
                    <a:p>
                      <a:r>
                        <a:rPr lang="en-US" sz="2400" b="1" dirty="0" smtClean="0"/>
                        <a:t>States with &lt; 85% MCV-2 coverage: </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A&amp;N, AS, AR, CH, CG, DNH, HP, KL, MZ, HP, PB, MH, GJ, OD, BH, HR, SK, TR, RJ, UP, TN, MG, MP, PD, MN, JH, D&amp;D</a:t>
                      </a:r>
                    </a:p>
                  </a:txBody>
                  <a:tcPr/>
                </a:tc>
              </a:tr>
              <a:tr h="370840">
                <a:tc>
                  <a:txBody>
                    <a:bodyPr/>
                    <a:lstStyle/>
                    <a:p>
                      <a:r>
                        <a:rPr lang="en-US" sz="2400" b="1" dirty="0" smtClean="0"/>
                        <a:t>States with &gt; 30% drop out from MCV-1 to MCV-2</a:t>
                      </a:r>
                      <a:endParaRPr lang="en-US" sz="2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b="1" dirty="0" smtClean="0"/>
                        <a:t>A&amp;N, J&amp;K, GJ, JH, LM, MN, TN, TR, TL, &amp; UP </a:t>
                      </a:r>
                    </a:p>
                    <a:p>
                      <a:endParaRPr lang="en-US" sz="2000" b="1" dirty="0"/>
                    </a:p>
                  </a:txBody>
                  <a:tcPr/>
                </a:tc>
              </a:tr>
            </a:tbl>
          </a:graphicData>
        </a:graphic>
      </p:graphicFrame>
      <p:sp>
        <p:nvSpPr>
          <p:cNvPr id="9" name="Rectangle 8"/>
          <p:cNvSpPr/>
          <p:nvPr/>
        </p:nvSpPr>
        <p:spPr>
          <a:xfrm>
            <a:off x="9538137" y="5140355"/>
            <a:ext cx="3263463" cy="338554"/>
          </a:xfrm>
          <a:prstGeom prst="rect">
            <a:avLst/>
          </a:prstGeom>
        </p:spPr>
        <p:txBody>
          <a:bodyPr wrap="square">
            <a:spAutoFit/>
          </a:bodyPr>
          <a:lstStyle/>
          <a:p>
            <a:pPr algn="just"/>
            <a:r>
              <a:rPr lang="en-US" sz="1600" dirty="0" smtClean="0"/>
              <a:t>(</a:t>
            </a:r>
            <a:r>
              <a:rPr lang="en-US" sz="1600" dirty="0"/>
              <a:t>Source HMIS 2018-19</a:t>
            </a:r>
            <a:r>
              <a:rPr lang="en-US" sz="1600" dirty="0" smtClean="0"/>
              <a:t>)</a:t>
            </a:r>
            <a:endParaRPr lang="en-US" sz="1600" dirty="0"/>
          </a:p>
        </p:txBody>
      </p:sp>
    </p:spTree>
    <p:extLst>
      <p:ext uri="{BB962C8B-B14F-4D97-AF65-F5344CB8AC3E}">
        <p14:creationId xmlns:p14="http://schemas.microsoft.com/office/powerpoint/2010/main" xmlns="" val="422354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079"/>
            <a:ext cx="12192000" cy="724087"/>
          </a:xfrm>
          <a:noFill/>
        </p:spPr>
        <p:txBody>
          <a:bodyPr vert="horz" lIns="91440" tIns="45720" rIns="91440" bIns="45720" rtlCol="0" anchor="ctr">
            <a:noAutofit/>
          </a:bodyPr>
          <a:lstStyle/>
          <a:p>
            <a:pPr algn="ctr"/>
            <a:r>
              <a:rPr lang="en-IN" sz="4800" b="1" dirty="0">
                <a:solidFill>
                  <a:srgbClr val="0000CC"/>
                </a:solidFill>
                <a:latin typeface="Agency FB" panose="020B0503020202020204" pitchFamily="34" charset="0"/>
              </a:rPr>
              <a:t>Rotavirus Vaccine (RVV) Expansion</a:t>
            </a:r>
            <a:endParaRPr lang="en-US" sz="4800" b="1" dirty="0">
              <a:solidFill>
                <a:srgbClr val="0000CC"/>
              </a:solidFill>
              <a:latin typeface="Agency FB" panose="020B0503020202020204" pitchFamily="34" charset="0"/>
            </a:endParaRPr>
          </a:p>
        </p:txBody>
      </p:sp>
      <p:sp>
        <p:nvSpPr>
          <p:cNvPr id="3" name="Content Placeholder 2"/>
          <p:cNvSpPr>
            <a:spLocks noGrp="1"/>
          </p:cNvSpPr>
          <p:nvPr>
            <p:ph idx="1"/>
          </p:nvPr>
        </p:nvSpPr>
        <p:spPr>
          <a:xfrm>
            <a:off x="147917" y="2589650"/>
            <a:ext cx="11819965" cy="3344898"/>
          </a:xfrm>
        </p:spPr>
        <p:txBody>
          <a:bodyPr>
            <a:noAutofit/>
          </a:bodyPr>
          <a:lstStyle/>
          <a:p>
            <a:pPr lvl="0" algn="just">
              <a:lnSpc>
                <a:spcPct val="150000"/>
              </a:lnSpc>
            </a:pPr>
            <a:r>
              <a:rPr lang="x-none" sz="2400" dirty="0" smtClean="0"/>
              <a:t>Rotavirus </a:t>
            </a:r>
            <a:r>
              <a:rPr lang="en-US" sz="2400" dirty="0"/>
              <a:t>vaccine</a:t>
            </a:r>
            <a:r>
              <a:rPr lang="x-none" sz="2400" dirty="0"/>
              <a:t> was introduced in India in March 2016, </a:t>
            </a:r>
            <a:r>
              <a:rPr lang="en-US" sz="2400" dirty="0"/>
              <a:t>and currently </a:t>
            </a:r>
            <a:r>
              <a:rPr lang="x-none" sz="2400" dirty="0"/>
              <a:t>all the states have introduced RVV under their immunization programme. </a:t>
            </a:r>
            <a:endParaRPr lang="en-US" sz="2400" dirty="0"/>
          </a:p>
          <a:p>
            <a:pPr lvl="0" algn="just">
              <a:lnSpc>
                <a:spcPct val="150000"/>
              </a:lnSpc>
            </a:pPr>
            <a:r>
              <a:rPr lang="x-none" sz="2400" dirty="0"/>
              <a:t>However, the states are required to </a:t>
            </a:r>
            <a:r>
              <a:rPr lang="x-none" sz="2400" b="1" dirty="0"/>
              <a:t>ensure full coverage in each block upto the last mile</a:t>
            </a:r>
            <a:r>
              <a:rPr lang="x-none" sz="2400" dirty="0"/>
              <a:t>, of the newly introduced vaccine and ensure that not even a single child remains unvaccinated.  </a:t>
            </a:r>
            <a:endParaRPr lang="en-US" sz="2400" dirty="0"/>
          </a:p>
          <a:p>
            <a:pPr algn="just">
              <a:lnSpc>
                <a:spcPct val="150000"/>
              </a:lnSpc>
            </a:pPr>
            <a:endParaRPr lang="en-US" sz="2400" dirty="0"/>
          </a:p>
        </p:txBody>
      </p:sp>
      <p:sp>
        <p:nvSpPr>
          <p:cNvPr id="4" name="Rectangle 3"/>
          <p:cNvSpPr/>
          <p:nvPr/>
        </p:nvSpPr>
        <p:spPr>
          <a:xfrm>
            <a:off x="147917" y="1036064"/>
            <a:ext cx="11896165" cy="1131785"/>
          </a:xfrm>
          <a:prstGeom prst="rect">
            <a:avLst/>
          </a:prstGeom>
          <a:solidFill>
            <a:srgbClr val="002060"/>
          </a:solidFill>
          <a:ln>
            <a:solidFill>
              <a:srgbClr val="002060"/>
            </a:solidFill>
          </a:ln>
        </p:spPr>
        <p:style>
          <a:lnRef idx="2">
            <a:schemeClr val="accent4"/>
          </a:lnRef>
          <a:fillRef idx="1">
            <a:schemeClr val="lt1"/>
          </a:fillRef>
          <a:effectRef idx="0">
            <a:schemeClr val="accent4"/>
          </a:effectRef>
          <a:fontRef idx="minor">
            <a:schemeClr val="dk1"/>
          </a:fontRef>
        </p:style>
        <p:txBody>
          <a:bodyPr wrap="square">
            <a:spAutoFit/>
          </a:bodyPr>
          <a:lstStyle/>
          <a:p>
            <a:pPr lvl="0" algn="ctr">
              <a:lnSpc>
                <a:spcPct val="150000"/>
              </a:lnSpc>
            </a:pPr>
            <a:r>
              <a:rPr lang="en-US" sz="2400" b="1" i="1" dirty="0">
                <a:solidFill>
                  <a:schemeClr val="bg1"/>
                </a:solidFill>
              </a:rPr>
              <a:t>The target of achieving country wide roll out of RVV within the first 100 days of the new Govt. achieved </a:t>
            </a:r>
            <a:r>
              <a:rPr lang="en-US" sz="2400" b="1" i="1" dirty="0" smtClean="0">
                <a:solidFill>
                  <a:schemeClr val="bg1"/>
                </a:solidFill>
              </a:rPr>
              <a:t>successfully </a:t>
            </a:r>
            <a:endParaRPr lang="en-US" sz="2400" b="1" i="1" dirty="0">
              <a:solidFill>
                <a:schemeClr val="bg1"/>
              </a:solidFill>
            </a:endParaRPr>
          </a:p>
        </p:txBody>
      </p:sp>
      <p:sp>
        <p:nvSpPr>
          <p:cNvPr id="5" name="Footer Placeholder 4"/>
          <p:cNvSpPr>
            <a:spLocks noGrp="1"/>
          </p:cNvSpPr>
          <p:nvPr>
            <p:ph type="ftr" sz="quarter" idx="11"/>
          </p:nvPr>
        </p:nvSpPr>
        <p:spPr/>
        <p:txBody>
          <a:bodyPr/>
          <a:lstStyle/>
          <a:p>
            <a:r>
              <a:rPr lang="en-US" smtClean="0"/>
              <a:t>Ministry of Health and Family Welfare, Government of India</a:t>
            </a:r>
            <a:endParaRPr lang="en-US"/>
          </a:p>
        </p:txBody>
      </p:sp>
      <p:sp>
        <p:nvSpPr>
          <p:cNvPr id="6" name="Slide Number Placeholder 5"/>
          <p:cNvSpPr>
            <a:spLocks noGrp="1"/>
          </p:cNvSpPr>
          <p:nvPr>
            <p:ph type="sldNum" sz="quarter" idx="12"/>
          </p:nvPr>
        </p:nvSpPr>
        <p:spPr/>
        <p:txBody>
          <a:bodyPr/>
          <a:lstStyle/>
          <a:p>
            <a:fld id="{BA559D0F-1EAD-41F5-AA35-F2832ECA82B6}" type="slidenum">
              <a:rPr lang="en-US" smtClean="0"/>
              <a:pPr/>
              <a:t>31</a:t>
            </a:fld>
            <a:endParaRPr lang="en-US"/>
          </a:p>
        </p:txBody>
      </p:sp>
    </p:spTree>
    <p:extLst>
      <p:ext uri="{BB962C8B-B14F-4D97-AF65-F5344CB8AC3E}">
        <p14:creationId xmlns:p14="http://schemas.microsoft.com/office/powerpoint/2010/main" xmlns="" val="2292780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94" y="1264024"/>
            <a:ext cx="11932024" cy="3575262"/>
          </a:xfrm>
        </p:spPr>
        <p:txBody>
          <a:bodyPr>
            <a:noAutofit/>
          </a:bodyPr>
          <a:lstStyle/>
          <a:p>
            <a:pPr algn="just">
              <a:lnSpc>
                <a:spcPct val="100000"/>
              </a:lnSpc>
              <a:spcBef>
                <a:spcPts val="800"/>
              </a:spcBef>
              <a:spcAft>
                <a:spcPts val="800"/>
              </a:spcAft>
            </a:pPr>
            <a:r>
              <a:rPr lang="en-US" sz="2400" dirty="0"/>
              <a:t>Increase in immunization coverage in children led to shift in age-group of diphtheria cases to school going children and adults.</a:t>
            </a:r>
          </a:p>
          <a:p>
            <a:pPr algn="just">
              <a:lnSpc>
                <a:spcPct val="150000"/>
              </a:lnSpc>
              <a:spcBef>
                <a:spcPts val="800"/>
              </a:spcBef>
              <a:spcAft>
                <a:spcPts val="800"/>
              </a:spcAft>
            </a:pPr>
            <a:r>
              <a:rPr lang="en-US" sz="2400" dirty="0">
                <a:solidFill>
                  <a:srgbClr val="FF0000"/>
                </a:solidFill>
              </a:rPr>
              <a:t>Tetanus and adult Diphtheria (Td) vaccine </a:t>
            </a:r>
            <a:r>
              <a:rPr lang="en-US" sz="2400" dirty="0" smtClean="0">
                <a:solidFill>
                  <a:srgbClr val="FF0000"/>
                </a:solidFill>
              </a:rPr>
              <a:t>to </a:t>
            </a:r>
            <a:r>
              <a:rPr lang="en-US" sz="2400" dirty="0">
                <a:solidFill>
                  <a:srgbClr val="FF0000"/>
                </a:solidFill>
              </a:rPr>
              <a:t>replace 2 doses of TT or single booster dose of TT</a:t>
            </a:r>
            <a:r>
              <a:rPr lang="en-US" sz="2400" dirty="0"/>
              <a:t> given to pregnant woman and booster doses at 10 and 16 years of age. </a:t>
            </a:r>
          </a:p>
          <a:p>
            <a:pPr algn="just">
              <a:lnSpc>
                <a:spcPct val="100000"/>
              </a:lnSpc>
              <a:spcBef>
                <a:spcPts val="800"/>
              </a:spcBef>
              <a:spcAft>
                <a:spcPts val="800"/>
              </a:spcAft>
            </a:pPr>
            <a:r>
              <a:rPr lang="en-US" sz="2400" dirty="0">
                <a:solidFill>
                  <a:srgbClr val="FF0000"/>
                </a:solidFill>
              </a:rPr>
              <a:t>Available TT stock should be used first before using Td </a:t>
            </a:r>
            <a:r>
              <a:rPr lang="en-US" sz="2400" dirty="0"/>
              <a:t>under UIP schedule. TT should not be recalled or discarded</a:t>
            </a:r>
            <a:r>
              <a:rPr lang="en-US" sz="2400" dirty="0" smtClean="0"/>
              <a:t>.</a:t>
            </a:r>
            <a:endParaRPr lang="en-US" sz="2400" dirty="0">
              <a:cs typeface="Times New Roman"/>
            </a:endParaRPr>
          </a:p>
          <a:p>
            <a:pPr algn="just">
              <a:lnSpc>
                <a:spcPct val="100000"/>
              </a:lnSpc>
              <a:spcBef>
                <a:spcPts val="0"/>
              </a:spcBef>
            </a:pPr>
            <a:endParaRPr lang="en-US" sz="2400" dirty="0" smtClean="0">
              <a:ea typeface="Calibri"/>
              <a:cs typeface="Times New Roman"/>
            </a:endParaRPr>
          </a:p>
          <a:p>
            <a:pPr algn="just">
              <a:lnSpc>
                <a:spcPct val="100000"/>
              </a:lnSpc>
              <a:spcBef>
                <a:spcPts val="0"/>
              </a:spcBef>
            </a:pPr>
            <a:r>
              <a:rPr lang="en-US" sz="2400" dirty="0" smtClean="0">
                <a:ea typeface="Calibri"/>
                <a:cs typeface="Times New Roman"/>
              </a:rPr>
              <a:t>The </a:t>
            </a:r>
            <a:r>
              <a:rPr lang="en-US" sz="2400" dirty="0">
                <a:ea typeface="Calibri"/>
                <a:cs typeface="Times New Roman"/>
              </a:rPr>
              <a:t>states need to ensure that </a:t>
            </a:r>
            <a:r>
              <a:rPr lang="en-US" sz="2400" dirty="0">
                <a:solidFill>
                  <a:srgbClr val="FF0000"/>
                </a:solidFill>
                <a:ea typeface="Calibri"/>
                <a:cs typeface="Times New Roman"/>
              </a:rPr>
              <a:t>all districts switch to Td vaccine in RI sessions</a:t>
            </a:r>
            <a:r>
              <a:rPr lang="en-US" sz="2400" dirty="0">
                <a:ea typeface="Calibri"/>
                <a:cs typeface="Times New Roman"/>
              </a:rPr>
              <a:t>.</a:t>
            </a:r>
          </a:p>
          <a:p>
            <a:pPr algn="just">
              <a:lnSpc>
                <a:spcPct val="100000"/>
              </a:lnSpc>
              <a:spcBef>
                <a:spcPts val="0"/>
              </a:spcBef>
              <a:buFont typeface="Symbol"/>
              <a:buChar char=""/>
            </a:pPr>
            <a:endParaRPr lang="en-US" sz="2400" dirty="0">
              <a:ea typeface="Calibri"/>
              <a:cs typeface="Times New Roman"/>
            </a:endParaRPr>
          </a:p>
        </p:txBody>
      </p:sp>
      <p:sp>
        <p:nvSpPr>
          <p:cNvPr id="4" name="Title 1"/>
          <p:cNvSpPr>
            <a:spLocks noGrp="1"/>
          </p:cNvSpPr>
          <p:nvPr>
            <p:ph type="title"/>
          </p:nvPr>
        </p:nvSpPr>
        <p:spPr>
          <a:xfrm>
            <a:off x="0" y="5697"/>
            <a:ext cx="12192000" cy="949044"/>
          </a:xfrm>
          <a:noFill/>
        </p:spPr>
        <p:txBody>
          <a:bodyPr vert="horz" lIns="91440" tIns="45720" rIns="91440" bIns="45720" rtlCol="0" anchor="ctr">
            <a:noAutofit/>
          </a:bodyPr>
          <a:lstStyle/>
          <a:p>
            <a:pPr algn="ctr"/>
            <a:r>
              <a:rPr lang="en-US" sz="4000" b="1" dirty="0">
                <a:solidFill>
                  <a:srgbClr val="0000CC"/>
                </a:solidFill>
                <a:latin typeface="Agency FB" panose="020B0503020202020204" pitchFamily="34" charset="0"/>
              </a:rPr>
              <a:t>Strengthening Td vaccine operationalization</a:t>
            </a:r>
          </a:p>
        </p:txBody>
      </p:sp>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32</a:t>
            </a:fld>
            <a:endParaRPr lang="en-US"/>
          </a:p>
        </p:txBody>
      </p:sp>
    </p:spTree>
    <p:extLst>
      <p:ext uri="{BB962C8B-B14F-4D97-AF65-F5344CB8AC3E}">
        <p14:creationId xmlns:p14="http://schemas.microsoft.com/office/powerpoint/2010/main" xmlns="" val="2262924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008531"/>
            <a:ext cx="11241741" cy="4858684"/>
          </a:xfrm>
        </p:spPr>
        <p:txBody>
          <a:bodyPr>
            <a:normAutofit/>
          </a:bodyPr>
          <a:lstStyle/>
          <a:p>
            <a:pPr lvl="0" algn="just">
              <a:lnSpc>
                <a:spcPct val="150000"/>
              </a:lnSpc>
            </a:pPr>
            <a:r>
              <a:rPr lang="en-US" sz="2400" b="1" dirty="0" smtClean="0"/>
              <a:t>States to e</a:t>
            </a:r>
            <a:r>
              <a:rPr lang="x-none" sz="2400" b="1" dirty="0" smtClean="0"/>
              <a:t>nsure</a:t>
            </a:r>
            <a:r>
              <a:rPr lang="x-none" sz="2400" b="1" dirty="0"/>
              <a:t>:</a:t>
            </a:r>
            <a:endParaRPr lang="en-US" sz="2400" b="1" dirty="0"/>
          </a:p>
          <a:p>
            <a:pPr lvl="1" indent="-403225" algn="just">
              <a:lnSpc>
                <a:spcPct val="150000"/>
              </a:lnSpc>
              <a:buFont typeface="Courier New" panose="02070309020205020404" pitchFamily="49" charset="0"/>
              <a:buChar char="o"/>
            </a:pPr>
            <a:r>
              <a:rPr lang="x-none" b="1" dirty="0">
                <a:solidFill>
                  <a:srgbClr val="FF0000"/>
                </a:solidFill>
              </a:rPr>
              <a:t>Strengthening routine immunization</a:t>
            </a:r>
            <a:r>
              <a:rPr lang="x-none" b="1" dirty="0">
                <a:solidFill>
                  <a:srgbClr val="C00000"/>
                </a:solidFill>
              </a:rPr>
              <a:t> </a:t>
            </a:r>
            <a:r>
              <a:rPr lang="x-none" b="1" dirty="0"/>
              <a:t>in all areas specially areas which reported outbreaks</a:t>
            </a:r>
            <a:endParaRPr lang="en-US" b="1" dirty="0"/>
          </a:p>
          <a:p>
            <a:pPr lvl="1" indent="-403225" algn="just">
              <a:lnSpc>
                <a:spcPct val="150000"/>
              </a:lnSpc>
              <a:buFont typeface="Courier New" panose="02070309020205020404" pitchFamily="49" charset="0"/>
              <a:buChar char="o"/>
            </a:pPr>
            <a:r>
              <a:rPr lang="x-none" b="1" dirty="0">
                <a:solidFill>
                  <a:srgbClr val="FF0000"/>
                </a:solidFill>
              </a:rPr>
              <a:t>Availability of Anti Diphtheria serum </a:t>
            </a:r>
            <a:r>
              <a:rPr lang="x-none" b="1" dirty="0"/>
              <a:t>at health facilities</a:t>
            </a:r>
            <a:endParaRPr lang="en-US" b="1" dirty="0"/>
          </a:p>
          <a:p>
            <a:pPr lvl="1" indent="-403225" algn="just">
              <a:lnSpc>
                <a:spcPct val="150000"/>
              </a:lnSpc>
              <a:buFont typeface="Courier New" panose="02070309020205020404" pitchFamily="49" charset="0"/>
              <a:buChar char="o"/>
            </a:pPr>
            <a:r>
              <a:rPr lang="x-none" b="1" dirty="0">
                <a:solidFill>
                  <a:srgbClr val="FF0000"/>
                </a:solidFill>
              </a:rPr>
              <a:t>Assured referral linkages </a:t>
            </a:r>
            <a:r>
              <a:rPr lang="x-none" b="1" dirty="0"/>
              <a:t>for management of Diphtheria cases</a:t>
            </a:r>
            <a:endParaRPr lang="en-US" b="1" dirty="0"/>
          </a:p>
          <a:p>
            <a:pPr lvl="1" indent="-403225" algn="just">
              <a:lnSpc>
                <a:spcPct val="150000"/>
              </a:lnSpc>
              <a:buFont typeface="Courier New" panose="02070309020205020404" pitchFamily="49" charset="0"/>
              <a:buChar char="o"/>
            </a:pPr>
            <a:r>
              <a:rPr lang="x-none" b="1" dirty="0">
                <a:solidFill>
                  <a:srgbClr val="FF0000"/>
                </a:solidFill>
              </a:rPr>
              <a:t>Capacity building of the concerned personnel </a:t>
            </a:r>
            <a:r>
              <a:rPr lang="x-none" b="1" dirty="0"/>
              <a:t>for effective management of outbreak and cases. </a:t>
            </a:r>
            <a:endParaRPr lang="en-US" b="1" dirty="0"/>
          </a:p>
          <a:p>
            <a:pPr lvl="0" algn="just">
              <a:lnSpc>
                <a:spcPct val="150000"/>
              </a:lnSpc>
            </a:pPr>
            <a:endParaRPr lang="en-US" sz="2400" b="1" dirty="0"/>
          </a:p>
          <a:p>
            <a:pPr algn="just">
              <a:lnSpc>
                <a:spcPct val="150000"/>
              </a:lnSpc>
            </a:pPr>
            <a:endParaRPr lang="en-US" sz="2400" b="1" dirty="0"/>
          </a:p>
        </p:txBody>
      </p:sp>
      <p:sp>
        <p:nvSpPr>
          <p:cNvPr id="4" name="Title 1"/>
          <p:cNvSpPr txBox="1">
            <a:spLocks/>
          </p:cNvSpPr>
          <p:nvPr/>
        </p:nvSpPr>
        <p:spPr>
          <a:xfrm>
            <a:off x="0" y="152450"/>
            <a:ext cx="12192000" cy="733892"/>
          </a:xfrm>
          <a:prstGeom prst="rect">
            <a:avLst/>
          </a:prstGeom>
          <a:noFill/>
        </p:spPr>
        <p:txBody>
          <a:bodyPr vert="horz" lIns="91440" tIns="45720" rIns="91440" bIns="45720" rtlCol="0" anchor="ctr">
            <a:noAutofit/>
          </a:bodyPr>
          <a:lstStyle>
            <a:lvl1pPr algn="ctr">
              <a:lnSpc>
                <a:spcPct val="90000"/>
              </a:lnSpc>
              <a:spcBef>
                <a:spcPct val="0"/>
              </a:spcBef>
              <a:buNone/>
              <a:defRPr sz="4000" b="1">
                <a:latin typeface="Agency FB" panose="020B0503020202020204" pitchFamily="34" charset="0"/>
                <a:ea typeface="+mj-ea"/>
                <a:cs typeface="+mj-cs"/>
              </a:defRPr>
            </a:lvl1pPr>
          </a:lstStyle>
          <a:p>
            <a:r>
              <a:rPr lang="en-US" sz="4400" dirty="0">
                <a:solidFill>
                  <a:srgbClr val="0000CC"/>
                </a:solidFill>
              </a:rPr>
              <a:t>Management of Diphtheria </a:t>
            </a:r>
          </a:p>
        </p:txBody>
      </p:sp>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33</a:t>
            </a:fld>
            <a:endParaRPr lang="en-US"/>
          </a:p>
        </p:txBody>
      </p:sp>
    </p:spTree>
    <p:extLst>
      <p:ext uri="{BB962C8B-B14F-4D97-AF65-F5344CB8AC3E}">
        <p14:creationId xmlns:p14="http://schemas.microsoft.com/office/powerpoint/2010/main" xmlns="" val="3053730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8530"/>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ADOLESCENT HEALTH</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93833144"/>
              </p:ext>
            </p:extLst>
          </p:nvPr>
        </p:nvGraphicFramePr>
        <p:xfrm>
          <a:off x="2469776" y="569912"/>
          <a:ext cx="11367247" cy="578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34</a:t>
            </a:fld>
            <a:endParaRPr lang="en-US"/>
          </a:p>
        </p:txBody>
      </p:sp>
    </p:spTree>
    <p:extLst>
      <p:ext uri="{BB962C8B-B14F-4D97-AF65-F5344CB8AC3E}">
        <p14:creationId xmlns:p14="http://schemas.microsoft.com/office/powerpoint/2010/main" xmlns="" val="1362449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531722" y="2287246"/>
            <a:ext cx="2209800" cy="307777"/>
          </a:xfrm>
          <a:prstGeom prst="rect">
            <a:avLst/>
          </a:prstGeom>
          <a:noFill/>
        </p:spPr>
        <p:txBody>
          <a:bodyPr wrap="square" rtlCol="0">
            <a:spAutoFit/>
          </a:bodyPr>
          <a:lstStyle/>
          <a:p>
            <a:r>
              <a:rPr lang="en-US" sz="1400" b="1" dirty="0"/>
              <a:t>(Figures in lakh)</a:t>
            </a:r>
          </a:p>
        </p:txBody>
      </p:sp>
      <p:sp>
        <p:nvSpPr>
          <p:cNvPr id="3" name="Title 2"/>
          <p:cNvSpPr>
            <a:spLocks noGrp="1"/>
          </p:cNvSpPr>
          <p:nvPr>
            <p:ph type="title"/>
          </p:nvPr>
        </p:nvSpPr>
        <p:spPr>
          <a:xfrm>
            <a:off x="0" y="1"/>
            <a:ext cx="12192000" cy="1053296"/>
          </a:xfrm>
          <a:noFill/>
        </p:spPr>
        <p:txBody>
          <a:bodyPr vert="horz" lIns="91440" tIns="45720" rIns="91440" bIns="45720" rtlCol="0" anchor="ctr">
            <a:normAutofit fontScale="97500"/>
          </a:bodyPr>
          <a:lstStyle/>
          <a:p>
            <a:pPr algn="ctr"/>
            <a:r>
              <a:rPr lang="en-US" sz="3200" b="1" dirty="0">
                <a:solidFill>
                  <a:srgbClr val="0000CC"/>
                </a:solidFill>
                <a:latin typeface="Agency FB" panose="020B0503020202020204" pitchFamily="34" charset="0"/>
              </a:rPr>
              <a:t>Performance </a:t>
            </a:r>
            <a:r>
              <a:rPr lang="en-US" sz="3200" b="1" dirty="0" smtClean="0">
                <a:solidFill>
                  <a:srgbClr val="0000CC"/>
                </a:solidFill>
                <a:latin typeface="Agency FB" panose="020B0503020202020204" pitchFamily="34" charset="0"/>
              </a:rPr>
              <a:t>- </a:t>
            </a:r>
            <a:r>
              <a:rPr lang="en-US" sz="3200" b="1" dirty="0">
                <a:solidFill>
                  <a:srgbClr val="0000CC"/>
                </a:solidFill>
                <a:latin typeface="Agency FB" panose="020B0503020202020204" pitchFamily="34" charset="0"/>
              </a:rPr>
              <a:t>Adolescent Friendly Health Clinics (AFHCs</a:t>
            </a:r>
            <a:r>
              <a:rPr lang="en-US" sz="3200" b="1" dirty="0" smtClean="0">
                <a:solidFill>
                  <a:srgbClr val="0000CC"/>
                </a:solidFill>
                <a:latin typeface="Agency FB" panose="020B0503020202020204" pitchFamily="34" charset="0"/>
              </a:rPr>
              <a:t>)</a:t>
            </a:r>
            <a:endParaRPr lang="en-IN" sz="3200" b="1" dirty="0">
              <a:solidFill>
                <a:srgbClr val="0000CC"/>
              </a:solidFill>
              <a:latin typeface="Agency FB" panose="020B0503020202020204" pitchFamily="34" charset="0"/>
            </a:endParaRPr>
          </a:p>
        </p:txBody>
      </p:sp>
      <p:sp>
        <p:nvSpPr>
          <p:cNvPr id="9" name="Content Placeholder 8"/>
          <p:cNvSpPr>
            <a:spLocks noGrp="1"/>
          </p:cNvSpPr>
          <p:nvPr>
            <p:ph sz="half" idx="1"/>
          </p:nvPr>
        </p:nvSpPr>
        <p:spPr>
          <a:xfrm>
            <a:off x="5518097" y="1116361"/>
            <a:ext cx="6185006" cy="1387838"/>
          </a:xfrm>
        </p:spPr>
        <p:txBody>
          <a:bodyPr>
            <a:normAutofit/>
          </a:bodyPr>
          <a:lstStyle/>
          <a:p>
            <a:pPr marL="0" indent="0" algn="ctr">
              <a:buNone/>
            </a:pPr>
            <a:r>
              <a:rPr lang="en-US" sz="2400" b="1" dirty="0" smtClean="0"/>
              <a:t>7736 AFHCs are functional</a:t>
            </a:r>
          </a:p>
          <a:p>
            <a:pPr marL="0" indent="0" algn="ctr">
              <a:buNone/>
            </a:pPr>
            <a:r>
              <a:rPr lang="en-US" sz="2400" b="1" dirty="0" smtClean="0"/>
              <a:t> States/UT wise performance is as below</a:t>
            </a:r>
          </a:p>
          <a:p>
            <a:pPr algn="ctr"/>
            <a:endParaRPr lang="en-US" sz="2400" b="1"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xmlns="" val="1425107109"/>
              </p:ext>
            </p:extLst>
          </p:nvPr>
        </p:nvGraphicFramePr>
        <p:xfrm>
          <a:off x="419290" y="1497122"/>
          <a:ext cx="4640388" cy="44152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ble 12"/>
          <p:cNvGraphicFramePr>
            <a:graphicFrameLocks noGrp="1"/>
          </p:cNvGraphicFramePr>
          <p:nvPr>
            <p:extLst>
              <p:ext uri="{D42A27DB-BD31-4B8C-83A1-F6EECF244321}">
                <p14:modId xmlns:p14="http://schemas.microsoft.com/office/powerpoint/2010/main" xmlns="" val="3830009922"/>
              </p:ext>
            </p:extLst>
          </p:nvPr>
        </p:nvGraphicFramePr>
        <p:xfrm>
          <a:off x="5294811" y="2183869"/>
          <a:ext cx="6675120" cy="2621280"/>
        </p:xfrm>
        <a:graphic>
          <a:graphicData uri="http://schemas.openxmlformats.org/drawingml/2006/table">
            <a:tbl>
              <a:tblPr firstRow="1" bandRow="1">
                <a:tableStyleId>{327F97BB-C833-4FB7-BDE5-3F7075034690}</a:tableStyleId>
              </a:tblPr>
              <a:tblGrid>
                <a:gridCol w="2024742"/>
                <a:gridCol w="4650378"/>
              </a:tblGrid>
              <a:tr h="816572">
                <a:tc>
                  <a:txBody>
                    <a:bodyPr/>
                    <a:lstStyle/>
                    <a:p>
                      <a:r>
                        <a:rPr lang="en-US" sz="2000" b="1" dirty="0" smtClean="0">
                          <a:solidFill>
                            <a:schemeClr val="tx1"/>
                          </a:solidFill>
                        </a:rPr>
                        <a:t>States with &gt; 150 Clients per month</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smtClean="0">
                          <a:solidFill>
                            <a:schemeClr val="tx1"/>
                          </a:solidFill>
                        </a:rPr>
                        <a:t>UP, MH, WB, HR, UK, Goa , DNH and SK</a:t>
                      </a:r>
                    </a:p>
                    <a:p>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724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States with &lt; 150 Clients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(Sub Optimal Utilization)</a:t>
                      </a:r>
                    </a:p>
                    <a:p>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smtClean="0">
                          <a:solidFill>
                            <a:schemeClr val="tx1"/>
                          </a:solidFill>
                        </a:rPr>
                        <a:t>BH, OD,</a:t>
                      </a:r>
                      <a:r>
                        <a:rPr lang="en-US" sz="2000" b="1" baseline="0" dirty="0" smtClean="0">
                          <a:solidFill>
                            <a:schemeClr val="tx1"/>
                          </a:solidFill>
                        </a:rPr>
                        <a:t> RJ, TN, TG</a:t>
                      </a:r>
                      <a:r>
                        <a:rPr lang="en-US" sz="2000" b="1" dirty="0" smtClean="0">
                          <a:solidFill>
                            <a:schemeClr val="tx1"/>
                          </a:solidFill>
                        </a:rPr>
                        <a:t>  AS, CG, PB, GJ, KN, MP,  TR, KL, HP, JK, JH, AR,</a:t>
                      </a:r>
                      <a:r>
                        <a:rPr lang="en-US" sz="2000" b="1" baseline="0" dirty="0" smtClean="0">
                          <a:solidFill>
                            <a:schemeClr val="tx1"/>
                          </a:solidFill>
                        </a:rPr>
                        <a:t> MN, MG, MZ, DL</a:t>
                      </a:r>
                      <a:r>
                        <a:rPr lang="en-US" sz="2000" b="1" dirty="0" smtClean="0">
                          <a:solidFill>
                            <a:schemeClr val="tx1"/>
                          </a:solidFill>
                        </a:rPr>
                        <a:t> NG, CD, DD, PD and A&amp;N.</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TextBox 14"/>
          <p:cNvSpPr txBox="1"/>
          <p:nvPr/>
        </p:nvSpPr>
        <p:spPr>
          <a:xfrm>
            <a:off x="5294810" y="5100141"/>
            <a:ext cx="6683827" cy="830997"/>
          </a:xfrm>
          <a:prstGeom prst="rect">
            <a:avLst/>
          </a:prstGeom>
          <a:solidFill>
            <a:srgbClr val="002060"/>
          </a:solidFill>
        </p:spPr>
        <p:txBody>
          <a:bodyPr wrap="square" rtlCol="0">
            <a:spAutoFit/>
          </a:bodyPr>
          <a:lstStyle/>
          <a:p>
            <a:r>
              <a:rPr lang="en-US" sz="2400" dirty="0">
                <a:solidFill>
                  <a:schemeClr val="bg1"/>
                </a:solidFill>
              </a:rPr>
              <a:t>S</a:t>
            </a:r>
            <a:r>
              <a:rPr lang="en-US" sz="2400" dirty="0" smtClean="0">
                <a:solidFill>
                  <a:schemeClr val="bg1"/>
                </a:solidFill>
              </a:rPr>
              <a:t>uboptimal utilization is due to low demand generation and inadequate AH Counselors.</a:t>
            </a:r>
            <a:endParaRPr lang="en-US" sz="2400" dirty="0">
              <a:solidFill>
                <a:schemeClr val="bg1"/>
              </a:solidFill>
            </a:endParaRPr>
          </a:p>
        </p:txBody>
      </p:sp>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4" name="Slide Number Placeholder 3"/>
          <p:cNvSpPr>
            <a:spLocks noGrp="1"/>
          </p:cNvSpPr>
          <p:nvPr>
            <p:ph type="sldNum" sz="quarter" idx="12"/>
          </p:nvPr>
        </p:nvSpPr>
        <p:spPr/>
        <p:txBody>
          <a:bodyPr/>
          <a:lstStyle/>
          <a:p>
            <a:fld id="{BA559D0F-1EAD-41F5-AA35-F2832ECA82B6}" type="slidenum">
              <a:rPr lang="en-US" smtClean="0"/>
              <a:pPr/>
              <a:t>35</a:t>
            </a:fld>
            <a:endParaRPr lang="en-US"/>
          </a:p>
        </p:txBody>
      </p:sp>
    </p:spTree>
    <p:extLst>
      <p:ext uri="{BB962C8B-B14F-4D97-AF65-F5344CB8AC3E}">
        <p14:creationId xmlns:p14="http://schemas.microsoft.com/office/powerpoint/2010/main" xmlns="" val="2659622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732"/>
            <a:ext cx="12191999" cy="685799"/>
          </a:xfrm>
          <a:noFill/>
        </p:spPr>
        <p:txBody>
          <a:bodyPr vert="horz" lIns="91440" tIns="45720" rIns="91440" bIns="45720" rtlCol="0" anchor="ctr">
            <a:noAutofit/>
          </a:bodyPr>
          <a:lstStyle/>
          <a:p>
            <a:pPr algn="ctr"/>
            <a:r>
              <a:rPr lang="en-US" b="1" dirty="0">
                <a:solidFill>
                  <a:srgbClr val="0000CC"/>
                </a:solidFill>
                <a:latin typeface="Agency FB" panose="020B0503020202020204" pitchFamily="34" charset="0"/>
              </a:rPr>
              <a:t>  WIFS coverage</a:t>
            </a:r>
          </a:p>
        </p:txBody>
      </p:sp>
      <p:grpSp>
        <p:nvGrpSpPr>
          <p:cNvPr id="6" name="Group 14"/>
          <p:cNvGrpSpPr/>
          <p:nvPr/>
        </p:nvGrpSpPr>
        <p:grpSpPr>
          <a:xfrm>
            <a:off x="333104" y="953589"/>
            <a:ext cx="3899265" cy="4885508"/>
            <a:chOff x="8255479" y="1"/>
            <a:chExt cx="3834642" cy="4085493"/>
          </a:xfrm>
        </p:grpSpPr>
        <p:pic>
          <p:nvPicPr>
            <p:cNvPr id="17" name="Picture 16"/>
            <p:cNvPicPr>
              <a:picLocks noChangeAspect="1"/>
            </p:cNvPicPr>
            <p:nvPr/>
          </p:nvPicPr>
          <p:blipFill>
            <a:blip r:embed="rId2"/>
            <a:stretch>
              <a:fillRect/>
            </a:stretch>
          </p:blipFill>
          <p:spPr>
            <a:xfrm>
              <a:off x="8255479" y="1"/>
              <a:ext cx="3834642" cy="4085493"/>
            </a:xfrm>
            <a:prstGeom prst="rect">
              <a:avLst/>
            </a:prstGeom>
          </p:spPr>
        </p:pic>
        <p:sp>
          <p:nvSpPr>
            <p:cNvPr id="18" name="TextBox 17"/>
            <p:cNvSpPr txBox="1"/>
            <p:nvPr/>
          </p:nvSpPr>
          <p:spPr>
            <a:xfrm>
              <a:off x="8403019" y="67311"/>
              <a:ext cx="3565246" cy="314978"/>
            </a:xfrm>
            <a:prstGeom prst="rect">
              <a:avLst/>
            </a:prstGeom>
            <a:solidFill>
              <a:schemeClr val="accent1">
                <a:lumMod val="20000"/>
                <a:lumOff val="80000"/>
              </a:schemeClr>
            </a:solidFill>
          </p:spPr>
          <p:txBody>
            <a:bodyPr wrap="square" rtlCol="0">
              <a:spAutoFit/>
            </a:bodyPr>
            <a:lstStyle/>
            <a:p>
              <a:pPr>
                <a:defRPr/>
              </a:pPr>
              <a:r>
                <a:rPr lang="en-US" sz="1600" b="1" dirty="0" smtClean="0">
                  <a:solidFill>
                    <a:srgbClr val="FF0000"/>
                  </a:solidFill>
                  <a:latin typeface="Century Gothic" panose="020B0502020202020204"/>
                </a:rPr>
                <a:t>% WIFS </a:t>
              </a:r>
              <a:r>
                <a:rPr lang="en-US" sz="1600" b="1" dirty="0">
                  <a:solidFill>
                    <a:srgbClr val="FF0000"/>
                  </a:solidFill>
                  <a:latin typeface="Century Gothic" panose="020B0502020202020204"/>
                </a:rPr>
                <a:t>COVERAGE FY 19-20 </a:t>
              </a:r>
              <a:r>
                <a:rPr lang="en-US" sz="1600" b="1" dirty="0" smtClean="0">
                  <a:solidFill>
                    <a:srgbClr val="FF0000"/>
                  </a:solidFill>
                  <a:latin typeface="Century Gothic" panose="020B0502020202020204"/>
                </a:rPr>
                <a:t>(Q1)</a:t>
              </a:r>
              <a:endParaRPr lang="en-US" sz="1600" b="1" dirty="0">
                <a:solidFill>
                  <a:srgbClr val="FF0000"/>
                </a:solidFill>
                <a:latin typeface="Century Gothic" panose="020B0502020202020204"/>
              </a:endParaRPr>
            </a:p>
          </p:txBody>
        </p:sp>
      </p:grpSp>
      <p:sp>
        <p:nvSpPr>
          <p:cNvPr id="4" name="Rectangle 3"/>
          <p:cNvSpPr/>
          <p:nvPr/>
        </p:nvSpPr>
        <p:spPr>
          <a:xfrm>
            <a:off x="1078492" y="3842145"/>
            <a:ext cx="629587" cy="314793"/>
          </a:xfrm>
          <a:prstGeom prst="rect">
            <a:avLst/>
          </a:prstGeom>
          <a:solidFill>
            <a:srgbClr val="FF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IN" sz="1600" b="1" dirty="0" smtClean="0">
                <a:solidFill>
                  <a:prstClr val="black"/>
                </a:solidFill>
                <a:latin typeface="Century Gothic" panose="020B0502020202020204"/>
              </a:rPr>
              <a:t>38.6</a:t>
            </a:r>
            <a:endParaRPr lang="en-IN" sz="1600" b="1" dirty="0">
              <a:solidFill>
                <a:prstClr val="black"/>
              </a:solidFill>
              <a:latin typeface="Century Gothic" panose="020B0502020202020204"/>
            </a:endParaRPr>
          </a:p>
        </p:txBody>
      </p:sp>
      <p:sp>
        <p:nvSpPr>
          <p:cNvPr id="14" name="Rectangle 13"/>
          <p:cNvSpPr/>
          <p:nvPr/>
        </p:nvSpPr>
        <p:spPr>
          <a:xfrm>
            <a:off x="2769449" y="4275232"/>
            <a:ext cx="629587" cy="314793"/>
          </a:xfrm>
          <a:prstGeom prst="rect">
            <a:avLst/>
          </a:prstGeom>
          <a:solidFill>
            <a:srgbClr val="FFB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IN" sz="1600" b="1" dirty="0" smtClean="0">
                <a:solidFill>
                  <a:prstClr val="black"/>
                </a:solidFill>
                <a:latin typeface="Century Gothic" panose="020B0502020202020204"/>
              </a:rPr>
              <a:t>32.5</a:t>
            </a:r>
            <a:endParaRPr lang="en-IN" sz="1600" b="1" dirty="0">
              <a:solidFill>
                <a:prstClr val="black"/>
              </a:solidFill>
              <a:latin typeface="Century Gothic" panose="020B0502020202020204"/>
            </a:endParaRPr>
          </a:p>
        </p:txBody>
      </p:sp>
      <p:sp>
        <p:nvSpPr>
          <p:cNvPr id="11" name="TextBox 10"/>
          <p:cNvSpPr txBox="1"/>
          <p:nvPr/>
        </p:nvSpPr>
        <p:spPr>
          <a:xfrm>
            <a:off x="4602574" y="847531"/>
            <a:ext cx="7576457" cy="1569660"/>
          </a:xfrm>
          <a:prstGeom prst="rect">
            <a:avLst/>
          </a:prstGeom>
          <a:noFill/>
        </p:spPr>
        <p:txBody>
          <a:bodyPr wrap="square" rtlCol="0">
            <a:spAutoFit/>
          </a:bodyPr>
          <a:lstStyle/>
          <a:p>
            <a:r>
              <a:rPr lang="en-US" sz="2400" dirty="0" smtClean="0"/>
              <a:t>National  average of WIFS is 37.4%. The performance of the States/UTs is as below:</a:t>
            </a:r>
          </a:p>
          <a:p>
            <a:endParaRPr lang="en-US" sz="2400" dirty="0" smtClean="0"/>
          </a:p>
          <a:p>
            <a:endParaRPr lang="en-US" sz="2400" dirty="0"/>
          </a:p>
        </p:txBody>
      </p:sp>
      <p:graphicFrame>
        <p:nvGraphicFramePr>
          <p:cNvPr id="12" name="Table 11"/>
          <p:cNvGraphicFramePr>
            <a:graphicFrameLocks noGrp="1"/>
          </p:cNvGraphicFramePr>
          <p:nvPr>
            <p:extLst>
              <p:ext uri="{D42A27DB-BD31-4B8C-83A1-F6EECF244321}">
                <p14:modId xmlns:p14="http://schemas.microsoft.com/office/powerpoint/2010/main" xmlns="" val="1330556488"/>
              </p:ext>
            </p:extLst>
          </p:nvPr>
        </p:nvGraphicFramePr>
        <p:xfrm>
          <a:off x="4480560" y="1868794"/>
          <a:ext cx="7711440" cy="2642246"/>
        </p:xfrm>
        <a:graphic>
          <a:graphicData uri="http://schemas.openxmlformats.org/drawingml/2006/table">
            <a:tbl>
              <a:tblPr firstRow="1" bandRow="1">
                <a:tableStyleId>{5940675A-B579-460E-94D1-54222C63F5DA}</a:tableStyleId>
              </a:tblPr>
              <a:tblGrid>
                <a:gridCol w="2390503"/>
                <a:gridCol w="5320937"/>
              </a:tblGrid>
              <a:tr h="587426">
                <a:tc>
                  <a:txBody>
                    <a:bodyPr/>
                    <a:lstStyle/>
                    <a:p>
                      <a:r>
                        <a:rPr lang="en-US" sz="2000" b="1" dirty="0" smtClean="0"/>
                        <a:t>States with &gt; 80% Coverage</a:t>
                      </a:r>
                      <a:endParaRPr lang="en-US" sz="2000" b="1" dirty="0"/>
                    </a:p>
                  </a:txBody>
                  <a:tcPr>
                    <a:noFill/>
                  </a:tcPr>
                </a:tc>
                <a:tc>
                  <a:txBody>
                    <a:bodyPr/>
                    <a:lstStyle/>
                    <a:p>
                      <a:r>
                        <a:rPr lang="en-US" sz="2000" b="1" dirty="0" smtClean="0"/>
                        <a:t>AP, TG, PD, Goa &amp; SK</a:t>
                      </a:r>
                      <a:endParaRPr lang="en-US" sz="2000" b="1" dirty="0"/>
                    </a:p>
                  </a:txBody>
                  <a:tcPr>
                    <a:noFill/>
                  </a:tcPr>
                </a:tc>
              </a:tr>
              <a:tr h="1240166">
                <a:tc>
                  <a:txBody>
                    <a:bodyPr/>
                    <a:lstStyle/>
                    <a:p>
                      <a:r>
                        <a:rPr lang="en-US" sz="2000" b="1" dirty="0" smtClean="0"/>
                        <a:t>States with 40</a:t>
                      </a:r>
                      <a:r>
                        <a:rPr lang="en-US" sz="2000" b="1" baseline="0" dirty="0" smtClean="0"/>
                        <a:t> to </a:t>
                      </a:r>
                      <a:r>
                        <a:rPr lang="en-US" sz="2000" b="1" dirty="0" smtClean="0"/>
                        <a:t>80% Coverage</a:t>
                      </a:r>
                      <a:endParaRPr lang="en-US" sz="2000" b="1"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t>UP, MP, TN, MH, GJ,  JH, AS,</a:t>
                      </a:r>
                      <a:r>
                        <a:rPr lang="en-US" sz="2000" b="1" kern="1200" baseline="0" dirty="0" smtClean="0"/>
                        <a:t> </a:t>
                      </a:r>
                      <a:r>
                        <a:rPr lang="en-US" sz="2000" b="1" kern="1200" dirty="0" smtClean="0"/>
                        <a:t>HR, PB, DL, UK, MN</a:t>
                      </a:r>
                      <a:r>
                        <a:rPr lang="en-US" sz="2000" b="1" kern="1200" baseline="0" dirty="0" smtClean="0"/>
                        <a:t> </a:t>
                      </a:r>
                      <a:r>
                        <a:rPr lang="en-US" sz="2000" b="1" kern="1200" dirty="0" smtClean="0"/>
                        <a:t>DNH</a:t>
                      </a:r>
                      <a:r>
                        <a:rPr lang="en-US" sz="2000" b="1" kern="1200" baseline="0" dirty="0" smtClean="0"/>
                        <a:t> and </a:t>
                      </a:r>
                      <a:r>
                        <a:rPr lang="en-US" sz="2000" b="1" kern="1200" dirty="0" smtClean="0"/>
                        <a:t>A&amp;N</a:t>
                      </a:r>
                      <a:endParaRPr lang="en-US" sz="2000" b="1" kern="1200" dirty="0" smtClean="0">
                        <a:solidFill>
                          <a:schemeClr val="dk1"/>
                        </a:solidFill>
                        <a:latin typeface="+mn-lt"/>
                        <a:ea typeface="+mn-ea"/>
                        <a:cs typeface="+mn-cs"/>
                      </a:endParaRPr>
                    </a:p>
                  </a:txBody>
                  <a:tcPr>
                    <a:noFill/>
                  </a:tcPr>
                </a:tc>
              </a:tr>
              <a:tr h="587426">
                <a:tc>
                  <a:txBody>
                    <a:bodyPr/>
                    <a:lstStyle/>
                    <a:p>
                      <a:r>
                        <a:rPr lang="en-US" sz="2000" b="1" dirty="0" smtClean="0"/>
                        <a:t>States with &lt;</a:t>
                      </a:r>
                      <a:r>
                        <a:rPr lang="en-US" sz="2000" b="1" baseline="0" dirty="0" smtClean="0"/>
                        <a:t> 40% Coverage</a:t>
                      </a:r>
                      <a:endParaRPr lang="en-US" sz="2000" b="1" dirty="0"/>
                    </a:p>
                  </a:txBody>
                  <a:tcPr>
                    <a:noFill/>
                  </a:tcPr>
                </a:tc>
                <a:tc>
                  <a:txBody>
                    <a:bodyPr/>
                    <a:lstStyle/>
                    <a:p>
                      <a:r>
                        <a:rPr lang="en-US" sz="2000" b="1" dirty="0" smtClean="0"/>
                        <a:t>BH, WB, OD,  RJ, KN, KL, TR, MZ, MG, NG, CD,</a:t>
                      </a:r>
                      <a:r>
                        <a:rPr lang="en-US" sz="2000" b="1" baseline="0" dirty="0" smtClean="0"/>
                        <a:t> and </a:t>
                      </a:r>
                      <a:r>
                        <a:rPr lang="en-US" sz="2000" b="1" dirty="0" smtClean="0"/>
                        <a:t>DD</a:t>
                      </a:r>
                      <a:endParaRPr lang="en-US" sz="2000" b="1" dirty="0"/>
                    </a:p>
                  </a:txBody>
                  <a:tcPr>
                    <a:noFill/>
                  </a:tcPr>
                </a:tc>
              </a:tr>
            </a:tbl>
          </a:graphicData>
        </a:graphic>
      </p:graphicFrame>
      <p:sp>
        <p:nvSpPr>
          <p:cNvPr id="15" name="Rectangle 14"/>
          <p:cNvSpPr/>
          <p:nvPr/>
        </p:nvSpPr>
        <p:spPr>
          <a:xfrm>
            <a:off x="4232369" y="4865735"/>
            <a:ext cx="7798711" cy="461665"/>
          </a:xfrm>
          <a:prstGeom prst="rect">
            <a:avLst/>
          </a:prstGeom>
        </p:spPr>
        <p:txBody>
          <a:bodyPr wrap="square">
            <a:spAutoFit/>
          </a:bodyPr>
          <a:lstStyle/>
          <a:p>
            <a:pPr>
              <a:buFont typeface="Arial" pitchFamily="34" charset="0"/>
              <a:buChar char="•"/>
            </a:pPr>
            <a:r>
              <a:rPr lang="en-US" sz="2400" dirty="0" smtClean="0"/>
              <a:t>IFA Stock outs reported in KN, UK, AR, MN  in FY 2018-19 </a:t>
            </a:r>
          </a:p>
        </p:txBody>
      </p:sp>
      <p:sp>
        <p:nvSpPr>
          <p:cNvPr id="16" name="Oval 15"/>
          <p:cNvSpPr/>
          <p:nvPr/>
        </p:nvSpPr>
        <p:spPr>
          <a:xfrm>
            <a:off x="1828800" y="3148149"/>
            <a:ext cx="992777" cy="70539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37.4</a:t>
            </a:r>
            <a:endParaRPr lang="en-US" b="1" dirty="0">
              <a:solidFill>
                <a:schemeClr val="tx1"/>
              </a:solidFill>
            </a:endParaRPr>
          </a:p>
        </p:txBody>
      </p:sp>
      <p:sp>
        <p:nvSpPr>
          <p:cNvPr id="21" name="TextBox 20"/>
          <p:cNvSpPr txBox="1"/>
          <p:nvPr/>
        </p:nvSpPr>
        <p:spPr>
          <a:xfrm>
            <a:off x="326763" y="5634444"/>
            <a:ext cx="11456126" cy="830997"/>
          </a:xfrm>
          <a:prstGeom prst="rect">
            <a:avLst/>
          </a:prstGeom>
          <a:solidFill>
            <a:srgbClr val="002060"/>
          </a:solidFill>
        </p:spPr>
        <p:txBody>
          <a:bodyPr wrap="square" rtlCol="0">
            <a:spAutoFit/>
          </a:bodyPr>
          <a:lstStyle/>
          <a:p>
            <a:r>
              <a:rPr lang="en-US" sz="2400" dirty="0" smtClean="0">
                <a:solidFill>
                  <a:schemeClr val="bg1"/>
                </a:solidFill>
              </a:rPr>
              <a:t>The coverage may be improved through better convergence and ensuring availability of IFA and intensified demand generation.</a:t>
            </a:r>
          </a:p>
        </p:txBody>
      </p:sp>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36</a:t>
            </a:fld>
            <a:endParaRPr lang="en-US"/>
          </a:p>
        </p:txBody>
      </p:sp>
    </p:spTree>
    <p:extLst>
      <p:ext uri="{BB962C8B-B14F-4D97-AF65-F5344CB8AC3E}">
        <p14:creationId xmlns:p14="http://schemas.microsoft.com/office/powerpoint/2010/main" xmlns="" val="1562115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53035"/>
          </a:xfrm>
          <a:noFill/>
        </p:spPr>
        <p:txBody>
          <a:bodyPr vert="horz" lIns="91440" tIns="45720" rIns="91440" bIns="45720" rtlCol="0" anchor="ctr">
            <a:normAutofit/>
          </a:bodyPr>
          <a:lstStyle/>
          <a:p>
            <a:pPr algn="ctr"/>
            <a:r>
              <a:rPr lang="en-US" sz="3600" b="1" dirty="0" smtClean="0">
                <a:solidFill>
                  <a:srgbClr val="0000CC"/>
                </a:solidFill>
                <a:latin typeface="Agency FB" panose="020B0503020202020204" pitchFamily="34" charset="0"/>
              </a:rPr>
              <a:t>School </a:t>
            </a:r>
            <a:r>
              <a:rPr lang="en-US" sz="3600" b="1" dirty="0">
                <a:solidFill>
                  <a:srgbClr val="0000CC"/>
                </a:solidFill>
                <a:latin typeface="Agency FB" panose="020B0503020202020204" pitchFamily="34" charset="0"/>
              </a:rPr>
              <a:t>Health </a:t>
            </a:r>
            <a:r>
              <a:rPr lang="en-US" sz="3600" b="1" dirty="0" smtClean="0">
                <a:solidFill>
                  <a:srgbClr val="0000CC"/>
                </a:solidFill>
                <a:latin typeface="Agency FB" panose="020B0503020202020204" pitchFamily="34" charset="0"/>
              </a:rPr>
              <a:t>Programme to be launched shortly</a:t>
            </a:r>
            <a:endParaRPr lang="en-US" sz="3600" b="1" dirty="0">
              <a:solidFill>
                <a:srgbClr val="0000CC"/>
              </a:solidFill>
              <a:latin typeface="Agency FB" panose="020B0503020202020204" pitchFamily="34" charset="0"/>
            </a:endParaRPr>
          </a:p>
        </p:txBody>
      </p:sp>
      <p:sp>
        <p:nvSpPr>
          <p:cNvPr id="3" name="Content Placeholder 2"/>
          <p:cNvSpPr>
            <a:spLocks noGrp="1"/>
          </p:cNvSpPr>
          <p:nvPr>
            <p:ph idx="1"/>
          </p:nvPr>
        </p:nvSpPr>
        <p:spPr>
          <a:xfrm>
            <a:off x="301599" y="879621"/>
            <a:ext cx="11255188" cy="5284694"/>
          </a:xfrm>
        </p:spPr>
        <p:txBody>
          <a:bodyPr>
            <a:noAutofit/>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p>
            <a:endParaRPr lang="en-US" sz="2000" dirty="0"/>
          </a:p>
        </p:txBody>
      </p:sp>
      <p:graphicFrame>
        <p:nvGraphicFramePr>
          <p:cNvPr id="21" name="Diagram 20"/>
          <p:cNvGraphicFramePr>
            <a:graphicFrameLocks/>
          </p:cNvGraphicFramePr>
          <p:nvPr>
            <p:extLst/>
          </p:nvPr>
        </p:nvGraphicFramePr>
        <p:xfrm>
          <a:off x="324098" y="846409"/>
          <a:ext cx="11549850" cy="410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Ministry of Health and Family Welfare, Government of India</a:t>
            </a:r>
            <a:endParaRPr lang="en-US"/>
          </a:p>
        </p:txBody>
      </p:sp>
      <p:sp>
        <p:nvSpPr>
          <p:cNvPr id="5" name="Slide Number Placeholder 4"/>
          <p:cNvSpPr>
            <a:spLocks noGrp="1"/>
          </p:cNvSpPr>
          <p:nvPr>
            <p:ph type="sldNum" sz="quarter" idx="12"/>
          </p:nvPr>
        </p:nvSpPr>
        <p:spPr/>
        <p:txBody>
          <a:bodyPr/>
          <a:lstStyle/>
          <a:p>
            <a:fld id="{BA559D0F-1EAD-41F5-AA35-F2832ECA82B6}" type="slidenum">
              <a:rPr lang="en-US" smtClean="0"/>
              <a:pPr/>
              <a:t>37</a:t>
            </a:fld>
            <a:endParaRPr lang="en-US"/>
          </a:p>
        </p:txBody>
      </p:sp>
      <p:sp>
        <p:nvSpPr>
          <p:cNvPr id="6" name="Rectangle 5"/>
          <p:cNvSpPr/>
          <p:nvPr/>
        </p:nvSpPr>
        <p:spPr>
          <a:xfrm>
            <a:off x="172276" y="5132771"/>
            <a:ext cx="11767933" cy="147732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285750" indent="-285750">
              <a:buFont typeface="Arial" panose="020B0604020202020204" pitchFamily="34" charset="0"/>
              <a:buChar char="•"/>
            </a:pPr>
            <a:r>
              <a:rPr lang="en-US" b="1" dirty="0"/>
              <a:t>Two teachers in every school designated as “Health &amp; Wellness Ambassadors” will be trained in a 24-hour curriculum (24 sessions – 1 </a:t>
            </a:r>
            <a:r>
              <a:rPr lang="en-US" b="1" dirty="0" err="1"/>
              <a:t>hr</a:t>
            </a:r>
            <a:r>
              <a:rPr lang="en-US" b="1" dirty="0"/>
              <a:t>/ session) to  transact age appropriate, culturally sensitive activity based weekly sessions</a:t>
            </a:r>
          </a:p>
          <a:p>
            <a:pPr marL="285750" indent="-285750">
              <a:buFont typeface="Arial" panose="020B0604020202020204" pitchFamily="34" charset="0"/>
              <a:buChar char="•"/>
            </a:pPr>
            <a:r>
              <a:rPr lang="en-US" b="1" dirty="0"/>
              <a:t>Existing infrastructure of School Education Department will be used for capacity building of Health and Wellness Ambassadors</a:t>
            </a:r>
            <a:endParaRPr lang="en-IN" b="1" dirty="0"/>
          </a:p>
        </p:txBody>
      </p:sp>
    </p:spTree>
    <p:extLst>
      <p:ext uri="{BB962C8B-B14F-4D97-AF65-F5344CB8AC3E}">
        <p14:creationId xmlns:p14="http://schemas.microsoft.com/office/powerpoint/2010/main" xmlns="" val="940797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8530"/>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PCPNDT</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3320038"/>
              </p:ext>
            </p:extLst>
          </p:nvPr>
        </p:nvGraphicFramePr>
        <p:xfrm>
          <a:off x="4533899" y="1008530"/>
          <a:ext cx="8009965" cy="462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38</a:t>
            </a:fld>
            <a:endParaRPr lang="en-US"/>
          </a:p>
        </p:txBody>
      </p:sp>
    </p:spTree>
    <p:extLst>
      <p:ext uri="{BB962C8B-B14F-4D97-AF65-F5344CB8AC3E}">
        <p14:creationId xmlns:p14="http://schemas.microsoft.com/office/powerpoint/2010/main" xmlns="" val="102335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14" y="196972"/>
            <a:ext cx="12192000" cy="750981"/>
          </a:xfrm>
          <a:noFill/>
        </p:spPr>
        <p:txBody>
          <a:bodyPr vert="horz" lIns="91440" tIns="45720" rIns="91440" bIns="45720" rtlCol="0" anchor="ctr">
            <a:noAutofit/>
          </a:bodyPr>
          <a:lstStyle/>
          <a:p>
            <a:pPr algn="ctr"/>
            <a:r>
              <a:rPr lang="en-US" sz="5400" b="1" dirty="0">
                <a:solidFill>
                  <a:srgbClr val="0000CC"/>
                </a:solidFill>
                <a:latin typeface="Agency FB" panose="020B0503020202020204" pitchFamily="34" charset="0"/>
              </a:rPr>
              <a:t>PCPNDT</a:t>
            </a:r>
          </a:p>
        </p:txBody>
      </p:sp>
      <p:sp>
        <p:nvSpPr>
          <p:cNvPr id="5" name="TextBox 4"/>
          <p:cNvSpPr txBox="1"/>
          <p:nvPr/>
        </p:nvSpPr>
        <p:spPr>
          <a:xfrm>
            <a:off x="201705" y="981637"/>
            <a:ext cx="5096436" cy="5693866"/>
          </a:xfrm>
          <a:prstGeom prst="rect">
            <a:avLst/>
          </a:prstGeom>
          <a:noFill/>
          <a:ln>
            <a:solidFill>
              <a:schemeClr val="tx1"/>
            </a:solidFill>
          </a:ln>
        </p:spPr>
        <p:txBody>
          <a:bodyPr wrap="square" rtlCol="0">
            <a:spAutoFit/>
          </a:bodyPr>
          <a:lstStyle/>
          <a:p>
            <a:pPr algn="ctr"/>
            <a:r>
              <a:rPr lang="en-US" sz="2800" b="1" dirty="0" smtClean="0"/>
              <a:t>Highlights of SRS 2017</a:t>
            </a:r>
          </a:p>
          <a:p>
            <a:pPr marL="342900" indent="-342900" algn="just">
              <a:buFont typeface="Arial" panose="020B0604020202020204" pitchFamily="34" charset="0"/>
              <a:buChar char="•"/>
            </a:pPr>
            <a:r>
              <a:rPr lang="en-US" sz="2400" dirty="0" smtClean="0">
                <a:solidFill>
                  <a:srgbClr val="FF0000"/>
                </a:solidFill>
              </a:rPr>
              <a:t>Sex ratio at Birth declined in 14 states </a:t>
            </a:r>
            <a:r>
              <a:rPr lang="en-US" sz="2400" dirty="0" smtClean="0"/>
              <a:t>and improved in 8 states (from 2016 to 2017)</a:t>
            </a:r>
          </a:p>
          <a:p>
            <a:pPr marL="342900" indent="-342900" algn="just">
              <a:buFont typeface="Arial" panose="020B0604020202020204" pitchFamily="34" charset="0"/>
              <a:buChar char="•"/>
            </a:pPr>
            <a:r>
              <a:rPr lang="en-US" sz="2400" dirty="0" smtClean="0">
                <a:solidFill>
                  <a:srgbClr val="FF0000"/>
                </a:solidFill>
              </a:rPr>
              <a:t>Haryana</a:t>
            </a:r>
            <a:r>
              <a:rPr lang="en-US" sz="2400" dirty="0" smtClean="0"/>
              <a:t> and </a:t>
            </a:r>
            <a:r>
              <a:rPr lang="en-US" sz="2400" dirty="0" smtClean="0">
                <a:solidFill>
                  <a:srgbClr val="FF0000"/>
                </a:solidFill>
              </a:rPr>
              <a:t>Chhattisgarh</a:t>
            </a:r>
            <a:r>
              <a:rPr lang="en-US" sz="2400" dirty="0" smtClean="0"/>
              <a:t> recorded the </a:t>
            </a:r>
            <a:r>
              <a:rPr lang="en-US" sz="2400" dirty="0" smtClean="0">
                <a:solidFill>
                  <a:srgbClr val="FF0000"/>
                </a:solidFill>
              </a:rPr>
              <a:t>lowest</a:t>
            </a:r>
            <a:r>
              <a:rPr lang="en-US" sz="2400" dirty="0" smtClean="0"/>
              <a:t> and </a:t>
            </a:r>
            <a:r>
              <a:rPr lang="en-US" sz="2400" dirty="0" smtClean="0">
                <a:solidFill>
                  <a:srgbClr val="FF0000"/>
                </a:solidFill>
              </a:rPr>
              <a:t>highest SRB </a:t>
            </a:r>
            <a:r>
              <a:rPr lang="en-US" sz="2400" dirty="0" smtClean="0"/>
              <a:t>of </a:t>
            </a:r>
            <a:r>
              <a:rPr lang="en-US" sz="2400" dirty="0" smtClean="0">
                <a:solidFill>
                  <a:srgbClr val="FF0000"/>
                </a:solidFill>
              </a:rPr>
              <a:t>833</a:t>
            </a:r>
            <a:r>
              <a:rPr lang="en-US" sz="2400" dirty="0" smtClean="0"/>
              <a:t> and </a:t>
            </a:r>
            <a:r>
              <a:rPr lang="en-US" sz="2400" dirty="0" smtClean="0">
                <a:solidFill>
                  <a:srgbClr val="FF0000"/>
                </a:solidFill>
              </a:rPr>
              <a:t>961</a:t>
            </a:r>
            <a:r>
              <a:rPr lang="en-US" sz="2400" dirty="0" smtClean="0"/>
              <a:t> respectively.</a:t>
            </a:r>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endParaRPr lang="en-US" sz="2400" dirty="0"/>
          </a:p>
          <a:p>
            <a:pPr marL="342900" indent="-342900" algn="just">
              <a:buFont typeface="Arial" panose="020B0604020202020204" pitchFamily="34" charset="0"/>
              <a:buChar char="•"/>
            </a:pPr>
            <a:endParaRPr lang="en-US" sz="2400" dirty="0" smtClean="0"/>
          </a:p>
          <a:p>
            <a:pPr marL="342900" indent="-342900" algn="just">
              <a:buFont typeface="Arial" panose="020B0604020202020204" pitchFamily="34" charset="0"/>
              <a:buChar char="•"/>
            </a:pPr>
            <a:endParaRPr lang="en-US" sz="2400" dirty="0"/>
          </a:p>
        </p:txBody>
      </p:sp>
      <p:sp>
        <p:nvSpPr>
          <p:cNvPr id="8" name="Rounded Rectangle 7"/>
          <p:cNvSpPr/>
          <p:nvPr/>
        </p:nvSpPr>
        <p:spPr>
          <a:xfrm>
            <a:off x="295834" y="3993776"/>
            <a:ext cx="2312895" cy="227255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Max. </a:t>
            </a:r>
            <a:r>
              <a:rPr lang="en-US" sz="2000" b="1" dirty="0" smtClean="0">
                <a:solidFill>
                  <a:schemeClr val="bg1"/>
                </a:solidFill>
              </a:rPr>
              <a:t>decline</a:t>
            </a:r>
            <a:endParaRPr lang="en-US" sz="2000" b="1" dirty="0">
              <a:solidFill>
                <a:schemeClr val="bg1"/>
              </a:solidFill>
            </a:endParaRPr>
          </a:p>
          <a:p>
            <a:pPr marL="342900" indent="-342900" algn="just">
              <a:buFont typeface="Courier New" panose="02070309020205020404" pitchFamily="49" charset="0"/>
              <a:buChar char="o"/>
            </a:pPr>
            <a:r>
              <a:rPr lang="en-US" dirty="0">
                <a:solidFill>
                  <a:schemeClr val="bg1"/>
                </a:solidFill>
              </a:rPr>
              <a:t>Kerala- by 11 points</a:t>
            </a:r>
          </a:p>
          <a:p>
            <a:pPr marL="342900" indent="-342900" algn="just">
              <a:buFont typeface="Courier New" panose="02070309020205020404" pitchFamily="49" charset="0"/>
              <a:buChar char="o"/>
            </a:pPr>
            <a:r>
              <a:rPr lang="en-US" dirty="0">
                <a:solidFill>
                  <a:schemeClr val="bg1"/>
                </a:solidFill>
              </a:rPr>
              <a:t>Odisha- by 10 points</a:t>
            </a:r>
          </a:p>
          <a:p>
            <a:pPr marL="342900" indent="-342900" algn="just">
              <a:buFont typeface="Courier New" panose="02070309020205020404" pitchFamily="49" charset="0"/>
              <a:buChar char="o"/>
            </a:pPr>
            <a:r>
              <a:rPr lang="en-US" dirty="0">
                <a:solidFill>
                  <a:schemeClr val="bg1"/>
                </a:solidFill>
              </a:rPr>
              <a:t>Uttarakhand- By 9 points</a:t>
            </a:r>
          </a:p>
        </p:txBody>
      </p:sp>
      <p:sp>
        <p:nvSpPr>
          <p:cNvPr id="9" name="Rounded Rectangle 8"/>
          <p:cNvSpPr/>
          <p:nvPr/>
        </p:nvSpPr>
        <p:spPr>
          <a:xfrm>
            <a:off x="2774577" y="3993776"/>
            <a:ext cx="2348751" cy="2272553"/>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b="1" dirty="0" smtClean="0">
                <a:solidFill>
                  <a:schemeClr val="bg1"/>
                </a:solidFill>
              </a:rPr>
              <a:t>Max</a:t>
            </a:r>
            <a:r>
              <a:rPr lang="en-US" sz="2000" b="1" dirty="0">
                <a:solidFill>
                  <a:schemeClr val="bg1"/>
                </a:solidFill>
              </a:rPr>
              <a:t>. improvement:</a:t>
            </a:r>
          </a:p>
          <a:p>
            <a:pPr marL="336550" indent="-336550" algn="just">
              <a:buFont typeface="Courier New" panose="02070309020205020404" pitchFamily="49" charset="0"/>
              <a:buChar char="o"/>
            </a:pPr>
            <a:r>
              <a:rPr lang="en-US" dirty="0">
                <a:solidFill>
                  <a:schemeClr val="bg1"/>
                </a:solidFill>
              </a:rPr>
              <a:t>Assam- by 19 points </a:t>
            </a:r>
          </a:p>
          <a:p>
            <a:pPr marL="336550" indent="-336550" algn="just">
              <a:buFont typeface="Courier New" panose="02070309020205020404" pitchFamily="49" charset="0"/>
              <a:buChar char="o"/>
            </a:pPr>
            <a:r>
              <a:rPr lang="en-US" dirty="0">
                <a:solidFill>
                  <a:schemeClr val="bg1"/>
                </a:solidFill>
              </a:rPr>
              <a:t>J&amp;K- by 11 points</a:t>
            </a:r>
          </a:p>
        </p:txBody>
      </p:sp>
      <p:sp>
        <p:nvSpPr>
          <p:cNvPr id="10" name="TextBox 9"/>
          <p:cNvSpPr txBox="1"/>
          <p:nvPr/>
        </p:nvSpPr>
        <p:spPr>
          <a:xfrm>
            <a:off x="5513294" y="995082"/>
            <a:ext cx="6306671" cy="4893647"/>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US" sz="2400" b="1" dirty="0" smtClean="0"/>
              <a:t>Tracking  of SRB as per Civil Registration System:</a:t>
            </a:r>
            <a:r>
              <a:rPr lang="en-US" sz="2400" dirty="0" smtClean="0"/>
              <a:t> </a:t>
            </a:r>
            <a:r>
              <a:rPr lang="en-US" sz="2400" dirty="0" smtClean="0">
                <a:solidFill>
                  <a:srgbClr val="FF0000"/>
                </a:solidFill>
              </a:rPr>
              <a:t>14 states have </a:t>
            </a:r>
            <a:r>
              <a:rPr lang="en-US" sz="2400" b="1" dirty="0" smtClean="0">
                <a:solidFill>
                  <a:srgbClr val="FF0000"/>
                </a:solidFill>
              </a:rPr>
              <a:t>not started </a:t>
            </a:r>
            <a:r>
              <a:rPr lang="en-US" sz="2400" dirty="0" smtClean="0">
                <a:solidFill>
                  <a:srgbClr val="FF0000"/>
                </a:solidFill>
              </a:rPr>
              <a:t>data entry </a:t>
            </a:r>
            <a:r>
              <a:rPr lang="en-US" sz="2400" dirty="0" smtClean="0"/>
              <a:t>(AR, JH, MP, MH, MN, MZ, NG, SK, TN, UK, UP, A&amp;N, LM, PD)</a:t>
            </a:r>
            <a:endParaRPr lang="en-US" sz="2400" b="1" dirty="0" smtClean="0"/>
          </a:p>
          <a:p>
            <a:pPr marL="285750" indent="-285750" algn="just">
              <a:buFont typeface="Arial" panose="020B0604020202020204" pitchFamily="34" charset="0"/>
              <a:buChar char="•"/>
            </a:pPr>
            <a:r>
              <a:rPr lang="en-US" sz="2400" b="1" dirty="0" smtClean="0"/>
              <a:t>Capacity building of appropriate authorities: </a:t>
            </a:r>
            <a:r>
              <a:rPr lang="en-US" sz="2400" dirty="0" smtClean="0">
                <a:solidFill>
                  <a:srgbClr val="FF0000"/>
                </a:solidFill>
              </a:rPr>
              <a:t>13 states have </a:t>
            </a:r>
            <a:r>
              <a:rPr lang="en-US" sz="2400" b="1" dirty="0" smtClean="0">
                <a:solidFill>
                  <a:srgbClr val="FF0000"/>
                </a:solidFill>
              </a:rPr>
              <a:t>not started </a:t>
            </a:r>
            <a:r>
              <a:rPr lang="en-US" sz="2400" dirty="0" smtClean="0">
                <a:solidFill>
                  <a:srgbClr val="FF0000"/>
                </a:solidFill>
              </a:rPr>
              <a:t>training program </a:t>
            </a:r>
            <a:r>
              <a:rPr lang="en-US" sz="2400" dirty="0" smtClean="0"/>
              <a:t>(AR, AS, J&amp;K, JH, MP, MN, MG, PB, SK, TN, WB, LM, PD)</a:t>
            </a:r>
            <a:endParaRPr lang="en-US" sz="2400" b="1" dirty="0" smtClean="0"/>
          </a:p>
          <a:p>
            <a:pPr marL="285750" indent="-285750" algn="just">
              <a:buFont typeface="Arial" panose="020B0604020202020204" pitchFamily="34" charset="0"/>
              <a:buChar char="•"/>
            </a:pPr>
            <a:r>
              <a:rPr lang="en-US" sz="2400" b="1" dirty="0" smtClean="0"/>
              <a:t>Online </a:t>
            </a:r>
            <a:r>
              <a:rPr lang="en-US" sz="2400" b="1" dirty="0"/>
              <a:t>maintenance of records (form F</a:t>
            </a:r>
            <a:r>
              <a:rPr lang="en-US" sz="2400" b="1" dirty="0" smtClean="0"/>
              <a:t>): </a:t>
            </a:r>
            <a:r>
              <a:rPr lang="en-US" sz="2400" dirty="0">
                <a:solidFill>
                  <a:srgbClr val="FF0000"/>
                </a:solidFill>
              </a:rPr>
              <a:t>only 18 states </a:t>
            </a:r>
            <a:r>
              <a:rPr lang="en-US" sz="2400" b="1" dirty="0" smtClean="0">
                <a:solidFill>
                  <a:srgbClr val="FF0000"/>
                </a:solidFill>
              </a:rPr>
              <a:t>have developed </a:t>
            </a:r>
            <a:r>
              <a:rPr lang="en-US" sz="2400" dirty="0" smtClean="0">
                <a:solidFill>
                  <a:srgbClr val="FF0000"/>
                </a:solidFill>
              </a:rPr>
              <a:t>the mechanism </a:t>
            </a:r>
            <a:r>
              <a:rPr lang="en-US" sz="2400" dirty="0" smtClean="0"/>
              <a:t>(AP, CG, </a:t>
            </a:r>
            <a:r>
              <a:rPr lang="en-US" sz="2400" dirty="0"/>
              <a:t>Goa, </a:t>
            </a:r>
            <a:r>
              <a:rPr lang="en-US" sz="2400" dirty="0" smtClean="0"/>
              <a:t>GJ, HR, HP, J </a:t>
            </a:r>
            <a:r>
              <a:rPr lang="en-US" sz="2400" dirty="0"/>
              <a:t>&amp; </a:t>
            </a:r>
            <a:r>
              <a:rPr lang="en-US" sz="2400" dirty="0" smtClean="0"/>
              <a:t>K, JH, KR, MP, MH, OD, RJ, TG, TR, UP, </a:t>
            </a:r>
            <a:r>
              <a:rPr lang="en-US" sz="2400" dirty="0"/>
              <a:t>D</a:t>
            </a:r>
            <a:r>
              <a:rPr lang="en-US" sz="2400" dirty="0" smtClean="0"/>
              <a:t>. &amp; NH </a:t>
            </a:r>
            <a:r>
              <a:rPr lang="en-US" sz="2400" dirty="0"/>
              <a:t>and </a:t>
            </a:r>
            <a:r>
              <a:rPr lang="en-US" sz="2400" dirty="0" smtClean="0"/>
              <a:t>Delhi)</a:t>
            </a:r>
            <a:endParaRPr lang="en-US" sz="2400" dirty="0"/>
          </a:p>
        </p:txBody>
      </p:sp>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4" name="Slide Number Placeholder 3"/>
          <p:cNvSpPr>
            <a:spLocks noGrp="1"/>
          </p:cNvSpPr>
          <p:nvPr>
            <p:ph type="sldNum" sz="quarter" idx="12"/>
          </p:nvPr>
        </p:nvSpPr>
        <p:spPr/>
        <p:txBody>
          <a:bodyPr/>
          <a:lstStyle/>
          <a:p>
            <a:fld id="{BA559D0F-1EAD-41F5-AA35-F2832ECA82B6}" type="slidenum">
              <a:rPr lang="en-US" smtClean="0"/>
              <a:pPr/>
              <a:t>39</a:t>
            </a:fld>
            <a:endParaRPr lang="en-US"/>
          </a:p>
        </p:txBody>
      </p:sp>
    </p:spTree>
    <p:extLst>
      <p:ext uri="{BB962C8B-B14F-4D97-AF65-F5344CB8AC3E}">
        <p14:creationId xmlns:p14="http://schemas.microsoft.com/office/powerpoint/2010/main" xmlns="" val="1860923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7" y="263915"/>
            <a:ext cx="12192000" cy="789907"/>
          </a:xfrm>
          <a:noFill/>
          <a:ln>
            <a:noFill/>
          </a:ln>
        </p:spPr>
        <p:txBody>
          <a:bodyPr vert="horz" lIns="91440" tIns="45720" rIns="91440" bIns="45720" rtlCol="0" anchor="ctr">
            <a:noAutofit/>
          </a:bodyPr>
          <a:lstStyle/>
          <a:p>
            <a:pPr algn="ctr"/>
            <a:r>
              <a:rPr lang="en-US" b="1" dirty="0" smtClean="0">
                <a:solidFill>
                  <a:srgbClr val="0000CC"/>
                </a:solidFill>
                <a:latin typeface="Agency FB" panose="020B0503020202020204" pitchFamily="34" charset="0"/>
              </a:rPr>
              <a:t>Key </a:t>
            </a:r>
            <a:r>
              <a:rPr lang="en-US" b="1" dirty="0">
                <a:solidFill>
                  <a:srgbClr val="0000CC"/>
                </a:solidFill>
                <a:latin typeface="Agency FB" panose="020B0503020202020204" pitchFamily="34" charset="0"/>
              </a:rPr>
              <a:t>Achievements: </a:t>
            </a:r>
            <a:r>
              <a:rPr lang="en-US" b="1" dirty="0" smtClean="0">
                <a:solidFill>
                  <a:srgbClr val="0000CC"/>
                </a:solidFill>
                <a:latin typeface="Agency FB" panose="020B0503020202020204" pitchFamily="34" charset="0"/>
              </a:rPr>
              <a:t>RMNCAH Indicators</a:t>
            </a:r>
            <a:endParaRPr lang="en-US" b="1" dirty="0">
              <a:solidFill>
                <a:srgbClr val="0000CC"/>
              </a:solidFill>
              <a:latin typeface="Agency FB" panose="020B0503020202020204" pitchFamily="34" charset="0"/>
            </a:endParaRPr>
          </a:p>
        </p:txBody>
      </p:sp>
      <p:sp>
        <p:nvSpPr>
          <p:cNvPr id="19" name="TextBox 18"/>
          <p:cNvSpPr txBox="1"/>
          <p:nvPr/>
        </p:nvSpPr>
        <p:spPr>
          <a:xfrm>
            <a:off x="9788875" y="6368047"/>
            <a:ext cx="1564925" cy="276999"/>
          </a:xfrm>
          <a:prstGeom prst="rect">
            <a:avLst/>
          </a:prstGeom>
          <a:noFill/>
        </p:spPr>
        <p:txBody>
          <a:bodyPr wrap="square" rtlCol="0">
            <a:spAutoFit/>
          </a:bodyPr>
          <a:lstStyle/>
          <a:p>
            <a:r>
              <a:rPr lang="en-US" sz="1200" dirty="0" smtClean="0"/>
              <a:t>Data Source: SRS</a:t>
            </a:r>
            <a:endParaRPr lang="en-US" sz="1200" dirty="0"/>
          </a:p>
        </p:txBody>
      </p:sp>
      <p:sp>
        <p:nvSpPr>
          <p:cNvPr id="5" name="Slide Number Placeholder 4"/>
          <p:cNvSpPr>
            <a:spLocks noGrp="1"/>
          </p:cNvSpPr>
          <p:nvPr>
            <p:ph type="sldNum" sz="quarter" idx="12"/>
          </p:nvPr>
        </p:nvSpPr>
        <p:spPr/>
        <p:txBody>
          <a:bodyPr/>
          <a:lstStyle/>
          <a:p>
            <a:fld id="{BA559D0F-1EAD-41F5-AA35-F2832ECA82B6}" type="slidenum">
              <a:rPr lang="en-US" smtClean="0"/>
              <a:pPr/>
              <a:t>4</a:t>
            </a:fld>
            <a:endParaRPr lang="en-US"/>
          </a:p>
        </p:txBody>
      </p:sp>
      <p:sp>
        <p:nvSpPr>
          <p:cNvPr id="12" name="TextBox 11"/>
          <p:cNvSpPr txBox="1"/>
          <p:nvPr/>
        </p:nvSpPr>
        <p:spPr>
          <a:xfrm>
            <a:off x="725215" y="1192985"/>
            <a:ext cx="10628586" cy="646331"/>
          </a:xfrm>
          <a:prstGeom prst="rect">
            <a:avLst/>
          </a:prstGeom>
          <a:solidFill>
            <a:srgbClr val="002060"/>
          </a:solidFill>
        </p:spPr>
        <p:txBody>
          <a:bodyPr wrap="square" rtlCol="0">
            <a:spAutoFit/>
          </a:bodyPr>
          <a:lstStyle>
            <a:defPPr>
              <a:defRPr lang="en-US"/>
            </a:defPPr>
            <a:lvl1pPr algn="ctr">
              <a:defRPr sz="2800" b="1">
                <a:solidFill>
                  <a:schemeClr val="bg1"/>
                </a:solidFill>
                <a:latin typeface="+mj-lt"/>
              </a:defRPr>
            </a:lvl1pPr>
          </a:lstStyle>
          <a:p>
            <a:r>
              <a:rPr lang="en-US" sz="3600" dirty="0">
                <a:latin typeface="Agency FB" panose="020B0503020202020204" pitchFamily="34" charset="0"/>
              </a:rPr>
              <a:t>Infant Mortality Rate</a:t>
            </a:r>
          </a:p>
        </p:txBody>
      </p:sp>
      <p:graphicFrame>
        <p:nvGraphicFramePr>
          <p:cNvPr id="13" name="Chart 12"/>
          <p:cNvGraphicFramePr/>
          <p:nvPr>
            <p:extLst>
              <p:ext uri="{D42A27DB-BD31-4B8C-83A1-F6EECF244321}">
                <p14:modId xmlns:p14="http://schemas.microsoft.com/office/powerpoint/2010/main" xmlns="" val="2221803703"/>
              </p:ext>
            </p:extLst>
          </p:nvPr>
        </p:nvGraphicFramePr>
        <p:xfrm>
          <a:off x="347398" y="2133600"/>
          <a:ext cx="3787280" cy="34432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1608393275"/>
              </p:ext>
            </p:extLst>
          </p:nvPr>
        </p:nvGraphicFramePr>
        <p:xfrm>
          <a:off x="4439478" y="2037691"/>
          <a:ext cx="7353129" cy="3455349"/>
        </p:xfrm>
        <a:graphic>
          <a:graphicData uri="http://schemas.openxmlformats.org/drawingml/2006/table">
            <a:tbl>
              <a:tblPr firstRow="1" bandRow="1">
                <a:tableStyleId>{BC89EF96-8CEA-46FF-86C4-4CE0E7609802}</a:tableStyleId>
              </a:tblPr>
              <a:tblGrid>
                <a:gridCol w="2691229">
                  <a:extLst>
                    <a:ext uri="{9D8B030D-6E8A-4147-A177-3AD203B41FA5}">
                      <a16:colId xmlns:a16="http://schemas.microsoft.com/office/drawing/2014/main" xmlns="" val="20000"/>
                    </a:ext>
                  </a:extLst>
                </a:gridCol>
                <a:gridCol w="4661900">
                  <a:extLst>
                    <a:ext uri="{9D8B030D-6E8A-4147-A177-3AD203B41FA5}">
                      <a16:colId xmlns:a16="http://schemas.microsoft.com/office/drawing/2014/main" xmlns="" val="20001"/>
                    </a:ext>
                  </a:extLst>
                </a:gridCol>
              </a:tblGrid>
              <a:tr h="1359932">
                <a:tc>
                  <a:txBody>
                    <a:bodyPr/>
                    <a:lstStyle/>
                    <a:p>
                      <a:r>
                        <a:rPr lang="en-IN" sz="2200" dirty="0" smtClean="0"/>
                        <a:t>States</a:t>
                      </a:r>
                      <a:r>
                        <a:rPr lang="en-IN" sz="2200" baseline="0" dirty="0" smtClean="0"/>
                        <a:t> with IMR more than National Average</a:t>
                      </a:r>
                      <a:endParaRPr lang="en-IN" sz="2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200" dirty="0" smtClean="0"/>
                        <a:t>Madhya</a:t>
                      </a:r>
                      <a:r>
                        <a:rPr lang="en-IN" sz="2200" baseline="0" dirty="0" smtClean="0"/>
                        <a:t> Pradesh</a:t>
                      </a:r>
                      <a:r>
                        <a:rPr lang="en-IN" sz="2200" dirty="0" smtClean="0"/>
                        <a:t>, Assam, Arunachal</a:t>
                      </a:r>
                      <a:r>
                        <a:rPr lang="en-IN" sz="2200" baseline="0" dirty="0" smtClean="0"/>
                        <a:t> P, </a:t>
                      </a:r>
                      <a:r>
                        <a:rPr lang="en-IN" sz="2200" dirty="0" smtClean="0"/>
                        <a:t>Odisha, Uttar P, Meghalaya, Rajasthan, Chhattisgarh, Bihar</a:t>
                      </a:r>
                      <a:endParaRPr lang="en-IN" sz="2200" b="0" dirty="0"/>
                    </a:p>
                  </a:txBody>
                  <a:tcPr/>
                </a:tc>
                <a:extLst>
                  <a:ext uri="{0D108BD9-81ED-4DB2-BD59-A6C34878D82A}">
                    <a16:rowId xmlns:a16="http://schemas.microsoft.com/office/drawing/2014/main" xmlns="" val="10000"/>
                  </a:ext>
                </a:extLst>
              </a:tr>
              <a:tr h="2022789">
                <a:tc>
                  <a:txBody>
                    <a:bodyPr/>
                    <a:lstStyle/>
                    <a:p>
                      <a:r>
                        <a:rPr lang="en-IN" sz="2200" b="1" dirty="0" smtClean="0"/>
                        <a:t>Other States with Slow decline in IMR as compared to National Average</a:t>
                      </a:r>
                    </a:p>
                    <a:p>
                      <a:r>
                        <a:rPr lang="en-IN" sz="2200" b="1" dirty="0" smtClean="0"/>
                        <a:t>(2014-17)- 15.4%</a:t>
                      </a:r>
                      <a:endParaRPr lang="en-IN" sz="2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200" b="1" dirty="0" smtClean="0"/>
                        <a:t>Maharashtra, Karnataka, West</a:t>
                      </a:r>
                      <a:r>
                        <a:rPr lang="en-IN" sz="2200" b="1" baseline="0" dirty="0" smtClean="0"/>
                        <a:t> Bengal</a:t>
                      </a:r>
                      <a:r>
                        <a:rPr lang="en-IN" sz="2200" b="1" dirty="0" smtClean="0"/>
                        <a:t>, Gujarat, Jharkhand, Punjab, </a:t>
                      </a:r>
                      <a:r>
                        <a:rPr lang="en-IN" sz="2200" b="1" dirty="0" err="1" smtClean="0"/>
                        <a:t>Uttarakhand</a:t>
                      </a:r>
                      <a:r>
                        <a:rPr lang="en-IN" sz="2200" b="1" dirty="0" smtClean="0"/>
                        <a:t>, Goa, Tripura, Manipur, Lakshadweep, Daman</a:t>
                      </a:r>
                      <a:r>
                        <a:rPr lang="en-IN" sz="2200" b="1" baseline="0" dirty="0" smtClean="0"/>
                        <a:t> &amp; Diu</a:t>
                      </a:r>
                      <a:endParaRPr lang="en-IN" sz="2200" b="1" dirty="0"/>
                    </a:p>
                  </a:txBody>
                  <a:tcPr/>
                </a:tc>
                <a:extLst>
                  <a:ext uri="{0D108BD9-81ED-4DB2-BD59-A6C34878D82A}">
                    <a16:rowId xmlns:a16="http://schemas.microsoft.com/office/drawing/2014/main" xmlns="" val="10001"/>
                  </a:ext>
                </a:extLst>
              </a:tr>
            </a:tbl>
          </a:graphicData>
        </a:graphic>
      </p:graphicFrame>
      <p:sp>
        <p:nvSpPr>
          <p:cNvPr id="3" name="Rectangle 2"/>
          <p:cNvSpPr/>
          <p:nvPr/>
        </p:nvSpPr>
        <p:spPr>
          <a:xfrm>
            <a:off x="1131216" y="5711687"/>
            <a:ext cx="2904755" cy="47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Target – 28 by 2019</a:t>
            </a:r>
            <a:endParaRPr lang="en-IN" b="1" dirty="0"/>
          </a:p>
        </p:txBody>
      </p:sp>
    </p:spTree>
    <p:extLst>
      <p:ext uri="{BB962C8B-B14F-4D97-AF65-F5344CB8AC3E}">
        <p14:creationId xmlns:p14="http://schemas.microsoft.com/office/powerpoint/2010/main" xmlns="" val="18838528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8530"/>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MMP Cell</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583826751"/>
              </p:ext>
            </p:extLst>
          </p:nvPr>
        </p:nvGraphicFramePr>
        <p:xfrm>
          <a:off x="2433918" y="576543"/>
          <a:ext cx="11367247" cy="578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40</a:t>
            </a:fld>
            <a:endParaRPr lang="en-US"/>
          </a:p>
        </p:txBody>
      </p:sp>
    </p:spTree>
    <p:extLst>
      <p:ext uri="{BB962C8B-B14F-4D97-AF65-F5344CB8AC3E}">
        <p14:creationId xmlns:p14="http://schemas.microsoft.com/office/powerpoint/2010/main" xmlns="" val="1683220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9231"/>
            <a:ext cx="12192000" cy="4833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0000CC"/>
                </a:solidFill>
                <a:latin typeface="Agency FB" panose="020B0503020202020204" pitchFamily="34" charset="0"/>
              </a:rPr>
              <a:t>RCH Portal - Implementation Status (FY 2019-20)  </a:t>
            </a:r>
            <a:endParaRPr lang="en-US" sz="4000" b="1" dirty="0">
              <a:solidFill>
                <a:srgbClr val="0000CC"/>
              </a:solidFill>
              <a:latin typeface="Agency FB" panose="020B0503020202020204" pitchFamily="34" charset="0"/>
            </a:endParaRPr>
          </a:p>
        </p:txBody>
      </p:sp>
      <p:sp>
        <p:nvSpPr>
          <p:cNvPr id="8" name="TextBox 7"/>
          <p:cNvSpPr txBox="1"/>
          <p:nvPr/>
        </p:nvSpPr>
        <p:spPr>
          <a:xfrm>
            <a:off x="271065" y="6356102"/>
            <a:ext cx="2761822" cy="277481"/>
          </a:xfrm>
          <a:prstGeom prst="rect">
            <a:avLst/>
          </a:prstGeom>
          <a:noFill/>
        </p:spPr>
        <p:txBody>
          <a:bodyPr wrap="square" rtlCol="0">
            <a:spAutoFit/>
          </a:bodyPr>
          <a:lstStyle/>
          <a:p>
            <a:r>
              <a:rPr lang="en-IN" sz="1200" b="1" i="1" dirty="0" smtClean="0">
                <a:solidFill>
                  <a:srgbClr val="FF0000"/>
                </a:solidFill>
              </a:rPr>
              <a:t>Data as on 17</a:t>
            </a:r>
            <a:r>
              <a:rPr lang="en-IN" sz="1200" b="1" i="1" baseline="30000" dirty="0" smtClean="0">
                <a:solidFill>
                  <a:srgbClr val="FF0000"/>
                </a:solidFill>
              </a:rPr>
              <a:t>th</a:t>
            </a:r>
            <a:r>
              <a:rPr lang="en-IN" sz="1200" b="1" i="1" dirty="0" smtClean="0">
                <a:solidFill>
                  <a:srgbClr val="FF0000"/>
                </a:solidFill>
              </a:rPr>
              <a:t> September, 2019</a:t>
            </a:r>
            <a:endParaRPr lang="en-IN" sz="1200" b="1" i="1" dirty="0">
              <a:solidFill>
                <a:srgbClr val="FF0000"/>
              </a:solidFill>
            </a:endParaRPr>
          </a:p>
        </p:txBody>
      </p:sp>
      <p:sp>
        <p:nvSpPr>
          <p:cNvPr id="10" name="Rounded Rectangle 9"/>
          <p:cNvSpPr/>
          <p:nvPr/>
        </p:nvSpPr>
        <p:spPr>
          <a:xfrm>
            <a:off x="192491" y="3746500"/>
            <a:ext cx="3055206" cy="2514600"/>
          </a:xfrm>
          <a:prstGeom prst="roundRect">
            <a:avLst>
              <a:gd name="adj" fmla="val 693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buFont typeface="Arial" pitchFamily="34" charset="0"/>
              <a:buChar char="•"/>
            </a:pPr>
            <a:r>
              <a:rPr lang="en-IN" sz="2000" dirty="0" smtClean="0"/>
              <a:t>RCH register should be implemented at field level</a:t>
            </a:r>
          </a:p>
          <a:p>
            <a:pPr marL="179388" indent="-179388">
              <a:buFont typeface="Arial" pitchFamily="34" charset="0"/>
              <a:buChar char="•"/>
            </a:pPr>
            <a:r>
              <a:rPr lang="en-IN" sz="2000" dirty="0" smtClean="0"/>
              <a:t>Ensure Health sub-facilities and  User  are reporting in RCH portal</a:t>
            </a:r>
            <a:r>
              <a:rPr lang="en-IN" sz="2400" dirty="0" smtClean="0"/>
              <a:t> </a:t>
            </a:r>
          </a:p>
          <a:p>
            <a:pPr marL="179388" indent="-179388">
              <a:buFont typeface="Arial" pitchFamily="34" charset="0"/>
              <a:buChar char="•"/>
            </a:pPr>
            <a:endParaRPr lang="en-IN" sz="2400" dirty="0" smtClean="0"/>
          </a:p>
        </p:txBody>
      </p:sp>
      <p:cxnSp>
        <p:nvCxnSpPr>
          <p:cNvPr id="20" name="Straight Connector 19"/>
          <p:cNvCxnSpPr/>
          <p:nvPr/>
        </p:nvCxnSpPr>
        <p:spPr>
          <a:xfrm rot="16200000" flipH="1">
            <a:off x="450842" y="3577976"/>
            <a:ext cx="6026728" cy="41568"/>
          </a:xfrm>
          <a:prstGeom prst="line">
            <a:avLst/>
          </a:prstGeom>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41</a:t>
            </a:fld>
            <a:endParaRPr lang="en-US"/>
          </a:p>
        </p:txBody>
      </p:sp>
      <p:graphicFrame>
        <p:nvGraphicFramePr>
          <p:cNvPr id="14" name="Chart 13"/>
          <p:cNvGraphicFramePr/>
          <p:nvPr>
            <p:extLst>
              <p:ext uri="{D42A27DB-BD31-4B8C-83A1-F6EECF244321}">
                <p14:modId xmlns:p14="http://schemas.microsoft.com/office/powerpoint/2010/main" xmlns="" val="2634462888"/>
              </p:ext>
            </p:extLst>
          </p:nvPr>
        </p:nvGraphicFramePr>
        <p:xfrm>
          <a:off x="256721" y="678315"/>
          <a:ext cx="2990975" cy="2921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2876185136"/>
              </p:ext>
            </p:extLst>
          </p:nvPr>
        </p:nvGraphicFramePr>
        <p:xfrm>
          <a:off x="3673366" y="899886"/>
          <a:ext cx="8054177" cy="5357673"/>
        </p:xfrm>
        <a:graphic>
          <a:graphicData uri="http://schemas.openxmlformats.org/drawingml/2006/table">
            <a:tbl>
              <a:tblPr firstRow="1">
                <a:tableStyleId>{22838BEF-8BB2-4498-84A7-C5851F593DF1}</a:tableStyleId>
              </a:tblPr>
              <a:tblGrid>
                <a:gridCol w="2270234"/>
                <a:gridCol w="2613539"/>
                <a:gridCol w="3170404"/>
              </a:tblGrid>
              <a:tr h="483693">
                <a:tc>
                  <a:txBody>
                    <a:bodyPr/>
                    <a:lstStyle/>
                    <a:p>
                      <a:pPr algn="ctr" fontAlgn="t"/>
                      <a:r>
                        <a:rPr lang="en-IN" sz="1800" b="1" u="none" strike="noStrike" dirty="0">
                          <a:solidFill>
                            <a:schemeClr val="bg1"/>
                          </a:solidFill>
                        </a:rPr>
                        <a:t>State </a:t>
                      </a:r>
                      <a:r>
                        <a:rPr lang="en-IN" sz="1800" b="1" u="none" strike="noStrike" dirty="0" smtClean="0">
                          <a:solidFill>
                            <a:schemeClr val="bg1"/>
                          </a:solidFill>
                        </a:rPr>
                        <a:t>Performance</a:t>
                      </a:r>
                    </a:p>
                    <a:p>
                      <a:pPr algn="ctr" fontAlgn="t"/>
                      <a:r>
                        <a:rPr lang="en-IN" sz="1800" b="1" u="none" strike="noStrike" dirty="0" smtClean="0">
                          <a:solidFill>
                            <a:schemeClr val="bg1"/>
                          </a:solidFill>
                        </a:rPr>
                        <a:t>(%</a:t>
                      </a:r>
                      <a:r>
                        <a:rPr lang="en-IN" sz="1800" b="1" u="none" strike="noStrike" baseline="0" dirty="0" smtClean="0">
                          <a:solidFill>
                            <a:schemeClr val="bg1"/>
                          </a:solidFill>
                        </a:rPr>
                        <a:t> on pro rata Basis)</a:t>
                      </a:r>
                      <a:endParaRPr lang="en-IN" sz="1800" b="1" i="0" u="none" strike="noStrike" dirty="0">
                        <a:solidFill>
                          <a:schemeClr val="bg1"/>
                        </a:solidFill>
                        <a:latin typeface="Arial"/>
                      </a:endParaRPr>
                    </a:p>
                  </a:txBody>
                  <a:tcPr marL="9525" marR="9525" marT="9525" marB="0">
                    <a:solidFill>
                      <a:srgbClr val="0000CC"/>
                    </a:solidFill>
                  </a:tcPr>
                </a:tc>
                <a:tc>
                  <a:txBody>
                    <a:bodyPr/>
                    <a:lstStyle/>
                    <a:p>
                      <a:pPr algn="ctr" fontAlgn="t"/>
                      <a:r>
                        <a:rPr lang="en-IN" sz="1800" b="1" u="none" strike="noStrike" dirty="0">
                          <a:solidFill>
                            <a:schemeClr val="bg1"/>
                          </a:solidFill>
                        </a:rPr>
                        <a:t>Pregnant Women Registration </a:t>
                      </a:r>
                      <a:endParaRPr lang="en-IN" sz="1800" b="1" i="0" u="none" strike="noStrike" dirty="0">
                        <a:solidFill>
                          <a:schemeClr val="bg1"/>
                        </a:solidFill>
                        <a:latin typeface="Arial"/>
                      </a:endParaRPr>
                    </a:p>
                  </a:txBody>
                  <a:tcPr marL="9525" marR="9525" marT="9525" marB="0">
                    <a:solidFill>
                      <a:srgbClr val="0000CC"/>
                    </a:solidFill>
                  </a:tcPr>
                </a:tc>
                <a:tc>
                  <a:txBody>
                    <a:bodyPr/>
                    <a:lstStyle/>
                    <a:p>
                      <a:pPr algn="ctr" fontAlgn="t"/>
                      <a:r>
                        <a:rPr lang="en-IN" sz="1800" b="1" u="none" strike="noStrike" dirty="0">
                          <a:solidFill>
                            <a:schemeClr val="bg1"/>
                          </a:solidFill>
                        </a:rPr>
                        <a:t>Child Registration</a:t>
                      </a:r>
                      <a:endParaRPr lang="en-IN" sz="1800" b="1" i="0" u="none" strike="noStrike" dirty="0">
                        <a:solidFill>
                          <a:schemeClr val="bg1"/>
                        </a:solidFill>
                        <a:latin typeface="Arial"/>
                      </a:endParaRPr>
                    </a:p>
                  </a:txBody>
                  <a:tcPr marL="9525" marR="9525" marT="9525" marB="0">
                    <a:solidFill>
                      <a:srgbClr val="0000CC"/>
                    </a:solidFill>
                  </a:tcPr>
                </a:tc>
              </a:tr>
              <a:tr h="869128">
                <a:tc>
                  <a:txBody>
                    <a:bodyPr/>
                    <a:lstStyle/>
                    <a:p>
                      <a:pPr algn="ctr" fontAlgn="t"/>
                      <a:r>
                        <a:rPr lang="en-IN" sz="2400" b="1" u="none" strike="noStrike" dirty="0"/>
                        <a:t>&gt;70% </a:t>
                      </a:r>
                      <a:endParaRPr lang="en-IN" sz="2400" b="1" i="0" u="none" strike="noStrike" dirty="0">
                        <a:latin typeface="Arial"/>
                      </a:endParaRPr>
                    </a:p>
                  </a:txBody>
                  <a:tcPr marL="9525" marR="9525" marT="9525" marB="0" anchor="ctr">
                    <a:solidFill>
                      <a:schemeClr val="accent6">
                        <a:lumMod val="40000"/>
                        <a:lumOff val="60000"/>
                      </a:schemeClr>
                    </a:solidFill>
                  </a:tcPr>
                </a:tc>
                <a:tc>
                  <a:txBody>
                    <a:bodyPr/>
                    <a:lstStyle/>
                    <a:p>
                      <a:pPr algn="ctr" fontAlgn="t"/>
                      <a:r>
                        <a:rPr lang="en-IN" sz="2000" b="1" u="none" strike="noStrike" dirty="0" smtClean="0"/>
                        <a:t>DL, HP, KN, KL, MH, MZ, PD, PB, TR</a:t>
                      </a:r>
                      <a:endParaRPr lang="en-IN" sz="2000" b="1" i="0" u="none" strike="noStrike" dirty="0">
                        <a:latin typeface="Arial"/>
                      </a:endParaRPr>
                    </a:p>
                  </a:txBody>
                  <a:tcPr marL="9525" marR="9525" marT="9525" marB="0" anchor="ctr">
                    <a:solidFill>
                      <a:schemeClr val="accent6">
                        <a:lumMod val="40000"/>
                        <a:lumOff val="60000"/>
                      </a:schemeClr>
                    </a:solidFill>
                  </a:tcPr>
                </a:tc>
                <a:tc>
                  <a:txBody>
                    <a:bodyPr/>
                    <a:lstStyle/>
                    <a:p>
                      <a:pPr algn="ctr" fontAlgn="t"/>
                      <a:r>
                        <a:rPr lang="en-IN" sz="2000" b="1" u="none" strike="noStrike" dirty="0" smtClean="0"/>
                        <a:t>DL, KN, KL, MZ</a:t>
                      </a:r>
                      <a:endParaRPr lang="en-IN" sz="2000" b="1" i="0" u="none" strike="noStrike" dirty="0">
                        <a:latin typeface="Arial"/>
                      </a:endParaRPr>
                    </a:p>
                  </a:txBody>
                  <a:tcPr marL="9525" marR="9525" marT="9525" marB="0" anchor="ctr">
                    <a:solidFill>
                      <a:schemeClr val="accent6">
                        <a:lumMod val="40000"/>
                        <a:lumOff val="60000"/>
                      </a:schemeClr>
                    </a:solidFill>
                  </a:tcPr>
                </a:tc>
              </a:tr>
              <a:tr h="2048673">
                <a:tc>
                  <a:txBody>
                    <a:bodyPr/>
                    <a:lstStyle/>
                    <a:p>
                      <a:pPr algn="ctr" fontAlgn="t"/>
                      <a:r>
                        <a:rPr lang="en-IN" sz="2400" b="1" u="none" strike="noStrike" dirty="0"/>
                        <a:t>70%-40%</a:t>
                      </a:r>
                      <a:endParaRPr lang="en-IN" sz="2400" b="1" i="0" u="none" strike="noStrike" dirty="0">
                        <a:latin typeface="Arial"/>
                      </a:endParaRPr>
                    </a:p>
                  </a:txBody>
                  <a:tcPr marL="9525" marR="9525" marT="9525" marB="0" anchor="ctr">
                    <a:solidFill>
                      <a:schemeClr val="accent4">
                        <a:lumMod val="40000"/>
                        <a:lumOff val="60000"/>
                      </a:schemeClr>
                    </a:solidFill>
                  </a:tcPr>
                </a:tc>
                <a:tc>
                  <a:txBody>
                    <a:bodyPr/>
                    <a:lstStyle/>
                    <a:p>
                      <a:pPr algn="ctr" fontAlgn="t"/>
                      <a:r>
                        <a:rPr lang="en-IN" sz="2000" b="1" u="none" strike="noStrike" dirty="0" smtClean="0"/>
                        <a:t>AR, AS, CD, CG, DNH, DD, GO, HR,</a:t>
                      </a:r>
                    </a:p>
                    <a:p>
                      <a:pPr algn="ctr" fontAlgn="t"/>
                      <a:r>
                        <a:rPr lang="en-IN" sz="2000" b="1" u="none" strike="noStrike" dirty="0" smtClean="0"/>
                        <a:t> JK, MP, MN, MG, OD,SK,UK,WB</a:t>
                      </a:r>
                      <a:endParaRPr lang="en-IN" sz="2000" b="1" i="0" u="none" strike="noStrike" dirty="0">
                        <a:latin typeface="Arial"/>
                      </a:endParaRPr>
                    </a:p>
                  </a:txBody>
                  <a:tcPr marL="9525" marR="9525" marT="9525" marB="0" anchor="ctr">
                    <a:solidFill>
                      <a:schemeClr val="accent4">
                        <a:lumMod val="40000"/>
                        <a:lumOff val="60000"/>
                      </a:schemeClr>
                    </a:solidFill>
                  </a:tcPr>
                </a:tc>
                <a:tc>
                  <a:txBody>
                    <a:bodyPr/>
                    <a:lstStyle/>
                    <a:p>
                      <a:pPr algn="ctr" fontAlgn="t"/>
                      <a:r>
                        <a:rPr lang="en-IN" sz="2000" b="1" u="none" strike="noStrike" dirty="0" smtClean="0"/>
                        <a:t>AR,CH,CG,DNH,GO,HR,HP,JK,MH,PB,TR,WB</a:t>
                      </a:r>
                      <a:endParaRPr lang="en-IN" sz="2000" b="1" i="0" u="none" strike="noStrike" dirty="0">
                        <a:latin typeface="Arial"/>
                      </a:endParaRPr>
                    </a:p>
                  </a:txBody>
                  <a:tcPr marL="9525" marR="9525" marT="9525" marB="0" anchor="ctr">
                    <a:solidFill>
                      <a:schemeClr val="accent4">
                        <a:lumMod val="40000"/>
                        <a:lumOff val="60000"/>
                      </a:schemeClr>
                    </a:solidFill>
                  </a:tcPr>
                </a:tc>
              </a:tr>
              <a:tr h="1881707">
                <a:tc>
                  <a:txBody>
                    <a:bodyPr/>
                    <a:lstStyle/>
                    <a:p>
                      <a:pPr algn="ctr" fontAlgn="t"/>
                      <a:r>
                        <a:rPr lang="en-IN" sz="2400" b="1" u="none" strike="noStrike" dirty="0"/>
                        <a:t>&lt;40%</a:t>
                      </a:r>
                      <a:endParaRPr lang="en-IN" sz="2400" b="1" i="0" u="none" strike="noStrike" dirty="0">
                        <a:latin typeface="Arial"/>
                      </a:endParaRPr>
                    </a:p>
                  </a:txBody>
                  <a:tcPr marL="9525" marR="9525" marT="9525" marB="0" anchor="ctr">
                    <a:solidFill>
                      <a:schemeClr val="accent2">
                        <a:lumMod val="60000"/>
                        <a:lumOff val="40000"/>
                      </a:schemeClr>
                    </a:solidFill>
                  </a:tcPr>
                </a:tc>
                <a:tc>
                  <a:txBody>
                    <a:bodyPr/>
                    <a:lstStyle/>
                    <a:p>
                      <a:pPr algn="ctr" fontAlgn="t"/>
                      <a:r>
                        <a:rPr lang="en-IN" sz="2000" b="1" u="none" strike="noStrike" dirty="0" smtClean="0"/>
                        <a:t>AP, AN, BH, GJ, JH, LM, NG, TG, UP</a:t>
                      </a:r>
                      <a:endParaRPr lang="en-IN" sz="2000" b="1" i="0" u="none" strike="noStrike" dirty="0">
                        <a:latin typeface="Arial"/>
                      </a:endParaRPr>
                    </a:p>
                  </a:txBody>
                  <a:tcPr marL="9525" marR="9525" marT="9525" marB="0" anchor="ctr">
                    <a:solidFill>
                      <a:schemeClr val="accent2">
                        <a:lumMod val="60000"/>
                        <a:lumOff val="40000"/>
                      </a:schemeClr>
                    </a:solidFill>
                  </a:tcPr>
                </a:tc>
                <a:tc>
                  <a:txBody>
                    <a:bodyPr/>
                    <a:lstStyle/>
                    <a:p>
                      <a:pPr algn="ctr" fontAlgn="t"/>
                      <a:r>
                        <a:rPr lang="en-IN" sz="2000" b="1" u="none" strike="noStrike" dirty="0" smtClean="0"/>
                        <a:t>AP, AN, AS, BH, DD, GJ, JH, LM, MP, MN, MG,  NG, OR, PD, SK, TG, UP, UK</a:t>
                      </a:r>
                      <a:endParaRPr lang="en-IN" sz="2000" b="1" i="0" u="none" strike="noStrike" dirty="0">
                        <a:latin typeface="Arial"/>
                      </a:endParaRPr>
                    </a:p>
                  </a:txBody>
                  <a:tcPr marL="9525" marR="9525" marT="9525" marB="0" anchor="ctr">
                    <a:solidFill>
                      <a:schemeClr val="accent2">
                        <a:lumMod val="60000"/>
                        <a:lumOff val="40000"/>
                      </a:schemeClr>
                    </a:solidFill>
                  </a:tcPr>
                </a:tc>
              </a:tr>
            </a:tbl>
          </a:graphicData>
        </a:graphic>
      </p:graphicFrame>
    </p:spTree>
    <p:extLst>
      <p:ext uri="{BB962C8B-B14F-4D97-AF65-F5344CB8AC3E}">
        <p14:creationId xmlns:p14="http://schemas.microsoft.com/office/powerpoint/2010/main" xmlns="" val="1346954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72886" y="710652"/>
            <a:ext cx="10482943" cy="4833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rgbClr val="0000CC"/>
                </a:solidFill>
                <a:latin typeface="Agency FB" panose="020B0503020202020204" pitchFamily="34" charset="0"/>
              </a:rPr>
              <a:t>Kilkari</a:t>
            </a:r>
            <a:r>
              <a:rPr lang="en-US" sz="5400" b="1" dirty="0" smtClean="0">
                <a:solidFill>
                  <a:srgbClr val="0000CC"/>
                </a:solidFill>
                <a:latin typeface="Agency FB" panose="020B0503020202020204" pitchFamily="34" charset="0"/>
              </a:rPr>
              <a:t>/ Mobile Academy/ MCTFC</a:t>
            </a:r>
            <a:endParaRPr lang="en-US" sz="5400" b="1" dirty="0">
              <a:solidFill>
                <a:srgbClr val="0000CC"/>
              </a:solidFill>
              <a:latin typeface="Agency FB" panose="020B0503020202020204" pitchFamily="34" charset="0"/>
            </a:endParaRPr>
          </a:p>
        </p:txBody>
      </p:sp>
      <p:sp>
        <p:nvSpPr>
          <p:cNvPr id="3" name="Content Placeholder 2"/>
          <p:cNvSpPr>
            <a:spLocks noGrp="1"/>
          </p:cNvSpPr>
          <p:nvPr>
            <p:ph idx="1"/>
          </p:nvPr>
        </p:nvSpPr>
        <p:spPr>
          <a:xfrm>
            <a:off x="290733" y="1621674"/>
            <a:ext cx="11901267" cy="5714658"/>
          </a:xfrm>
        </p:spPr>
        <p:txBody>
          <a:bodyPr>
            <a:normAutofit/>
          </a:bodyPr>
          <a:lstStyle/>
          <a:p>
            <a:r>
              <a:rPr lang="en-US" b="1" dirty="0" err="1" smtClean="0">
                <a:solidFill>
                  <a:schemeClr val="accent4">
                    <a:lumMod val="50000"/>
                  </a:schemeClr>
                </a:solidFill>
              </a:rPr>
              <a:t>Kilkari</a:t>
            </a:r>
            <a:r>
              <a:rPr lang="en-US" b="1" dirty="0" smtClean="0">
                <a:solidFill>
                  <a:schemeClr val="accent4">
                    <a:lumMod val="50000"/>
                  </a:schemeClr>
                </a:solidFill>
              </a:rPr>
              <a:t> and Mobile Academy:- </a:t>
            </a:r>
          </a:p>
          <a:p>
            <a:pPr marL="450850" indent="-268288">
              <a:buFont typeface="Wingdings" panose="05000000000000000000" pitchFamily="2" charset="2"/>
              <a:buChar char="ü"/>
            </a:pPr>
            <a:r>
              <a:rPr lang="en-US" dirty="0" smtClean="0"/>
              <a:t>Trainings at districts/blocks to be conducted</a:t>
            </a:r>
          </a:p>
          <a:p>
            <a:pPr marL="450850" indent="-268288">
              <a:buFont typeface="Wingdings" panose="05000000000000000000" pitchFamily="2" charset="2"/>
              <a:buChar char="ü"/>
            </a:pPr>
            <a:r>
              <a:rPr lang="en-US" dirty="0" smtClean="0"/>
              <a:t>Timely distribution of Mobile Academy course completion certificate</a:t>
            </a:r>
          </a:p>
          <a:p>
            <a:pPr marL="450850" indent="-268288">
              <a:buFont typeface="Wingdings" panose="05000000000000000000" pitchFamily="2" charset="2"/>
              <a:buChar char="ü"/>
            </a:pPr>
            <a:r>
              <a:rPr lang="en-US" dirty="0" smtClean="0"/>
              <a:t>Ensure Mobile Number data accuracy in MCTS/RCH Portal.</a:t>
            </a:r>
          </a:p>
          <a:p>
            <a:r>
              <a:rPr lang="en-US" b="1" dirty="0" smtClean="0">
                <a:solidFill>
                  <a:schemeClr val="accent4">
                    <a:lumMod val="50000"/>
                  </a:schemeClr>
                </a:solidFill>
              </a:rPr>
              <a:t>MCTFC</a:t>
            </a:r>
          </a:p>
          <a:p>
            <a:pPr indent="222250">
              <a:buFont typeface="Wingdings" panose="05000000000000000000" pitchFamily="2" charset="2"/>
              <a:buChar char="ü"/>
            </a:pPr>
            <a:r>
              <a:rPr lang="en-US" b="1" dirty="0"/>
              <a:t> </a:t>
            </a:r>
            <a:r>
              <a:rPr lang="en-US" dirty="0" smtClean="0"/>
              <a:t>States to ensure that correct mobile numbers of PW/ASHAs and ANMs are provided</a:t>
            </a:r>
          </a:p>
          <a:p>
            <a:pPr marL="450850" indent="-268288">
              <a:buFont typeface="Wingdings" panose="05000000000000000000" pitchFamily="2" charset="2"/>
              <a:buChar char="ü"/>
            </a:pPr>
            <a:endParaRPr lang="en-US" sz="2400" dirty="0" smtClean="0"/>
          </a:p>
          <a:p>
            <a:endParaRPr lang="en-US" sz="2400" dirty="0"/>
          </a:p>
        </p:txBody>
      </p:sp>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4" name="Slide Number Placeholder 3"/>
          <p:cNvSpPr>
            <a:spLocks noGrp="1"/>
          </p:cNvSpPr>
          <p:nvPr>
            <p:ph type="sldNum" sz="quarter" idx="12"/>
          </p:nvPr>
        </p:nvSpPr>
        <p:spPr/>
        <p:txBody>
          <a:bodyPr/>
          <a:lstStyle/>
          <a:p>
            <a:fld id="{BA559D0F-1EAD-41F5-AA35-F2832ECA82B6}" type="slidenum">
              <a:rPr lang="en-US" smtClean="0"/>
              <a:pPr/>
              <a:t>42</a:t>
            </a:fld>
            <a:endParaRPr lang="en-US"/>
          </a:p>
        </p:txBody>
      </p:sp>
    </p:spTree>
    <p:extLst>
      <p:ext uri="{BB962C8B-B14F-4D97-AF65-F5344CB8AC3E}">
        <p14:creationId xmlns:p14="http://schemas.microsoft.com/office/powerpoint/2010/main" xmlns="" val="32492106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8530"/>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JSY and PMMVY </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002617640"/>
              </p:ext>
            </p:extLst>
          </p:nvPr>
        </p:nvGraphicFramePr>
        <p:xfrm>
          <a:off x="4705349" y="1008530"/>
          <a:ext cx="8009965" cy="462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43</a:t>
            </a:fld>
            <a:endParaRPr lang="en-US"/>
          </a:p>
        </p:txBody>
      </p:sp>
    </p:spTree>
    <p:extLst>
      <p:ext uri="{BB962C8B-B14F-4D97-AF65-F5344CB8AC3E}">
        <p14:creationId xmlns:p14="http://schemas.microsoft.com/office/powerpoint/2010/main" xmlns="" val="13217116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2971800" algn="ctr"/>
                <a:tab pos="5943600" algn="r"/>
              </a:tabLst>
              <a:defRPr/>
            </a:pPr>
            <a:r>
              <a:rPr lang="en-US" sz="3800" b="1" dirty="0">
                <a:solidFill>
                  <a:srgbClr val="0000CC"/>
                </a:solidFill>
                <a:latin typeface="Agency FB" panose="020B0503020202020204" pitchFamily="34" charset="0"/>
                <a:ea typeface="Calibri" pitchFamily="34" charset="0"/>
                <a:cs typeface="Times New Roman" pitchFamily="18" charset="0"/>
              </a:rPr>
              <a:t>PMMVY &amp; JSY Beneficiaries updation into PMMVY-CAS software</a:t>
            </a:r>
            <a:endParaRPr lang="en-US" sz="3800" dirty="0">
              <a:solidFill>
                <a:srgbClr val="0000CC"/>
              </a:solidFill>
              <a:latin typeface="Agency FB" panose="020B0503020202020204" pitchFamily="34" charset="0"/>
              <a:cs typeface="Arial" pitchFamily="34" charset="0"/>
            </a:endParaRPr>
          </a:p>
        </p:txBody>
      </p:sp>
      <p:sp>
        <p:nvSpPr>
          <p:cNvPr id="4" name="Rectangle 1"/>
          <p:cNvSpPr>
            <a:spLocks noChangeArrowheads="1"/>
          </p:cNvSpPr>
          <p:nvPr/>
        </p:nvSpPr>
        <p:spPr bwMode="auto">
          <a:xfrm>
            <a:off x="579266" y="1665055"/>
            <a:ext cx="5734141"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tabLst>
                <a:tab pos="2971800" algn="ctr"/>
                <a:tab pos="5943600" algn="r"/>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2971800" algn="ctr"/>
                <a:tab pos="5943600" algn="r"/>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2971800" algn="ctr"/>
                <a:tab pos="5943600" algn="r"/>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2971800" algn="ctr"/>
                <a:tab pos="5943600" algn="r"/>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2971800" algn="ctr"/>
                <a:tab pos="5943600" algn="r"/>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400" dirty="0" smtClean="0">
                <a:latin typeface="Verdana" panose="020B0604030504040204" pitchFamily="34" charset="0"/>
                <a:ea typeface="Calibri" panose="020F0502020204030204" pitchFamily="34" charset="0"/>
                <a:cs typeface="Times New Roman" panose="02020603050405020304" pitchFamily="18" charset="0"/>
              </a:rPr>
              <a:t> Data </a:t>
            </a:r>
            <a:r>
              <a:rPr lang="en-US" altLang="en-US" sz="2400" dirty="0">
                <a:latin typeface="Verdana" panose="020B0604030504040204" pitchFamily="34" charset="0"/>
                <a:ea typeface="Calibri" panose="020F0502020204030204" pitchFamily="34" charset="0"/>
                <a:cs typeface="Times New Roman" panose="02020603050405020304" pitchFamily="18" charset="0"/>
              </a:rPr>
              <a:t>of JSY beneficiaries </a:t>
            </a:r>
            <a:r>
              <a:rPr lang="en-US" altLang="en-US" sz="2400" b="1" dirty="0" smtClean="0">
                <a:latin typeface="Verdana" panose="020B0604030504040204" pitchFamily="34" charset="0"/>
                <a:ea typeface="Calibri" panose="020F0502020204030204" pitchFamily="34" charset="0"/>
                <a:cs typeface="Times New Roman" panose="02020603050405020304" pitchFamily="18" charset="0"/>
              </a:rPr>
              <a:t>not </a:t>
            </a:r>
            <a:r>
              <a:rPr lang="en-US" altLang="en-US" sz="2400" b="1" dirty="0">
                <a:latin typeface="Verdana" panose="020B0604030504040204" pitchFamily="34" charset="0"/>
                <a:ea typeface="Calibri" panose="020F0502020204030204" pitchFamily="34" charset="0"/>
                <a:cs typeface="Times New Roman" panose="02020603050405020304" pitchFamily="18" charset="0"/>
              </a:rPr>
              <a:t>being adequately entered</a:t>
            </a:r>
            <a:r>
              <a:rPr lang="en-US" altLang="en-US" sz="2400" dirty="0">
                <a:latin typeface="Verdana" panose="020B0604030504040204" pitchFamily="34" charset="0"/>
                <a:ea typeface="Calibri" panose="020F0502020204030204" pitchFamily="34" charset="0"/>
                <a:cs typeface="Times New Roman" panose="02020603050405020304" pitchFamily="18" charset="0"/>
              </a:rPr>
              <a:t>. </a:t>
            </a:r>
          </a:p>
          <a:p>
            <a:pPr algn="just">
              <a:buFont typeface="Wingdings" panose="05000000000000000000" pitchFamily="2" charset="2"/>
              <a:buChar char="q"/>
            </a:pPr>
            <a:endParaRPr lang="en-US" altLang="en-US" sz="2400" dirty="0">
              <a:latin typeface="Verdana" panose="020B060403050404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altLang="en-US" sz="2400" dirty="0">
                <a:latin typeface="Verdana" panose="020B0604030504040204" pitchFamily="34" charset="0"/>
                <a:ea typeface="Calibri" panose="020F0502020204030204" pitchFamily="34" charset="0"/>
                <a:cs typeface="Times New Roman" panose="02020603050405020304" pitchFamily="18" charset="0"/>
              </a:rPr>
              <a:t>States/UTs to take up ‘</a:t>
            </a:r>
            <a:r>
              <a:rPr lang="en-US" altLang="en-US" sz="2400" b="1" dirty="0" smtClean="0">
                <a:solidFill>
                  <a:srgbClr val="C00000"/>
                </a:solidFill>
                <a:latin typeface="Verdana" panose="020B0604030504040204" pitchFamily="34" charset="0"/>
                <a:ea typeface="Calibri" panose="020F0502020204030204" pitchFamily="34" charset="0"/>
                <a:cs typeface="Times New Roman" panose="02020603050405020304" pitchFamily="18" charset="0"/>
              </a:rPr>
              <a:t>One time </a:t>
            </a:r>
            <a:r>
              <a:rPr lang="en-US" altLang="en-US" sz="24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Special Drive</a:t>
            </a:r>
            <a:r>
              <a:rPr lang="en-US" altLang="en-US" sz="2400" b="1" dirty="0">
                <a:latin typeface="Verdana" panose="020B0604030504040204" pitchFamily="34" charset="0"/>
                <a:ea typeface="Calibri" panose="020F0502020204030204" pitchFamily="34" charset="0"/>
                <a:cs typeface="Times New Roman" panose="02020603050405020304" pitchFamily="18" charset="0"/>
              </a:rPr>
              <a:t>’</a:t>
            </a:r>
            <a:r>
              <a:rPr lang="en-US" altLang="en-US" sz="2400" dirty="0">
                <a:latin typeface="Verdana" panose="020B0604030504040204" pitchFamily="34" charset="0"/>
                <a:ea typeface="Calibri" panose="020F0502020204030204" pitchFamily="34" charset="0"/>
                <a:cs typeface="Times New Roman" panose="02020603050405020304" pitchFamily="18" charset="0"/>
              </a:rPr>
              <a:t> to update the backlog as per the </a:t>
            </a:r>
            <a:r>
              <a:rPr lang="en-US" altLang="en-US" sz="2400" dirty="0" err="1">
                <a:latin typeface="Verdana" panose="020B0604030504040204" pitchFamily="34" charset="0"/>
                <a:ea typeface="Calibri" panose="020F0502020204030204" pitchFamily="34" charset="0"/>
                <a:cs typeface="Times New Roman" panose="02020603050405020304" pitchFamily="18" charset="0"/>
              </a:rPr>
              <a:t>SoP</a:t>
            </a:r>
            <a:r>
              <a:rPr lang="en-US" altLang="en-US" sz="2400" dirty="0">
                <a:latin typeface="Verdana" panose="020B0604030504040204" pitchFamily="34" charset="0"/>
                <a:ea typeface="Calibri" panose="020F0502020204030204" pitchFamily="34" charset="0"/>
                <a:cs typeface="Times New Roman" panose="02020603050405020304" pitchFamily="18" charset="0"/>
              </a:rPr>
              <a:t> issued. </a:t>
            </a:r>
          </a:p>
          <a:p>
            <a:pPr algn="just">
              <a:buFont typeface="Wingdings" panose="05000000000000000000" pitchFamily="2" charset="2"/>
              <a:buChar char="q"/>
            </a:pPr>
            <a:endParaRPr lang="en-US" altLang="en-US" sz="2400" dirty="0">
              <a:latin typeface="Verdana" panose="020B0604030504040204" pitchFamily="34" charset="0"/>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en-US" altLang="en-US" sz="24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 </a:t>
            </a:r>
            <a:r>
              <a:rPr lang="en-US" altLang="en-US" sz="2400" b="1" dirty="0">
                <a:latin typeface="Verdana" panose="020B0604030504040204" pitchFamily="34" charset="0"/>
                <a:ea typeface="Calibri" panose="020F0502020204030204" pitchFamily="34" charset="0"/>
                <a:cs typeface="Times New Roman" panose="02020603050405020304" pitchFamily="18" charset="0"/>
              </a:rPr>
              <a:t>All States/UTs to complete the backlog </a:t>
            </a:r>
            <a:r>
              <a:rPr lang="en-US" altLang="en-US" sz="24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latest by 20</a:t>
            </a:r>
            <a:r>
              <a:rPr lang="en-US" altLang="en-US" sz="2400" b="1" baseline="30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th</a:t>
            </a:r>
            <a:r>
              <a:rPr lang="en-US" altLang="en-US" sz="24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 Oct, 2019.</a:t>
            </a:r>
            <a:endParaRPr lang="en-US" altLang="en-US" sz="2400" b="1" dirty="0">
              <a:solidFill>
                <a:srgbClr val="C00000"/>
              </a:solidFill>
              <a:ea typeface="Calibri" panose="020F0502020204030204" pitchFamily="34" charset="0"/>
              <a:cs typeface="Times New Roman" panose="02020603050405020304" pitchFamily="18" charset="0"/>
            </a:endParaRPr>
          </a:p>
        </p:txBody>
      </p:sp>
      <p:sp>
        <p:nvSpPr>
          <p:cNvPr id="6" name="Rounded Rectangle 5"/>
          <p:cNvSpPr/>
          <p:nvPr/>
        </p:nvSpPr>
        <p:spPr>
          <a:xfrm>
            <a:off x="6659200" y="1056290"/>
            <a:ext cx="4975225" cy="311931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just" fontAlgn="auto">
              <a:spcBef>
                <a:spcPts val="0"/>
              </a:spcBef>
              <a:spcAft>
                <a:spcPts val="0"/>
              </a:spcAft>
              <a:buFont typeface="Wingdings" pitchFamily="2" charset="2"/>
              <a:buChar char="v"/>
              <a:defRPr/>
            </a:pPr>
            <a:r>
              <a:rPr lang="en-US" altLang="en-US" sz="2400" b="1" dirty="0">
                <a:solidFill>
                  <a:schemeClr val="tx1"/>
                </a:solidFill>
              </a:rPr>
              <a:t>Total pendency = 65 </a:t>
            </a:r>
            <a:r>
              <a:rPr lang="en-US" altLang="en-US" sz="2400" b="1" dirty="0" err="1">
                <a:solidFill>
                  <a:schemeClr val="tx1"/>
                </a:solidFill>
              </a:rPr>
              <a:t>lakhs</a:t>
            </a:r>
            <a:endParaRPr lang="en-US" altLang="en-US" sz="2400" b="1" dirty="0">
              <a:solidFill>
                <a:schemeClr val="tx1"/>
              </a:solidFill>
            </a:endParaRPr>
          </a:p>
          <a:p>
            <a:pPr marL="228600" indent="-228600" algn="just" fontAlgn="auto">
              <a:spcBef>
                <a:spcPts val="0"/>
              </a:spcBef>
              <a:spcAft>
                <a:spcPts val="0"/>
              </a:spcAft>
              <a:buFont typeface="Wingdings" pitchFamily="2" charset="2"/>
              <a:buChar char="v"/>
              <a:defRPr/>
            </a:pPr>
            <a:r>
              <a:rPr lang="en-US" sz="2400" b="1" dirty="0">
                <a:solidFill>
                  <a:schemeClr val="tx1"/>
                </a:solidFill>
              </a:rPr>
              <a:t>In 16 states where data backlog &gt; 1 </a:t>
            </a:r>
            <a:r>
              <a:rPr lang="en-US" sz="2400" b="1" dirty="0" err="1">
                <a:solidFill>
                  <a:schemeClr val="tx1"/>
                </a:solidFill>
              </a:rPr>
              <a:t>Lakh</a:t>
            </a:r>
            <a:r>
              <a:rPr lang="en-US" sz="2400" b="1" dirty="0">
                <a:solidFill>
                  <a:schemeClr val="tx1"/>
                </a:solidFill>
              </a:rPr>
              <a:t>. (</a:t>
            </a:r>
            <a:r>
              <a:rPr lang="en-US" sz="2400" b="1" dirty="0">
                <a:solidFill>
                  <a:srgbClr val="FF0000"/>
                </a:solidFill>
              </a:rPr>
              <a:t>UP, RJ, MH, MP, WB</a:t>
            </a:r>
            <a:r>
              <a:rPr lang="en-US" sz="2400" b="1" dirty="0" smtClean="0">
                <a:solidFill>
                  <a:srgbClr val="FF0000"/>
                </a:solidFill>
              </a:rPr>
              <a:t>, BH, KR</a:t>
            </a:r>
            <a:r>
              <a:rPr lang="en-US" sz="2400" b="1" dirty="0">
                <a:solidFill>
                  <a:srgbClr val="FF0000"/>
                </a:solidFill>
              </a:rPr>
              <a:t>, KE, AP, GJ, HR AS, JH, CH, TN and PB</a:t>
            </a:r>
            <a:r>
              <a:rPr lang="en-US" sz="2400" b="1" dirty="0">
                <a:solidFill>
                  <a:schemeClr val="tx1"/>
                </a:solidFill>
              </a:rPr>
              <a:t>)</a:t>
            </a:r>
          </a:p>
          <a:p>
            <a:pPr marL="228600" indent="-228600" algn="just" fontAlgn="auto">
              <a:spcBef>
                <a:spcPts val="0"/>
              </a:spcBef>
              <a:spcAft>
                <a:spcPts val="0"/>
              </a:spcAft>
              <a:buFont typeface="Wingdings" pitchFamily="2" charset="2"/>
              <a:buChar char="v"/>
              <a:defRPr/>
            </a:pPr>
            <a:r>
              <a:rPr lang="en-US" sz="2400" b="1" dirty="0">
                <a:solidFill>
                  <a:schemeClr val="tx1"/>
                </a:solidFill>
              </a:rPr>
              <a:t>16 states - Constitute 95% of the total pendency at National level</a:t>
            </a:r>
          </a:p>
        </p:txBody>
      </p:sp>
      <p:sp>
        <p:nvSpPr>
          <p:cNvPr id="7" name="Rounded Rectangle 6"/>
          <p:cNvSpPr/>
          <p:nvPr/>
        </p:nvSpPr>
        <p:spPr>
          <a:xfrm>
            <a:off x="6770688" y="4319752"/>
            <a:ext cx="4800600" cy="21441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just" fontAlgn="auto">
              <a:spcBef>
                <a:spcPts val="0"/>
              </a:spcBef>
              <a:spcAft>
                <a:spcPts val="0"/>
              </a:spcAft>
              <a:buFont typeface="Wingdings" pitchFamily="2" charset="2"/>
              <a:buChar char="v"/>
              <a:defRPr/>
            </a:pPr>
            <a:r>
              <a:rPr lang="en-US" altLang="en-US" sz="2400" b="1" dirty="0">
                <a:solidFill>
                  <a:schemeClr val="tx1"/>
                </a:solidFill>
              </a:rPr>
              <a:t>27 lakhs  (i.e. 42%) is the pendency of 10 Health States/UTs - </a:t>
            </a:r>
            <a:r>
              <a:rPr lang="en-US" altLang="en-US" sz="2400" dirty="0">
                <a:solidFill>
                  <a:schemeClr val="tx1"/>
                </a:solidFill>
              </a:rPr>
              <a:t>[UP, MH, WB, AP, TN, MG, D&amp;NH, D&amp;D, TG and Chandigarh]</a:t>
            </a:r>
          </a:p>
          <a:p>
            <a:pPr marL="228600" indent="-228600" algn="just" fontAlgn="auto">
              <a:spcBef>
                <a:spcPts val="0"/>
              </a:spcBef>
              <a:spcAft>
                <a:spcPts val="0"/>
              </a:spcAft>
              <a:buFont typeface="Wingdings" pitchFamily="2" charset="2"/>
              <a:buChar char="v"/>
              <a:defRPr/>
            </a:pPr>
            <a:endParaRPr lang="en-US" altLang="en-US" sz="2400" b="1" dirty="0">
              <a:solidFill>
                <a:schemeClr val="tx1"/>
              </a:solidFill>
            </a:endParaRPr>
          </a:p>
        </p:txBody>
      </p:sp>
    </p:spTree>
    <p:extLst>
      <p:ext uri="{BB962C8B-B14F-4D97-AF65-F5344CB8AC3E}">
        <p14:creationId xmlns:p14="http://schemas.microsoft.com/office/powerpoint/2010/main" xmlns="" val="32157854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008530"/>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Direct Benefit Transfer (DBT)</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73997918"/>
              </p:ext>
            </p:extLst>
          </p:nvPr>
        </p:nvGraphicFramePr>
        <p:xfrm>
          <a:off x="4533899" y="1008530"/>
          <a:ext cx="8009965" cy="462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45</a:t>
            </a:fld>
            <a:endParaRPr lang="en-US"/>
          </a:p>
        </p:txBody>
      </p:sp>
    </p:spTree>
    <p:extLst>
      <p:ext uri="{BB962C8B-B14F-4D97-AF65-F5344CB8AC3E}">
        <p14:creationId xmlns:p14="http://schemas.microsoft.com/office/powerpoint/2010/main" xmlns="" val="31531749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tabLst>
                <a:tab pos="2971800" algn="ctr"/>
                <a:tab pos="5943600" algn="r"/>
              </a:tabLst>
              <a:defRPr/>
            </a:pPr>
            <a:r>
              <a:rPr lang="en-US" sz="4000" b="1" dirty="0">
                <a:solidFill>
                  <a:srgbClr val="0000CC"/>
                </a:solidFill>
                <a:latin typeface="Agency FB" panose="020B0503020202020204" pitchFamily="34" charset="0"/>
                <a:ea typeface="Calibri"/>
                <a:cs typeface="Times New Roman"/>
              </a:rPr>
              <a:t>STATUS OF DBT REPORTING INTO DBT HEALTH PORTAL</a:t>
            </a:r>
            <a:endParaRPr lang="en-US" sz="4000" dirty="0">
              <a:solidFill>
                <a:srgbClr val="0000CC"/>
              </a:solidFill>
              <a:latin typeface="Agency FB" panose="020B0503020202020204" pitchFamily="34" charset="0"/>
              <a:ea typeface="Calibri"/>
              <a:cs typeface="Times New Roman"/>
            </a:endParaRPr>
          </a:p>
        </p:txBody>
      </p:sp>
      <p:sp>
        <p:nvSpPr>
          <p:cNvPr id="6" name="Rectangle 1"/>
          <p:cNvSpPr>
            <a:spLocks noChangeArrowheads="1"/>
          </p:cNvSpPr>
          <p:nvPr/>
        </p:nvSpPr>
        <p:spPr bwMode="auto">
          <a:xfrm>
            <a:off x="331076" y="1085588"/>
            <a:ext cx="11587655" cy="2118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15000"/>
              </a:lnSpc>
              <a:spcAft>
                <a:spcPts val="1000"/>
              </a:spcAft>
              <a:buFont typeface="Wingdings" panose="05000000000000000000" pitchFamily="2" charset="2"/>
              <a:buChar char="q"/>
            </a:pPr>
            <a:r>
              <a:rPr lang="en-US" altLang="en-US" sz="2000" b="1" dirty="0">
                <a:latin typeface="Verdana" panose="020B0604030504040204" pitchFamily="34" charset="0"/>
                <a:ea typeface="Calibri" panose="020F0502020204030204" pitchFamily="34" charset="0"/>
                <a:cs typeface="Times New Roman" panose="02020603050405020304" pitchFamily="18" charset="0"/>
              </a:rPr>
              <a:t>DBT Health Portal</a:t>
            </a:r>
            <a:r>
              <a:rPr lang="en-US" altLang="en-US" sz="2000" dirty="0">
                <a:latin typeface="Verdana" panose="020B0604030504040204" pitchFamily="34" charset="0"/>
                <a:ea typeface="Calibri" panose="020F0502020204030204" pitchFamily="34" charset="0"/>
                <a:cs typeface="Times New Roman" panose="02020603050405020304" pitchFamily="18" charset="0"/>
              </a:rPr>
              <a:t> </a:t>
            </a:r>
            <a:r>
              <a:rPr lang="en-US" altLang="en-US" sz="2000" dirty="0" smtClean="0">
                <a:latin typeface="Verdana" panose="020B0604030504040204" pitchFamily="34" charset="0"/>
                <a:ea typeface="Calibri" panose="020F0502020204030204" pitchFamily="34" charset="0"/>
                <a:cs typeface="Times New Roman" panose="02020603050405020304" pitchFamily="18" charset="0"/>
              </a:rPr>
              <a:t>used </a:t>
            </a:r>
            <a:r>
              <a:rPr lang="en-US" altLang="en-US" sz="2000" dirty="0">
                <a:latin typeface="Verdana" panose="020B0604030504040204" pitchFamily="34" charset="0"/>
                <a:ea typeface="Calibri" panose="020F0502020204030204" pitchFamily="34" charset="0"/>
                <a:cs typeface="Times New Roman" panose="02020603050405020304" pitchFamily="18" charset="0"/>
              </a:rPr>
              <a:t>by the States/UTs which allows direct reporting of DBT data for JSY, ASHAs, Family Planning, JSSK and Contractual staff payments.</a:t>
            </a:r>
          </a:p>
          <a:p>
            <a:pPr algn="just" eaLnBrk="1" hangingPunct="1">
              <a:lnSpc>
                <a:spcPct val="115000"/>
              </a:lnSpc>
              <a:spcAft>
                <a:spcPts val="1000"/>
              </a:spcAft>
              <a:buFont typeface="Wingdings" panose="05000000000000000000" pitchFamily="2" charset="2"/>
              <a:buChar char="q"/>
            </a:pPr>
            <a:r>
              <a:rPr lang="en-US" altLang="en-US" sz="2000" dirty="0">
                <a:latin typeface="Verdana" panose="020B0604030504040204" pitchFamily="34" charset="0"/>
                <a:ea typeface="Calibri" panose="020F0502020204030204" pitchFamily="34" charset="0"/>
                <a:cs typeface="Times New Roman" panose="02020603050405020304" pitchFamily="18" charset="0"/>
              </a:rPr>
              <a:t> </a:t>
            </a:r>
            <a:r>
              <a:rPr lang="en-US" altLang="en-US" sz="20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States DBT Nodal officers to report DBT progress latest by 5</a:t>
            </a:r>
            <a:r>
              <a:rPr lang="en-US" altLang="en-US" sz="2000" b="1" baseline="30000" dirty="0">
                <a:solidFill>
                  <a:srgbClr val="FF0000"/>
                </a:solidFill>
                <a:latin typeface="Verdana" panose="020B0604030504040204" pitchFamily="34" charset="0"/>
                <a:ea typeface="Calibri" panose="020F0502020204030204" pitchFamily="34" charset="0"/>
                <a:cs typeface="Times New Roman" panose="02020603050405020304" pitchFamily="18" charset="0"/>
              </a:rPr>
              <a:t>th</a:t>
            </a:r>
            <a:r>
              <a:rPr lang="en-US" altLang="en-US" sz="20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 day of every month.</a:t>
            </a:r>
          </a:p>
          <a:p>
            <a:pPr algn="just" eaLnBrk="1" hangingPunct="1">
              <a:lnSpc>
                <a:spcPct val="115000"/>
              </a:lnSpc>
              <a:spcAft>
                <a:spcPts val="1000"/>
              </a:spcAft>
              <a:buFont typeface="Wingdings" panose="05000000000000000000" pitchFamily="2" charset="2"/>
              <a:buChar char="q"/>
            </a:pPr>
            <a:r>
              <a:rPr lang="en-US" altLang="en-US" sz="2000" dirty="0">
                <a:latin typeface="Verdana" panose="020B0604030504040204" pitchFamily="34" charset="0"/>
                <a:ea typeface="Calibri" panose="020F0502020204030204" pitchFamily="34" charset="0"/>
                <a:cs typeface="Times New Roman" panose="02020603050405020304" pitchFamily="18" charset="0"/>
              </a:rPr>
              <a:t> </a:t>
            </a:r>
            <a:r>
              <a:rPr lang="en-US" altLang="en-US" sz="2000"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Lakshadweep to start DBT reporting [No reporting in FY 18-19 &amp; FY 19-20].</a:t>
            </a:r>
          </a:p>
        </p:txBody>
      </p:sp>
      <p:graphicFrame>
        <p:nvGraphicFramePr>
          <p:cNvPr id="7" name="Table 6"/>
          <p:cNvGraphicFramePr>
            <a:graphicFrameLocks noGrp="1"/>
          </p:cNvGraphicFramePr>
          <p:nvPr>
            <p:extLst>
              <p:ext uri="{D42A27DB-BD31-4B8C-83A1-F6EECF244321}">
                <p14:modId xmlns:p14="http://schemas.microsoft.com/office/powerpoint/2010/main" xmlns="" val="1233548650"/>
              </p:ext>
            </p:extLst>
          </p:nvPr>
        </p:nvGraphicFramePr>
        <p:xfrm>
          <a:off x="857421" y="3313385"/>
          <a:ext cx="10411777" cy="3276601"/>
        </p:xfrm>
        <a:graphic>
          <a:graphicData uri="http://schemas.openxmlformats.org/drawingml/2006/table">
            <a:tbl>
              <a:tblPr/>
              <a:tblGrid>
                <a:gridCol w="2739356"/>
                <a:gridCol w="393391"/>
                <a:gridCol w="7279030"/>
              </a:tblGrid>
              <a:tr h="334852">
                <a:tc gridSpan="3">
                  <a:txBody>
                    <a:bodyPr/>
                    <a:lstStyle/>
                    <a:p>
                      <a:pPr algn="ctr" fontAlgn="b"/>
                      <a:r>
                        <a:rPr lang="en-US" sz="1800" b="1" i="0" u="none" strike="noStrike" dirty="0">
                          <a:latin typeface="Calibri"/>
                        </a:rPr>
                        <a:t>NOTE: NATIONAL ABSTRACT</a:t>
                      </a:r>
                    </a:p>
                  </a:txBody>
                  <a:tcPr marL="9054" marR="9054" marT="90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r>
              <a:tr h="980583">
                <a:tc>
                  <a:txBody>
                    <a:bodyPr/>
                    <a:lstStyle/>
                    <a:p>
                      <a:pPr algn="l" fontAlgn="ctr"/>
                      <a:r>
                        <a:rPr lang="en-US" sz="1800" b="1" i="1" u="none" strike="noStrike" dirty="0">
                          <a:latin typeface="Calibri"/>
                        </a:rPr>
                        <a:t>100% Reporting till August  by 12 </a:t>
                      </a:r>
                      <a:r>
                        <a:rPr lang="en-US" sz="1800" b="1" i="1" u="none" strike="noStrike" dirty="0" smtClean="0">
                          <a:latin typeface="Calibri"/>
                        </a:rPr>
                        <a:t>States.</a:t>
                      </a:r>
                      <a:endParaRPr lang="en-US" sz="1800" b="1" i="1" u="none" strike="noStrike" dirty="0">
                        <a:latin typeface="Calibri"/>
                      </a:endParaRP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fontAlgn="ctr"/>
                      <a:r>
                        <a:rPr lang="en-US" sz="1800" b="1" i="0" u="none" strike="noStrike" dirty="0">
                          <a:latin typeface="Calibri"/>
                        </a:rPr>
                        <a:t>12</a:t>
                      </a: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indent="0" algn="just" fontAlgn="ctr"/>
                      <a:r>
                        <a:rPr lang="en-US" sz="1800" b="1" i="1" u="none" strike="noStrike" dirty="0">
                          <a:solidFill>
                            <a:srgbClr val="00B451"/>
                          </a:solidFill>
                          <a:latin typeface="Calibri"/>
                        </a:rPr>
                        <a:t>Arunachal </a:t>
                      </a:r>
                      <a:r>
                        <a:rPr lang="en-US" sz="1800" b="1" i="1" u="none" strike="noStrike" dirty="0" smtClean="0">
                          <a:solidFill>
                            <a:srgbClr val="00B451"/>
                          </a:solidFill>
                          <a:latin typeface="Calibri"/>
                        </a:rPr>
                        <a:t>Pradesh; Bihar; Chandigarh; Daman Diu; Jharkhand; Karnataka; Maharashtra; </a:t>
                      </a:r>
                      <a:r>
                        <a:rPr lang="en-US" sz="1800" b="1" i="1" u="none" strike="noStrike" dirty="0" err="1" smtClean="0">
                          <a:solidFill>
                            <a:srgbClr val="00B451"/>
                          </a:solidFill>
                          <a:latin typeface="Calibri"/>
                        </a:rPr>
                        <a:t>Puducherry</a:t>
                      </a:r>
                      <a:r>
                        <a:rPr lang="en-US" sz="1800" b="1" i="1" u="none" strike="noStrike" dirty="0" smtClean="0">
                          <a:solidFill>
                            <a:srgbClr val="00B451"/>
                          </a:solidFill>
                          <a:latin typeface="Calibri"/>
                        </a:rPr>
                        <a:t>; Punjab; Tamil Nadu; </a:t>
                      </a:r>
                      <a:r>
                        <a:rPr lang="en-US" sz="1800" b="1" i="1" u="none" strike="noStrike" dirty="0" err="1" smtClean="0">
                          <a:solidFill>
                            <a:srgbClr val="00B451"/>
                          </a:solidFill>
                          <a:latin typeface="Calibri"/>
                        </a:rPr>
                        <a:t>Uttarakhand</a:t>
                      </a:r>
                      <a:r>
                        <a:rPr lang="en-US" sz="1800" b="1" i="1" u="none" strike="noStrike" dirty="0" smtClean="0">
                          <a:solidFill>
                            <a:srgbClr val="00B451"/>
                          </a:solidFill>
                          <a:latin typeface="Calibri"/>
                        </a:rPr>
                        <a:t>; West Bengal.</a:t>
                      </a:r>
                      <a:endParaRPr lang="en-US" sz="1800" b="1" i="1" u="none" strike="noStrike" dirty="0">
                        <a:solidFill>
                          <a:srgbClr val="00B451"/>
                        </a:solidFill>
                        <a:latin typeface="Calibri"/>
                      </a:endParaRP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583">
                <a:tc>
                  <a:txBody>
                    <a:bodyPr/>
                    <a:lstStyle/>
                    <a:p>
                      <a:pPr algn="l" fontAlgn="ctr"/>
                      <a:r>
                        <a:rPr lang="en-US" sz="1800" b="1" i="1" u="none" strike="noStrike" dirty="0">
                          <a:latin typeface="Calibri"/>
                        </a:rPr>
                        <a:t>Not reported for August only by 14 </a:t>
                      </a:r>
                      <a:r>
                        <a:rPr lang="en-US" sz="1800" b="1" i="1" u="none" strike="noStrike" dirty="0" smtClean="0">
                          <a:latin typeface="Calibri"/>
                        </a:rPr>
                        <a:t>states.</a:t>
                      </a:r>
                      <a:endParaRPr lang="en-US" sz="1800" b="1" i="1" u="none" strike="noStrike" dirty="0">
                        <a:latin typeface="Calibri"/>
                      </a:endParaRP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BDFF"/>
                    </a:solidFill>
                  </a:tcPr>
                </a:tc>
                <a:tc>
                  <a:txBody>
                    <a:bodyPr/>
                    <a:lstStyle/>
                    <a:p>
                      <a:pPr algn="ctr" fontAlgn="ctr"/>
                      <a:r>
                        <a:rPr lang="en-US" sz="1800" b="1" i="0" u="none" strike="noStrike" dirty="0">
                          <a:latin typeface="Calibri"/>
                        </a:rPr>
                        <a:t>14</a:t>
                      </a: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indent="0" algn="just" fontAlgn="ctr"/>
                      <a:r>
                        <a:rPr lang="en-US" sz="1800" b="1" i="1" u="none" strike="noStrike" dirty="0">
                          <a:solidFill>
                            <a:srgbClr val="0070C0"/>
                          </a:solidFill>
                          <a:latin typeface="Calibri"/>
                        </a:rPr>
                        <a:t>Andaman Nicobar </a:t>
                      </a:r>
                      <a:r>
                        <a:rPr lang="en-US" sz="1800" b="1" i="1" u="none" strike="noStrike" dirty="0" smtClean="0">
                          <a:solidFill>
                            <a:srgbClr val="0070C0"/>
                          </a:solidFill>
                          <a:latin typeface="Calibri"/>
                        </a:rPr>
                        <a:t>Islands; Chhattisgarh; Dadra </a:t>
                      </a:r>
                      <a:r>
                        <a:rPr lang="en-US" sz="1800" b="1" i="1" u="none" strike="noStrike" dirty="0">
                          <a:solidFill>
                            <a:srgbClr val="0070C0"/>
                          </a:solidFill>
                          <a:latin typeface="Calibri"/>
                        </a:rPr>
                        <a:t>Nagar </a:t>
                      </a:r>
                      <a:r>
                        <a:rPr lang="en-US" sz="1800" b="1" i="1" u="none" strike="noStrike" dirty="0" smtClean="0">
                          <a:solidFill>
                            <a:srgbClr val="0070C0"/>
                          </a:solidFill>
                          <a:latin typeface="Calibri"/>
                        </a:rPr>
                        <a:t>Haveli; Goa; Gujarat; Haryana; Himachal Pradesh; Jammu </a:t>
                      </a:r>
                      <a:r>
                        <a:rPr lang="en-US" sz="1800" b="1" i="1" u="none" strike="noStrike" dirty="0">
                          <a:solidFill>
                            <a:srgbClr val="0070C0"/>
                          </a:solidFill>
                          <a:latin typeface="Calibri"/>
                        </a:rPr>
                        <a:t>and </a:t>
                      </a:r>
                      <a:r>
                        <a:rPr lang="en-US" sz="1800" b="1" i="1" u="none" strike="noStrike" dirty="0" smtClean="0">
                          <a:solidFill>
                            <a:srgbClr val="0070C0"/>
                          </a:solidFill>
                          <a:latin typeface="Calibri"/>
                        </a:rPr>
                        <a:t>Kashmir; Kerala; Madhya Pradesh; Meghalaya; </a:t>
                      </a:r>
                      <a:r>
                        <a:rPr lang="en-US" sz="1800" b="1" i="1" u="none" strike="noStrike" dirty="0" err="1" smtClean="0">
                          <a:solidFill>
                            <a:srgbClr val="0070C0"/>
                          </a:solidFill>
                          <a:latin typeface="Calibri"/>
                        </a:rPr>
                        <a:t>Odisha</a:t>
                      </a:r>
                      <a:r>
                        <a:rPr lang="en-US" sz="1800" b="1" i="1" u="none" strike="noStrike" dirty="0" smtClean="0">
                          <a:solidFill>
                            <a:srgbClr val="0070C0"/>
                          </a:solidFill>
                          <a:latin typeface="Calibri"/>
                        </a:rPr>
                        <a:t>; </a:t>
                      </a:r>
                      <a:r>
                        <a:rPr lang="en-US" sz="1800" b="1" i="1" u="none" strike="noStrike" dirty="0" err="1" smtClean="0">
                          <a:solidFill>
                            <a:srgbClr val="0070C0"/>
                          </a:solidFill>
                          <a:latin typeface="Calibri"/>
                        </a:rPr>
                        <a:t>Telangana</a:t>
                      </a:r>
                      <a:r>
                        <a:rPr lang="en-US" sz="1800" b="1" i="1" u="none" strike="noStrike" dirty="0" smtClean="0">
                          <a:solidFill>
                            <a:srgbClr val="0070C0"/>
                          </a:solidFill>
                          <a:latin typeface="Calibri"/>
                        </a:rPr>
                        <a:t>; Tripura.</a:t>
                      </a:r>
                      <a:endParaRPr lang="en-US" sz="1800" b="1" i="1" u="none" strike="noStrike" dirty="0">
                        <a:solidFill>
                          <a:srgbClr val="0070C0"/>
                        </a:solidFill>
                        <a:latin typeface="Calibri"/>
                      </a:endParaRP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583">
                <a:tc>
                  <a:txBody>
                    <a:bodyPr/>
                    <a:lstStyle/>
                    <a:p>
                      <a:pPr algn="l" fontAlgn="ctr"/>
                      <a:r>
                        <a:rPr lang="en-US" sz="1800" b="1" i="1" u="none" strike="noStrike" dirty="0">
                          <a:latin typeface="Calibri"/>
                        </a:rPr>
                        <a:t>Not reported for more than 2 months including August by 09 </a:t>
                      </a:r>
                      <a:r>
                        <a:rPr lang="en-US" sz="1800" b="1" i="1" u="none" strike="noStrike" dirty="0" smtClean="0">
                          <a:latin typeface="Calibri"/>
                        </a:rPr>
                        <a:t>states.</a:t>
                      </a:r>
                      <a:endParaRPr lang="en-US" sz="1800" b="1" i="1" u="none" strike="noStrike" dirty="0">
                        <a:latin typeface="Calibri"/>
                      </a:endParaRP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sz="1800" b="1" i="0" u="none" strike="noStrike">
                          <a:latin typeface="Calibri"/>
                        </a:rPr>
                        <a:t>9</a:t>
                      </a: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indent="0" algn="just" fontAlgn="ctr"/>
                      <a:r>
                        <a:rPr lang="en-US" sz="1800" b="1" i="1" u="none" strike="noStrike" dirty="0">
                          <a:solidFill>
                            <a:srgbClr val="FF0000"/>
                          </a:solidFill>
                          <a:latin typeface="Calibri"/>
                        </a:rPr>
                        <a:t>Andhra </a:t>
                      </a:r>
                      <a:r>
                        <a:rPr lang="en-US" sz="1800" b="1" i="1" u="none" strike="noStrike" dirty="0" smtClean="0">
                          <a:solidFill>
                            <a:srgbClr val="FF0000"/>
                          </a:solidFill>
                          <a:latin typeface="Calibri"/>
                        </a:rPr>
                        <a:t>Pradesh; Assam; Delhi; Manipur; Mizoram; Nagaland; Rajasthan; Sikkim; Uttar Pradesh.</a:t>
                      </a:r>
                      <a:endParaRPr lang="en-US" sz="1800" b="1" i="1" u="none" strike="noStrike" dirty="0">
                        <a:solidFill>
                          <a:srgbClr val="FF0000"/>
                        </a:solidFill>
                        <a:latin typeface="Calibri"/>
                      </a:endParaRPr>
                    </a:p>
                  </a:txBody>
                  <a:tcPr marL="9054" marR="9054" marT="905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894020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26862"/>
            <a:ext cx="12192000" cy="1368588"/>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b="1" dirty="0" smtClean="0">
                <a:solidFill>
                  <a:srgbClr val="0000CC"/>
                </a:solidFill>
                <a:latin typeface="Agency FB" panose="020B0503020202020204" pitchFamily="34" charset="0"/>
              </a:rPr>
              <a:t>Implementation of RMNCH+A Priorities in Medical Colleges</a:t>
            </a:r>
            <a:endParaRPr lang="en-US" sz="4600" b="1" dirty="0">
              <a:solidFill>
                <a:srgbClr val="0000CC"/>
              </a:solidFill>
              <a:latin typeface="Agency FB" panose="020B0503020202020204" pitchFamily="34" charset="0"/>
            </a:endParaRPr>
          </a:p>
        </p:txBody>
      </p:sp>
      <p:sp>
        <p:nvSpPr>
          <p:cNvPr id="3" name="TextBox 2"/>
          <p:cNvSpPr txBox="1"/>
          <p:nvPr/>
        </p:nvSpPr>
        <p:spPr>
          <a:xfrm>
            <a:off x="247650" y="1676400"/>
            <a:ext cx="11620500" cy="5693866"/>
          </a:xfrm>
          <a:prstGeom prst="rect">
            <a:avLst/>
          </a:prstGeom>
          <a:noFill/>
        </p:spPr>
        <p:txBody>
          <a:bodyPr wrap="square" rtlCol="0">
            <a:spAutoFit/>
          </a:bodyPr>
          <a:lstStyle/>
          <a:p>
            <a:pPr marL="285750" indent="-285750">
              <a:buFont typeface="Arial" pitchFamily="34" charset="0"/>
              <a:buChar char="•"/>
            </a:pPr>
            <a:r>
              <a:rPr lang="en-US" sz="2800" dirty="0" smtClean="0"/>
              <a:t>Medical Colleges – A </a:t>
            </a:r>
            <a:r>
              <a:rPr lang="en-US" sz="2800" dirty="0"/>
              <a:t>C</a:t>
            </a:r>
            <a:r>
              <a:rPr lang="en-US" sz="2800" dirty="0" smtClean="0"/>
              <a:t>ritical Platform for delivery of RMNCH+A services</a:t>
            </a:r>
          </a:p>
          <a:p>
            <a:pPr marL="285750" indent="-285750">
              <a:buFont typeface="Arial" pitchFamily="34" charset="0"/>
              <a:buChar char="•"/>
            </a:pPr>
            <a:r>
              <a:rPr lang="en-US" sz="2800" dirty="0" smtClean="0"/>
              <a:t>Departments of Medical Education and Departments of Health to:</a:t>
            </a:r>
          </a:p>
          <a:p>
            <a:pPr marL="742950" lvl="1" indent="-285750">
              <a:buFont typeface="Arial" pitchFamily="34" charset="0"/>
              <a:buChar char="•"/>
            </a:pPr>
            <a:r>
              <a:rPr lang="en-US" sz="2800" dirty="0"/>
              <a:t>Plan for Orientation of Medical Colleges on RMNCH+A </a:t>
            </a:r>
            <a:r>
              <a:rPr lang="en-US" sz="2800" dirty="0" err="1"/>
              <a:t>programmes</a:t>
            </a:r>
            <a:endParaRPr lang="en-US" sz="2800" dirty="0"/>
          </a:p>
          <a:p>
            <a:pPr marL="742950" lvl="1" indent="-285750">
              <a:buFont typeface="Arial" pitchFamily="34" charset="0"/>
              <a:buChar char="•"/>
            </a:pPr>
            <a:r>
              <a:rPr lang="en-US" sz="2800" dirty="0" smtClean="0"/>
              <a:t>Plan for implementation of </a:t>
            </a:r>
            <a:r>
              <a:rPr lang="en-US" sz="2800" dirty="0" err="1" smtClean="0"/>
              <a:t>programmes</a:t>
            </a:r>
            <a:r>
              <a:rPr lang="en-US" sz="2800" dirty="0" smtClean="0"/>
              <a:t> in Medical Colleges – </a:t>
            </a:r>
            <a:r>
              <a:rPr lang="en-US" sz="2800" dirty="0" err="1" smtClean="0"/>
              <a:t>LaQshya</a:t>
            </a:r>
            <a:r>
              <a:rPr lang="en-US" sz="2800" dirty="0" smtClean="0"/>
              <a:t>, JSSK, SNCUs </a:t>
            </a:r>
            <a:r>
              <a:rPr lang="en-US" sz="2800" dirty="0" err="1" smtClean="0"/>
              <a:t>etc</a:t>
            </a:r>
            <a:endParaRPr lang="en-US" sz="2800" dirty="0" smtClean="0"/>
          </a:p>
          <a:p>
            <a:pPr marL="742950" lvl="1" indent="-285750">
              <a:buFont typeface="Arial" pitchFamily="34" charset="0"/>
              <a:buChar char="•"/>
            </a:pPr>
            <a:r>
              <a:rPr lang="en-US" sz="2800" dirty="0" smtClean="0"/>
              <a:t>Prepare State level Plan for Mentoring of DH through Medical Colleges</a:t>
            </a:r>
          </a:p>
          <a:p>
            <a:pPr marL="742950" lvl="1" indent="-285750">
              <a:buFont typeface="Arial" pitchFamily="34" charset="0"/>
              <a:buChar char="•"/>
            </a:pPr>
            <a:r>
              <a:rPr lang="en-US" sz="2800" dirty="0" smtClean="0"/>
              <a:t>Medical Colleges to support Maternal , Perinatal and Child Death Reviews as well as Referral Audits</a:t>
            </a:r>
          </a:p>
          <a:p>
            <a:pPr marL="742950" lvl="1" indent="-285750">
              <a:buFont typeface="Arial" pitchFamily="34" charset="0"/>
              <a:buChar char="•"/>
            </a:pPr>
            <a:r>
              <a:rPr lang="en-US" sz="2800" dirty="0" smtClean="0"/>
              <a:t>Community Medicine, </a:t>
            </a:r>
            <a:r>
              <a:rPr lang="en-US" sz="2800" dirty="0" err="1" smtClean="0"/>
              <a:t>Obs</a:t>
            </a:r>
            <a:r>
              <a:rPr lang="en-US" sz="2800" dirty="0" smtClean="0"/>
              <a:t>/ </a:t>
            </a:r>
            <a:r>
              <a:rPr lang="en-US" sz="2800" dirty="0" err="1" smtClean="0"/>
              <a:t>Gynae</a:t>
            </a:r>
            <a:r>
              <a:rPr lang="en-US" sz="2800" dirty="0" smtClean="0"/>
              <a:t> and Pediatric Departments of MCs to focus on research on National Health Programmes.</a:t>
            </a:r>
          </a:p>
          <a:p>
            <a:pPr marL="285750" indent="-285750">
              <a:buFont typeface="Arial" pitchFamily="34" charset="0"/>
              <a:buChar char="•"/>
            </a:pPr>
            <a:endParaRPr lang="en-US" sz="2800" dirty="0" smtClean="0"/>
          </a:p>
          <a:p>
            <a:pPr marL="285750" indent="-285750">
              <a:buFont typeface="Arial" pitchFamily="34" charset="0"/>
              <a:buChar char="•"/>
            </a:pPr>
            <a:endParaRPr lang="en-US" sz="2800" dirty="0" smtClean="0"/>
          </a:p>
          <a:p>
            <a:pPr marL="285750" indent="-285750">
              <a:buFont typeface="Arial" pitchFamily="34" charset="0"/>
              <a:buChar char="•"/>
            </a:pPr>
            <a:endParaRPr lang="en-US" sz="2800" dirty="0"/>
          </a:p>
        </p:txBody>
      </p:sp>
    </p:spTree>
    <p:extLst>
      <p:ext uri="{BB962C8B-B14F-4D97-AF65-F5344CB8AC3E}">
        <p14:creationId xmlns:p14="http://schemas.microsoft.com/office/powerpoint/2010/main" xmlns="" val="39591957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Ministry of Health and Family Welfare, Government of India</a:t>
            </a:r>
            <a:endParaRPr lang="en-US"/>
          </a:p>
        </p:txBody>
      </p:sp>
      <p:sp>
        <p:nvSpPr>
          <p:cNvPr id="4" name="Slide Number Placeholder 3"/>
          <p:cNvSpPr>
            <a:spLocks noGrp="1"/>
          </p:cNvSpPr>
          <p:nvPr>
            <p:ph type="sldNum" sz="quarter" idx="12"/>
          </p:nvPr>
        </p:nvSpPr>
        <p:spPr/>
        <p:txBody>
          <a:bodyPr/>
          <a:lstStyle/>
          <a:p>
            <a:fld id="{BA559D0F-1EAD-41F5-AA35-F2832ECA82B6}" type="slidenum">
              <a:rPr lang="en-US" smtClean="0"/>
              <a:pPr/>
              <a:t>48</a:t>
            </a:fld>
            <a:endParaRPr lang="en-US"/>
          </a:p>
        </p:txBody>
      </p:sp>
      <p:sp>
        <p:nvSpPr>
          <p:cNvPr id="7" name="Title 1"/>
          <p:cNvSpPr txBox="1">
            <a:spLocks/>
          </p:cNvSpPr>
          <p:nvPr/>
        </p:nvSpPr>
        <p:spPr>
          <a:xfrm>
            <a:off x="987829" y="3112053"/>
            <a:ext cx="1007956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a:t>
            </a:r>
            <a:r>
              <a:rPr lang="en-US"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 mothers will determine the health of our children. Health of children will determine the health of our tomorrow</a:t>
            </a:r>
            <a:r>
              <a:rPr lang="en-US" b="1" i="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2000" b="1" i="1" dirty="0" smtClean="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2000"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3200" b="1" i="1" dirty="0" smtClean="0">
                <a:solidFill>
                  <a:srgbClr val="0000CC"/>
                </a:solidFill>
                <a:latin typeface="Times New Roman" panose="02020603050405020304" pitchFamily="18" charset="0"/>
                <a:cs typeface="Times New Roman" panose="02020603050405020304" pitchFamily="18" charset="0"/>
              </a:rPr>
              <a:t>- </a:t>
            </a:r>
            <a:r>
              <a:rPr lang="en-US" sz="3200" b="1" i="1" dirty="0" err="1" smtClean="0">
                <a:solidFill>
                  <a:srgbClr val="0000CC"/>
                </a:solidFill>
                <a:latin typeface="Times New Roman" panose="02020603050405020304" pitchFamily="18" charset="0"/>
                <a:cs typeface="Times New Roman" panose="02020603050405020304" pitchFamily="18" charset="0"/>
              </a:rPr>
              <a:t>Shri</a:t>
            </a:r>
            <a:r>
              <a:rPr lang="en-US" sz="3200" b="1" i="1" dirty="0" smtClean="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Narendra</a:t>
            </a:r>
            <a:r>
              <a:rPr lang="en-US" sz="3200" b="1" i="1" dirty="0">
                <a:solidFill>
                  <a:srgbClr val="0000CC"/>
                </a:solidFill>
                <a:latin typeface="Times New Roman" panose="02020603050405020304" pitchFamily="18" charset="0"/>
                <a:cs typeface="Times New Roman" panose="02020603050405020304" pitchFamily="18" charset="0"/>
              </a:rPr>
              <a:t> </a:t>
            </a:r>
            <a:r>
              <a:rPr lang="en-US" sz="3200" b="1" i="1" dirty="0" err="1">
                <a:solidFill>
                  <a:srgbClr val="0000CC"/>
                </a:solidFill>
                <a:latin typeface="Times New Roman" panose="02020603050405020304" pitchFamily="18" charset="0"/>
                <a:cs typeface="Times New Roman" panose="02020603050405020304" pitchFamily="18" charset="0"/>
              </a:rPr>
              <a:t>Modi</a:t>
            </a:r>
            <a:r>
              <a:rPr lang="en-US" sz="3200" b="1" i="1" dirty="0">
                <a:solidFill>
                  <a:srgbClr val="0000CC"/>
                </a:solidFill>
                <a:latin typeface="Times New Roman" panose="02020603050405020304" pitchFamily="18" charset="0"/>
                <a:cs typeface="Times New Roman" panose="02020603050405020304" pitchFamily="18" charset="0"/>
              </a:rPr>
              <a:t> </a:t>
            </a:r>
            <a:endParaRPr lang="en-US" sz="3200" b="1" i="1" dirty="0" smtClean="0">
              <a:solidFill>
                <a:srgbClr val="0000CC"/>
              </a:solidFill>
              <a:latin typeface="Times New Roman" panose="02020603050405020304" pitchFamily="18" charset="0"/>
              <a:cs typeface="Times New Roman" panose="02020603050405020304" pitchFamily="18" charset="0"/>
            </a:endParaRPr>
          </a:p>
          <a:p>
            <a:r>
              <a:rPr lang="en-US" sz="3200" b="1" i="1" dirty="0">
                <a:solidFill>
                  <a:srgbClr val="0000CC"/>
                </a:solidFill>
                <a:latin typeface="Times New Roman" panose="02020603050405020304" pitchFamily="18" charset="0"/>
                <a:cs typeface="Times New Roman" panose="02020603050405020304" pitchFamily="18" charset="0"/>
              </a:rPr>
              <a:t>PM </a:t>
            </a:r>
            <a:r>
              <a:rPr lang="en-US" sz="3200" b="1" i="1" dirty="0" err="1">
                <a:solidFill>
                  <a:srgbClr val="0000CC"/>
                </a:solidFill>
                <a:latin typeface="Times New Roman" panose="02020603050405020304" pitchFamily="18" charset="0"/>
                <a:cs typeface="Times New Roman" panose="02020603050405020304" pitchFamily="18" charset="0"/>
              </a:rPr>
              <a:t>Modi</a:t>
            </a:r>
            <a:r>
              <a:rPr lang="en-US" sz="3200" b="1" i="1" dirty="0">
                <a:solidFill>
                  <a:srgbClr val="0000CC"/>
                </a:solidFill>
                <a:latin typeface="Times New Roman" panose="02020603050405020304" pitchFamily="18" charset="0"/>
                <a:cs typeface="Times New Roman" panose="02020603050405020304" pitchFamily="18" charset="0"/>
              </a:rPr>
              <a:t> during Partners’ Forum 2018</a:t>
            </a:r>
            <a:r>
              <a:rPr lang="en-US" sz="2800"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sz="2800"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i="1" dirty="0">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200"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48064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608107082"/>
              </p:ext>
            </p:extLst>
          </p:nvPr>
        </p:nvGraphicFramePr>
        <p:xfrm>
          <a:off x="609600" y="2639248"/>
          <a:ext cx="10972800" cy="3072234"/>
        </p:xfrm>
        <a:graphic>
          <a:graphicData uri="http://schemas.openxmlformats.org/drawingml/2006/table">
            <a:tbl>
              <a:tblPr firstRow="1" firstCol="1" bandRow="1">
                <a:tableStyleId>{BC89EF96-8CEA-46FF-86C4-4CE0E7609802}</a:tableStyleId>
              </a:tblPr>
              <a:tblGrid>
                <a:gridCol w="3389545"/>
                <a:gridCol w="7583255"/>
              </a:tblGrid>
              <a:tr h="666244">
                <a:tc>
                  <a:txBody>
                    <a:bodyPr/>
                    <a:lstStyle/>
                    <a:p>
                      <a:pPr marL="0" marR="0">
                        <a:lnSpc>
                          <a:spcPct val="115000"/>
                        </a:lnSpc>
                        <a:spcBef>
                          <a:spcPts val="0"/>
                        </a:spcBef>
                        <a:spcAft>
                          <a:spcPts val="1000"/>
                        </a:spcAft>
                      </a:pPr>
                      <a:r>
                        <a:rPr lang="en-US" sz="2400" b="1" dirty="0">
                          <a:effectLst/>
                        </a:rPr>
                        <a:t>MMR 100 or less</a:t>
                      </a:r>
                      <a:endParaRPr lang="en-US" sz="2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b="1" dirty="0" smtClean="0">
                          <a:effectLst/>
                        </a:rPr>
                        <a:t>KL </a:t>
                      </a:r>
                      <a:r>
                        <a:rPr lang="en-US" sz="2400" b="1" dirty="0">
                          <a:effectLst/>
                        </a:rPr>
                        <a:t>(46), </a:t>
                      </a:r>
                      <a:r>
                        <a:rPr lang="en-US" sz="2400" b="1" dirty="0" smtClean="0">
                          <a:effectLst/>
                        </a:rPr>
                        <a:t>MH </a:t>
                      </a:r>
                      <a:r>
                        <a:rPr lang="en-US" sz="2400" b="1" dirty="0">
                          <a:effectLst/>
                        </a:rPr>
                        <a:t>(61), </a:t>
                      </a:r>
                      <a:r>
                        <a:rPr lang="en-US" sz="2400" b="1" dirty="0" smtClean="0">
                          <a:effectLst/>
                        </a:rPr>
                        <a:t>TN </a:t>
                      </a:r>
                      <a:r>
                        <a:rPr lang="en-US" sz="2400" b="1" dirty="0">
                          <a:effectLst/>
                        </a:rPr>
                        <a:t>(66), </a:t>
                      </a:r>
                      <a:r>
                        <a:rPr lang="en-US" sz="2400" b="1" dirty="0" smtClean="0">
                          <a:effectLst/>
                        </a:rPr>
                        <a:t>AP </a:t>
                      </a:r>
                      <a:r>
                        <a:rPr lang="en-US" sz="2400" b="1" dirty="0">
                          <a:effectLst/>
                        </a:rPr>
                        <a:t>(74), </a:t>
                      </a:r>
                      <a:r>
                        <a:rPr lang="en-US" sz="2400" b="1" dirty="0" smtClean="0">
                          <a:effectLst/>
                        </a:rPr>
                        <a:t>TG </a:t>
                      </a:r>
                      <a:r>
                        <a:rPr lang="en-US" sz="2400" b="1" dirty="0">
                          <a:effectLst/>
                        </a:rPr>
                        <a:t>(81), </a:t>
                      </a:r>
                      <a:r>
                        <a:rPr lang="en-US" sz="2400" b="1" dirty="0" smtClean="0">
                          <a:effectLst/>
                        </a:rPr>
                        <a:t>GJ </a:t>
                      </a:r>
                      <a:r>
                        <a:rPr lang="en-US" sz="2400" b="1" dirty="0">
                          <a:effectLst/>
                        </a:rPr>
                        <a:t>(91),</a:t>
                      </a:r>
                      <a:endParaRPr lang="en-US" sz="2400" b="1" dirty="0">
                        <a:effectLst/>
                        <a:latin typeface="Calibri"/>
                        <a:ea typeface="Calibri"/>
                        <a:cs typeface="Times New Roman"/>
                      </a:endParaRPr>
                    </a:p>
                  </a:txBody>
                  <a:tcPr marL="68580" marR="68580" marT="0" marB="0"/>
                </a:tc>
              </a:tr>
              <a:tr h="666244">
                <a:tc>
                  <a:txBody>
                    <a:bodyPr/>
                    <a:lstStyle/>
                    <a:p>
                      <a:pPr marL="0" marR="0">
                        <a:lnSpc>
                          <a:spcPct val="115000"/>
                        </a:lnSpc>
                        <a:spcBef>
                          <a:spcPts val="0"/>
                        </a:spcBef>
                        <a:spcAft>
                          <a:spcPts val="1000"/>
                        </a:spcAft>
                      </a:pPr>
                      <a:r>
                        <a:rPr lang="en-US" sz="2400" b="1" dirty="0">
                          <a:effectLst/>
                        </a:rPr>
                        <a:t>MMR </a:t>
                      </a:r>
                      <a:r>
                        <a:rPr lang="en-US" sz="2400" b="1" dirty="0" smtClean="0">
                          <a:effectLst/>
                        </a:rPr>
                        <a:t>100-130</a:t>
                      </a:r>
                      <a:endParaRPr lang="en-US" sz="2400" b="1"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b="1" dirty="0" smtClean="0">
                          <a:effectLst/>
                        </a:rPr>
                        <a:t>WB </a:t>
                      </a:r>
                      <a:r>
                        <a:rPr lang="en-US" sz="2400" b="1" dirty="0">
                          <a:effectLst/>
                        </a:rPr>
                        <a:t>(101), </a:t>
                      </a:r>
                      <a:r>
                        <a:rPr lang="en-US" sz="2400" b="1" dirty="0" smtClean="0">
                          <a:effectLst/>
                        </a:rPr>
                        <a:t>HR </a:t>
                      </a:r>
                      <a:r>
                        <a:rPr lang="en-US" sz="2400" b="1" dirty="0">
                          <a:effectLst/>
                        </a:rPr>
                        <a:t>(101), </a:t>
                      </a:r>
                      <a:r>
                        <a:rPr lang="en-US" sz="2400" b="1" dirty="0" smtClean="0">
                          <a:effectLst/>
                        </a:rPr>
                        <a:t>KN </a:t>
                      </a:r>
                      <a:r>
                        <a:rPr lang="en-US" sz="2400" b="1" dirty="0">
                          <a:effectLst/>
                        </a:rPr>
                        <a:t>(108), </a:t>
                      </a:r>
                      <a:r>
                        <a:rPr lang="en-US" sz="2400" b="1" dirty="0" smtClean="0">
                          <a:effectLst/>
                        </a:rPr>
                        <a:t>PB </a:t>
                      </a:r>
                      <a:r>
                        <a:rPr lang="en-US" sz="2400" b="1" dirty="0">
                          <a:effectLst/>
                        </a:rPr>
                        <a:t>(122)</a:t>
                      </a:r>
                      <a:endParaRPr lang="en-US" sz="2400" b="1" dirty="0">
                        <a:effectLst/>
                        <a:latin typeface="Calibri"/>
                        <a:ea typeface="Calibri"/>
                        <a:cs typeface="Times New Roman"/>
                      </a:endParaRPr>
                    </a:p>
                  </a:txBody>
                  <a:tcPr marL="68580" marR="68580" marT="0" marB="0"/>
                </a:tc>
              </a:tr>
              <a:tr h="898498">
                <a:tc>
                  <a:txBody>
                    <a:bodyPr/>
                    <a:lstStyle/>
                    <a:p>
                      <a:pPr marL="0" marR="0">
                        <a:lnSpc>
                          <a:spcPct val="115000"/>
                        </a:lnSpc>
                        <a:spcBef>
                          <a:spcPts val="0"/>
                        </a:spcBef>
                        <a:spcAft>
                          <a:spcPts val="1000"/>
                        </a:spcAft>
                      </a:pPr>
                      <a:r>
                        <a:rPr lang="en-US" sz="2400" b="1" dirty="0">
                          <a:solidFill>
                            <a:srgbClr val="FF0000"/>
                          </a:solidFill>
                          <a:effectLst/>
                        </a:rPr>
                        <a:t>MMR </a:t>
                      </a:r>
                      <a:r>
                        <a:rPr lang="en-US" sz="2400" b="1" dirty="0" smtClean="0">
                          <a:solidFill>
                            <a:srgbClr val="FF0000"/>
                          </a:solidFill>
                          <a:effectLst/>
                        </a:rPr>
                        <a:t>130-200</a:t>
                      </a:r>
                      <a:endParaRPr lang="en-US" sz="2400" b="1" dirty="0">
                        <a:solidFill>
                          <a:srgbClr val="FF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b="1" dirty="0" smtClean="0">
                          <a:solidFill>
                            <a:srgbClr val="FF0000"/>
                          </a:solidFill>
                          <a:effectLst/>
                        </a:rPr>
                        <a:t>Bihar </a:t>
                      </a:r>
                      <a:r>
                        <a:rPr lang="en-US" sz="2400" b="1" dirty="0">
                          <a:solidFill>
                            <a:srgbClr val="FF0000"/>
                          </a:solidFill>
                          <a:effectLst/>
                        </a:rPr>
                        <a:t>(165), </a:t>
                      </a:r>
                      <a:r>
                        <a:rPr lang="en-US" sz="2400" b="1" dirty="0" smtClean="0">
                          <a:solidFill>
                            <a:srgbClr val="FF0000"/>
                          </a:solidFill>
                          <a:effectLst/>
                        </a:rPr>
                        <a:t>Jharkhand </a:t>
                      </a:r>
                      <a:r>
                        <a:rPr lang="en-US" sz="2400" b="1" dirty="0">
                          <a:solidFill>
                            <a:srgbClr val="FF0000"/>
                          </a:solidFill>
                          <a:effectLst/>
                        </a:rPr>
                        <a:t>(165), </a:t>
                      </a:r>
                      <a:r>
                        <a:rPr lang="en-US" sz="2400" b="1" dirty="0" smtClean="0">
                          <a:solidFill>
                            <a:srgbClr val="FF0000"/>
                          </a:solidFill>
                          <a:effectLst/>
                        </a:rPr>
                        <a:t>Chhattisgarh </a:t>
                      </a:r>
                      <a:r>
                        <a:rPr lang="en-US" sz="2400" b="1" dirty="0">
                          <a:solidFill>
                            <a:srgbClr val="FF0000"/>
                          </a:solidFill>
                          <a:effectLst/>
                        </a:rPr>
                        <a:t>(173), </a:t>
                      </a:r>
                      <a:r>
                        <a:rPr lang="en-US" sz="2400" b="1" dirty="0" smtClean="0">
                          <a:solidFill>
                            <a:srgbClr val="FF0000"/>
                          </a:solidFill>
                          <a:effectLst/>
                        </a:rPr>
                        <a:t>Madhya</a:t>
                      </a:r>
                      <a:r>
                        <a:rPr lang="en-US" sz="2400" b="1" baseline="0" dirty="0" smtClean="0">
                          <a:solidFill>
                            <a:srgbClr val="FF0000"/>
                          </a:solidFill>
                          <a:effectLst/>
                        </a:rPr>
                        <a:t> P</a:t>
                      </a:r>
                      <a:r>
                        <a:rPr lang="en-US" sz="2400" b="1" dirty="0" smtClean="0">
                          <a:solidFill>
                            <a:srgbClr val="FF0000"/>
                          </a:solidFill>
                          <a:effectLst/>
                        </a:rPr>
                        <a:t> </a:t>
                      </a:r>
                      <a:r>
                        <a:rPr lang="en-US" sz="2400" b="1" dirty="0">
                          <a:solidFill>
                            <a:srgbClr val="FF0000"/>
                          </a:solidFill>
                          <a:effectLst/>
                        </a:rPr>
                        <a:t>(173), </a:t>
                      </a:r>
                      <a:r>
                        <a:rPr lang="en-US" sz="2400" b="1" dirty="0" smtClean="0">
                          <a:solidFill>
                            <a:srgbClr val="FF0000"/>
                          </a:solidFill>
                          <a:effectLst/>
                        </a:rPr>
                        <a:t>Odisha </a:t>
                      </a:r>
                      <a:r>
                        <a:rPr lang="en-US" sz="2400" b="1" dirty="0">
                          <a:solidFill>
                            <a:srgbClr val="FF0000"/>
                          </a:solidFill>
                          <a:effectLst/>
                        </a:rPr>
                        <a:t>(180), </a:t>
                      </a:r>
                      <a:r>
                        <a:rPr lang="en-US" sz="2400" b="1" dirty="0" smtClean="0">
                          <a:solidFill>
                            <a:srgbClr val="FF0000"/>
                          </a:solidFill>
                          <a:effectLst/>
                        </a:rPr>
                        <a:t>Rajasthan </a:t>
                      </a:r>
                      <a:r>
                        <a:rPr lang="en-US" sz="2400" b="1" dirty="0">
                          <a:solidFill>
                            <a:srgbClr val="FF0000"/>
                          </a:solidFill>
                          <a:effectLst/>
                        </a:rPr>
                        <a:t>(199)</a:t>
                      </a:r>
                      <a:endParaRPr lang="en-US" sz="2400" b="1" dirty="0">
                        <a:solidFill>
                          <a:srgbClr val="FF0000"/>
                        </a:solidFill>
                        <a:effectLst/>
                        <a:latin typeface="Calibri"/>
                        <a:ea typeface="Calibri"/>
                        <a:cs typeface="Times New Roman"/>
                      </a:endParaRPr>
                    </a:p>
                  </a:txBody>
                  <a:tcPr marL="68580" marR="68580" marT="0" marB="0"/>
                </a:tc>
              </a:tr>
              <a:tr h="592446">
                <a:tc>
                  <a:txBody>
                    <a:bodyPr/>
                    <a:lstStyle/>
                    <a:p>
                      <a:pPr marL="0" marR="0">
                        <a:lnSpc>
                          <a:spcPct val="115000"/>
                        </a:lnSpc>
                        <a:spcBef>
                          <a:spcPts val="0"/>
                        </a:spcBef>
                        <a:spcAft>
                          <a:spcPts val="1000"/>
                        </a:spcAft>
                      </a:pPr>
                      <a:r>
                        <a:rPr lang="en-US" sz="2400" b="1">
                          <a:solidFill>
                            <a:srgbClr val="FF0000"/>
                          </a:solidFill>
                          <a:effectLst/>
                        </a:rPr>
                        <a:t>MMR 200 above</a:t>
                      </a:r>
                      <a:endParaRPr lang="en-US" sz="2400" b="1">
                        <a:solidFill>
                          <a:srgbClr val="FF0000"/>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400" b="1" dirty="0" smtClean="0">
                          <a:solidFill>
                            <a:srgbClr val="FF0000"/>
                          </a:solidFill>
                          <a:effectLst/>
                        </a:rPr>
                        <a:t>Uttar</a:t>
                      </a:r>
                      <a:r>
                        <a:rPr lang="en-US" sz="2400" b="1" baseline="0" dirty="0" smtClean="0">
                          <a:solidFill>
                            <a:srgbClr val="FF0000"/>
                          </a:solidFill>
                          <a:effectLst/>
                        </a:rPr>
                        <a:t> Pradesh</a:t>
                      </a:r>
                      <a:r>
                        <a:rPr lang="en-US" sz="2400" b="1" dirty="0" smtClean="0">
                          <a:solidFill>
                            <a:srgbClr val="FF0000"/>
                          </a:solidFill>
                          <a:effectLst/>
                        </a:rPr>
                        <a:t> </a:t>
                      </a:r>
                      <a:r>
                        <a:rPr lang="en-US" sz="2400" b="1" dirty="0">
                          <a:solidFill>
                            <a:srgbClr val="FF0000"/>
                          </a:solidFill>
                          <a:effectLst/>
                        </a:rPr>
                        <a:t>(201), </a:t>
                      </a:r>
                      <a:r>
                        <a:rPr lang="en-US" sz="2400" b="1" dirty="0" err="1" smtClean="0">
                          <a:solidFill>
                            <a:srgbClr val="FF0000"/>
                          </a:solidFill>
                          <a:effectLst/>
                        </a:rPr>
                        <a:t>Uttarakhand</a:t>
                      </a:r>
                      <a:r>
                        <a:rPr lang="en-US" sz="2400" b="1" dirty="0" smtClean="0">
                          <a:solidFill>
                            <a:srgbClr val="FF0000"/>
                          </a:solidFill>
                          <a:effectLst/>
                        </a:rPr>
                        <a:t> </a:t>
                      </a:r>
                      <a:r>
                        <a:rPr lang="en-US" sz="2400" b="1" dirty="0">
                          <a:solidFill>
                            <a:srgbClr val="FF0000"/>
                          </a:solidFill>
                          <a:effectLst/>
                        </a:rPr>
                        <a:t>(201), </a:t>
                      </a:r>
                      <a:r>
                        <a:rPr lang="en-US" sz="2400" b="1" dirty="0" smtClean="0">
                          <a:solidFill>
                            <a:srgbClr val="FF0000"/>
                          </a:solidFill>
                          <a:effectLst/>
                        </a:rPr>
                        <a:t>Assam </a:t>
                      </a:r>
                      <a:r>
                        <a:rPr lang="en-US" sz="2400" b="1" dirty="0">
                          <a:solidFill>
                            <a:srgbClr val="FF0000"/>
                          </a:solidFill>
                          <a:effectLst/>
                        </a:rPr>
                        <a:t>(237) </a:t>
                      </a:r>
                      <a:endParaRPr lang="en-US" sz="2400" b="1" dirty="0">
                        <a:solidFill>
                          <a:srgbClr val="FF0000"/>
                        </a:solidFill>
                        <a:effectLst/>
                        <a:latin typeface="Calibri"/>
                        <a:ea typeface="Calibri"/>
                        <a:cs typeface="Times New Roman"/>
                      </a:endParaRPr>
                    </a:p>
                  </a:txBody>
                  <a:tcPr marL="68580" marR="68580" marT="0" marB="0"/>
                </a:tc>
              </a:tr>
            </a:tbl>
          </a:graphicData>
        </a:graphic>
      </p:graphicFrame>
      <p:sp>
        <p:nvSpPr>
          <p:cNvPr id="3" name="Title 1"/>
          <p:cNvSpPr txBox="1">
            <a:spLocks/>
          </p:cNvSpPr>
          <p:nvPr/>
        </p:nvSpPr>
        <p:spPr>
          <a:xfrm>
            <a:off x="609600" y="1053822"/>
            <a:ext cx="10972800" cy="646331"/>
          </a:xfrm>
          <a:prstGeom prst="rect">
            <a:avLst/>
          </a:prstGeom>
          <a:solidFill>
            <a:srgbClr val="002060"/>
          </a:solidFill>
        </p:spPr>
        <p:txBody>
          <a:bodyPr wrap="square" rtlCol="0">
            <a:spAutoFit/>
          </a:bodyPr>
          <a:lstStyle>
            <a:defPPr>
              <a:defRPr lang="en-US"/>
            </a:defPPr>
            <a:lvl1pPr algn="ctr">
              <a:defRPr sz="3600" b="1">
                <a:solidFill>
                  <a:schemeClr val="bg1"/>
                </a:solidFill>
                <a:latin typeface="Agency FB" panose="020B0503020202020204" pitchFamily="34" charset="0"/>
              </a:defRPr>
            </a:lvl1pPr>
          </a:lstStyle>
          <a:p>
            <a:r>
              <a:rPr lang="en-US" dirty="0"/>
              <a:t>MATERNAL MORTALITY RATIO</a:t>
            </a:r>
          </a:p>
        </p:txBody>
      </p:sp>
      <p:sp>
        <p:nvSpPr>
          <p:cNvPr id="6" name="Title 1"/>
          <p:cNvSpPr txBox="1">
            <a:spLocks/>
          </p:cNvSpPr>
          <p:nvPr/>
        </p:nvSpPr>
        <p:spPr>
          <a:xfrm>
            <a:off x="159027" y="169786"/>
            <a:ext cx="12192000" cy="789907"/>
          </a:xfrm>
          <a:prstGeom prst="rect">
            <a:avLst/>
          </a:prstGeom>
          <a:noFill/>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0000CC"/>
                </a:solidFill>
                <a:latin typeface="Agency FB" panose="020B0503020202020204" pitchFamily="34" charset="0"/>
              </a:rPr>
              <a:t>Key Achievements: RMNCAH Indicators</a:t>
            </a:r>
            <a:endParaRPr lang="en-US" sz="4800" b="1" dirty="0">
              <a:solidFill>
                <a:srgbClr val="0000CC"/>
              </a:solidFill>
              <a:latin typeface="Agency FB" panose="020B0503020202020204" pitchFamily="34" charset="0"/>
            </a:endParaRPr>
          </a:p>
        </p:txBody>
      </p:sp>
      <p:sp>
        <p:nvSpPr>
          <p:cNvPr id="4" name="Rectangle 3"/>
          <p:cNvSpPr/>
          <p:nvPr/>
        </p:nvSpPr>
        <p:spPr>
          <a:xfrm>
            <a:off x="525780" y="5811836"/>
            <a:ext cx="11140440" cy="830997"/>
          </a:xfrm>
          <a:prstGeom prst="rect">
            <a:avLst/>
          </a:prstGeom>
        </p:spPr>
        <p:txBody>
          <a:bodyPr wrap="square">
            <a:spAutoFit/>
          </a:bodyPr>
          <a:lstStyle/>
          <a:p>
            <a:pPr algn="ctr"/>
            <a:r>
              <a:rPr lang="en-US" sz="2400" b="1" dirty="0">
                <a:solidFill>
                  <a:srgbClr val="FF0000"/>
                </a:solidFill>
              </a:rPr>
              <a:t>Assam, Bihar, Jharkhand, Madhya Pradesh, Chhattisgarh, Orissa, </a:t>
            </a:r>
            <a:r>
              <a:rPr lang="en-US" sz="2400" b="1" dirty="0" smtClean="0">
                <a:solidFill>
                  <a:srgbClr val="FF0000"/>
                </a:solidFill>
              </a:rPr>
              <a:t>Rajasthan, </a:t>
            </a:r>
            <a:r>
              <a:rPr lang="en-US" sz="2400" b="1" dirty="0">
                <a:solidFill>
                  <a:srgbClr val="FF0000"/>
                </a:solidFill>
              </a:rPr>
              <a:t>Uttar P, </a:t>
            </a:r>
            <a:r>
              <a:rPr lang="en-US" sz="2400" b="1" dirty="0" err="1">
                <a:solidFill>
                  <a:srgbClr val="FF0000"/>
                </a:solidFill>
              </a:rPr>
              <a:t>Uttarakhand</a:t>
            </a:r>
            <a:r>
              <a:rPr lang="en-US" sz="2400" b="1" dirty="0">
                <a:solidFill>
                  <a:srgbClr val="FF0000"/>
                </a:solidFill>
              </a:rPr>
              <a:t> are expected to miss the NHP target of 100 by 2020</a:t>
            </a:r>
          </a:p>
        </p:txBody>
      </p:sp>
      <p:sp>
        <p:nvSpPr>
          <p:cNvPr id="5" name="TextBox 4"/>
          <p:cNvSpPr txBox="1"/>
          <p:nvPr/>
        </p:nvSpPr>
        <p:spPr>
          <a:xfrm>
            <a:off x="609600" y="1986258"/>
            <a:ext cx="5374341" cy="461665"/>
          </a:xfrm>
          <a:prstGeom prst="rect">
            <a:avLst/>
          </a:prstGeom>
          <a:noFill/>
        </p:spPr>
        <p:txBody>
          <a:bodyPr wrap="square" rtlCol="0">
            <a:spAutoFit/>
          </a:bodyPr>
          <a:lstStyle/>
          <a:p>
            <a:r>
              <a:rPr lang="en-US" sz="2400" b="1" dirty="0" smtClean="0">
                <a:solidFill>
                  <a:schemeClr val="accent5">
                    <a:lumMod val="75000"/>
                  </a:schemeClr>
                </a:solidFill>
              </a:rPr>
              <a:t>MMR India – 130/ lakh live births</a:t>
            </a:r>
            <a:endParaRPr lang="en-US" sz="2400" b="1" dirty="0">
              <a:solidFill>
                <a:schemeClr val="accent5">
                  <a:lumMod val="75000"/>
                </a:schemeClr>
              </a:solidFill>
            </a:endParaRPr>
          </a:p>
        </p:txBody>
      </p:sp>
      <p:sp>
        <p:nvSpPr>
          <p:cNvPr id="7" name="TextBox 6"/>
          <p:cNvSpPr txBox="1"/>
          <p:nvPr/>
        </p:nvSpPr>
        <p:spPr>
          <a:xfrm>
            <a:off x="8050305" y="2028395"/>
            <a:ext cx="5374341" cy="461665"/>
          </a:xfrm>
          <a:prstGeom prst="rect">
            <a:avLst/>
          </a:prstGeom>
          <a:noFill/>
        </p:spPr>
        <p:txBody>
          <a:bodyPr wrap="square" rtlCol="0">
            <a:spAutoFit/>
          </a:bodyPr>
          <a:lstStyle/>
          <a:p>
            <a:r>
              <a:rPr lang="en-US" sz="2400" b="1" dirty="0" smtClean="0">
                <a:solidFill>
                  <a:schemeClr val="accent5">
                    <a:lumMod val="75000"/>
                  </a:schemeClr>
                </a:solidFill>
              </a:rPr>
              <a:t>NHP Goal  – 100 by 2020</a:t>
            </a:r>
            <a:endParaRPr lang="en-US" sz="2400" b="1" dirty="0">
              <a:solidFill>
                <a:schemeClr val="accent5">
                  <a:lumMod val="75000"/>
                </a:schemeClr>
              </a:solidFill>
            </a:endParaRPr>
          </a:p>
        </p:txBody>
      </p:sp>
    </p:spTree>
    <p:extLst>
      <p:ext uri="{BB962C8B-B14F-4D97-AF65-F5344CB8AC3E}">
        <p14:creationId xmlns:p14="http://schemas.microsoft.com/office/powerpoint/2010/main" xmlns="" val="1611166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8085" y="1041187"/>
            <a:ext cx="4477871" cy="489473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atin typeface="Agency FB" panose="020B0503020202020204" pitchFamily="34" charset="0"/>
              </a:rPr>
              <a:t>REPRODUCTIVE HEALTH</a:t>
            </a:r>
            <a:endParaRPr lang="en-US" sz="6600" b="1" dirty="0">
              <a:latin typeface="Agency FB" panose="020B0503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40739122"/>
              </p:ext>
            </p:extLst>
          </p:nvPr>
        </p:nvGraphicFramePr>
        <p:xfrm>
          <a:off x="2433918" y="576543"/>
          <a:ext cx="11367247" cy="578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1"/>
          </p:nvPr>
        </p:nvSpPr>
        <p:spPr/>
        <p:txBody>
          <a:bodyPr/>
          <a:lstStyle/>
          <a:p>
            <a:r>
              <a:rPr lang="en-US" smtClean="0"/>
              <a:t>Ministry of Health and Family Welfare, Government of India</a:t>
            </a:r>
            <a:endParaRPr lang="en-US"/>
          </a:p>
        </p:txBody>
      </p:sp>
      <p:sp>
        <p:nvSpPr>
          <p:cNvPr id="3" name="Slide Number Placeholder 2"/>
          <p:cNvSpPr>
            <a:spLocks noGrp="1"/>
          </p:cNvSpPr>
          <p:nvPr>
            <p:ph type="sldNum" sz="quarter" idx="12"/>
          </p:nvPr>
        </p:nvSpPr>
        <p:spPr/>
        <p:txBody>
          <a:bodyPr/>
          <a:lstStyle/>
          <a:p>
            <a:fld id="{BA559D0F-1EAD-41F5-AA35-F2832ECA82B6}" type="slidenum">
              <a:rPr lang="en-US" smtClean="0"/>
              <a:pPr/>
              <a:t>6</a:t>
            </a:fld>
            <a:endParaRPr lang="en-US"/>
          </a:p>
        </p:txBody>
      </p:sp>
    </p:spTree>
    <p:extLst>
      <p:ext uri="{BB962C8B-B14F-4D97-AF65-F5344CB8AC3E}">
        <p14:creationId xmlns:p14="http://schemas.microsoft.com/office/powerpoint/2010/main" xmlns="" val="1726065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147" y="225250"/>
            <a:ext cx="12136853" cy="682629"/>
          </a:xfrm>
          <a:prstGeom prst="rect">
            <a:avLst/>
          </a:prstGeom>
          <a:noFill/>
          <a:ln>
            <a:noFill/>
          </a:ln>
        </p:spPr>
        <p:txBody>
          <a:bodyPr vert="horz" lIns="91440" tIns="45720" rIns="91440" bIns="45720" rtlCol="0" anchor="ctr">
            <a:noAutofit/>
          </a:bodyPr>
          <a:lstStyle>
            <a:defPPr>
              <a:defRPr lang="en-US"/>
            </a:defPPr>
            <a:lvl1pPr algn="ctr">
              <a:lnSpc>
                <a:spcPct val="90000"/>
              </a:lnSpc>
              <a:spcBef>
                <a:spcPct val="0"/>
              </a:spcBef>
              <a:buNone/>
              <a:defRPr sz="3200" b="1">
                <a:latin typeface="Agency FB" panose="020B0503020202020204" pitchFamily="34" charset="0"/>
                <a:ea typeface="+mj-ea"/>
                <a:cs typeface="+mj-cs"/>
              </a:defRPr>
            </a:lvl1pPr>
          </a:lstStyle>
          <a:p>
            <a:r>
              <a:rPr lang="en-IN" sz="4400" dirty="0">
                <a:solidFill>
                  <a:srgbClr val="0000CC"/>
                </a:solidFill>
              </a:rPr>
              <a:t>Impact of Family Planning</a:t>
            </a:r>
          </a:p>
        </p:txBody>
      </p:sp>
      <p:sp>
        <p:nvSpPr>
          <p:cNvPr id="31" name="TextBox 30"/>
          <p:cNvSpPr txBox="1"/>
          <p:nvPr/>
        </p:nvSpPr>
        <p:spPr>
          <a:xfrm>
            <a:off x="517119" y="1035180"/>
            <a:ext cx="7723367" cy="523220"/>
          </a:xfrm>
          <a:prstGeom prst="rect">
            <a:avLst/>
          </a:prstGeom>
          <a:noFill/>
        </p:spPr>
        <p:txBody>
          <a:bodyPr wrap="square" rtlCol="0">
            <a:spAutoFit/>
          </a:bodyPr>
          <a:lstStyle/>
          <a:p>
            <a:r>
              <a:rPr lang="en-IN" sz="2800" b="1" dirty="0">
                <a:latin typeface="Calibri" panose="020F0502020204030204" pitchFamily="34" charset="0"/>
              </a:rPr>
              <a:t>In 2018</a:t>
            </a:r>
            <a:r>
              <a:rPr lang="en-IN" sz="2400" dirty="0">
                <a:latin typeface="Calibri" panose="020F0502020204030204" pitchFamily="34" charset="0"/>
              </a:rPr>
              <a:t>, we estimate that with the use of contraceptives:</a:t>
            </a:r>
          </a:p>
        </p:txBody>
      </p:sp>
      <p:graphicFrame>
        <p:nvGraphicFramePr>
          <p:cNvPr id="2" name="Diagram 1"/>
          <p:cNvGraphicFramePr/>
          <p:nvPr>
            <p:extLst>
              <p:ext uri="{D42A27DB-BD31-4B8C-83A1-F6EECF244321}">
                <p14:modId xmlns:p14="http://schemas.microsoft.com/office/powerpoint/2010/main" xmlns="" val="1129687910"/>
              </p:ext>
            </p:extLst>
          </p:nvPr>
        </p:nvGraphicFramePr>
        <p:xfrm>
          <a:off x="55147" y="1393152"/>
          <a:ext cx="9593941" cy="3944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8557323" y="1698851"/>
            <a:ext cx="3439885" cy="784830"/>
          </a:xfrm>
          <a:prstGeom prst="rect">
            <a:avLst/>
          </a:prstGeom>
          <a:noFill/>
        </p:spPr>
        <p:txBody>
          <a:bodyPr wrap="square" rtlCol="0" anchor="ctr">
            <a:spAutoFit/>
          </a:bodyPr>
          <a:lstStyle/>
          <a:p>
            <a:pPr>
              <a:lnSpc>
                <a:spcPts val="2667"/>
              </a:lnSpc>
            </a:pPr>
            <a:r>
              <a:rPr lang="en-US" sz="2133" dirty="0">
                <a:latin typeface="Franklin Gothic Medium Cond" panose="020B0606030402020204" pitchFamily="34" charset="0"/>
                <a:cs typeface="Times New Roman" panose="02020603050405020304" pitchFamily="18" charset="0"/>
              </a:rPr>
              <a:t>Unintended </a:t>
            </a:r>
            <a:r>
              <a:rPr lang="en-US" sz="2133" dirty="0" smtClean="0">
                <a:latin typeface="Franklin Gothic Medium Cond" panose="020B0606030402020204" pitchFamily="34" charset="0"/>
                <a:cs typeface="Times New Roman" panose="02020603050405020304" pitchFamily="18" charset="0"/>
              </a:rPr>
              <a:t>pregnancies were </a:t>
            </a:r>
            <a:endParaRPr lang="en-US" sz="2133" dirty="0">
              <a:latin typeface="Franklin Gothic Medium Cond" panose="020B0606030402020204" pitchFamily="34" charset="0"/>
              <a:cs typeface="Times New Roman" panose="02020603050405020304" pitchFamily="18" charset="0"/>
            </a:endParaRPr>
          </a:p>
          <a:p>
            <a:pPr>
              <a:lnSpc>
                <a:spcPts val="2667"/>
              </a:lnSpc>
            </a:pPr>
            <a:r>
              <a:rPr lang="en-US" sz="2667" b="1" dirty="0">
                <a:solidFill>
                  <a:srgbClr val="00B050"/>
                </a:solidFill>
                <a:latin typeface="Franklin Gothic Medium Cond" panose="020B0606030402020204" pitchFamily="34" charset="0"/>
                <a:cs typeface="Times New Roman" panose="02020603050405020304" pitchFamily="18" charset="0"/>
              </a:rPr>
              <a:t>prevented</a:t>
            </a:r>
          </a:p>
        </p:txBody>
      </p:sp>
      <p:sp>
        <p:nvSpPr>
          <p:cNvPr id="3" name="Rectangle 2"/>
          <p:cNvSpPr/>
          <p:nvPr/>
        </p:nvSpPr>
        <p:spPr>
          <a:xfrm>
            <a:off x="1298382" y="3879304"/>
            <a:ext cx="3015343" cy="1159228"/>
          </a:xfrm>
          <a:prstGeom prst="rect">
            <a:avLst/>
          </a:prstGeom>
        </p:spPr>
        <p:txBody>
          <a:bodyPr wrap="square">
            <a:spAutoFit/>
          </a:bodyPr>
          <a:lstStyle/>
          <a:p>
            <a:pPr algn="ctr" defTabSz="457189" fontAlgn="base">
              <a:spcBef>
                <a:spcPct val="0"/>
              </a:spcBef>
              <a:spcAft>
                <a:spcPct val="0"/>
              </a:spcAft>
            </a:pPr>
            <a:r>
              <a:rPr lang="en-US" sz="2133" dirty="0">
                <a:latin typeface="Franklin Gothic Medium Cond" panose="020B0606030402020204" pitchFamily="34" charset="0"/>
                <a:cs typeface="Times New Roman" panose="02020603050405020304" pitchFamily="18" charset="0"/>
              </a:rPr>
              <a:t>Women were using a </a:t>
            </a:r>
          </a:p>
          <a:p>
            <a:pPr algn="ctr" defTabSz="457189" fontAlgn="base">
              <a:spcBef>
                <a:spcPct val="0"/>
              </a:spcBef>
              <a:spcAft>
                <a:spcPct val="0"/>
              </a:spcAft>
            </a:pPr>
            <a:r>
              <a:rPr lang="en-US" sz="2400" b="1" dirty="0">
                <a:solidFill>
                  <a:srgbClr val="00B050"/>
                </a:solidFill>
                <a:latin typeface="Franklin Gothic Medium Cond" panose="020B0606030402020204" pitchFamily="34" charset="0"/>
                <a:cs typeface="Times New Roman" panose="02020603050405020304" pitchFamily="18" charset="0"/>
              </a:rPr>
              <a:t>Modern Method of Contraception</a:t>
            </a:r>
          </a:p>
        </p:txBody>
      </p:sp>
      <p:sp>
        <p:nvSpPr>
          <p:cNvPr id="17" name="TextBox 16"/>
          <p:cNvSpPr txBox="1"/>
          <p:nvPr/>
        </p:nvSpPr>
        <p:spPr>
          <a:xfrm>
            <a:off x="8556894" y="3046328"/>
            <a:ext cx="3439885" cy="784830"/>
          </a:xfrm>
          <a:prstGeom prst="rect">
            <a:avLst/>
          </a:prstGeom>
          <a:noFill/>
        </p:spPr>
        <p:txBody>
          <a:bodyPr wrap="square" rtlCol="0" anchor="ctr">
            <a:spAutoFit/>
          </a:bodyPr>
          <a:lstStyle/>
          <a:p>
            <a:pPr>
              <a:lnSpc>
                <a:spcPts val="2667"/>
              </a:lnSpc>
            </a:pPr>
            <a:r>
              <a:rPr lang="en-US" sz="2133" dirty="0">
                <a:latin typeface="Franklin Gothic Medium Cond" panose="020B0606030402020204" pitchFamily="34" charset="0"/>
                <a:cs typeface="Times New Roman" panose="02020603050405020304" pitchFamily="18" charset="0"/>
              </a:rPr>
              <a:t>Unsafe </a:t>
            </a:r>
            <a:r>
              <a:rPr lang="en-US" sz="2133" dirty="0" smtClean="0">
                <a:latin typeface="Franklin Gothic Medium Cond" panose="020B0606030402020204" pitchFamily="34" charset="0"/>
                <a:cs typeface="Times New Roman" panose="02020603050405020304" pitchFamily="18" charset="0"/>
              </a:rPr>
              <a:t>Abortions were</a:t>
            </a:r>
            <a:endParaRPr lang="en-US" sz="2133" dirty="0">
              <a:latin typeface="Franklin Gothic Medium Cond" panose="020B0606030402020204" pitchFamily="34" charset="0"/>
              <a:cs typeface="Times New Roman" panose="02020603050405020304" pitchFamily="18" charset="0"/>
            </a:endParaRPr>
          </a:p>
          <a:p>
            <a:pPr>
              <a:lnSpc>
                <a:spcPts val="2667"/>
              </a:lnSpc>
            </a:pPr>
            <a:r>
              <a:rPr lang="en-US" sz="2667" b="1" dirty="0">
                <a:solidFill>
                  <a:srgbClr val="00B050"/>
                </a:solidFill>
                <a:latin typeface="Franklin Gothic Medium Cond" panose="020B0606030402020204" pitchFamily="34" charset="0"/>
                <a:cs typeface="Times New Roman" panose="02020603050405020304" pitchFamily="18" charset="0"/>
              </a:rPr>
              <a:t>averted</a:t>
            </a:r>
          </a:p>
        </p:txBody>
      </p:sp>
      <p:sp>
        <p:nvSpPr>
          <p:cNvPr id="18" name="TextBox 17"/>
          <p:cNvSpPr txBox="1"/>
          <p:nvPr/>
        </p:nvSpPr>
        <p:spPr>
          <a:xfrm>
            <a:off x="8564150" y="4381005"/>
            <a:ext cx="3439885" cy="784830"/>
          </a:xfrm>
          <a:prstGeom prst="rect">
            <a:avLst/>
          </a:prstGeom>
          <a:noFill/>
        </p:spPr>
        <p:txBody>
          <a:bodyPr wrap="square" rtlCol="0" anchor="ctr">
            <a:spAutoFit/>
          </a:bodyPr>
          <a:lstStyle/>
          <a:p>
            <a:pPr>
              <a:lnSpc>
                <a:spcPts val="2667"/>
              </a:lnSpc>
            </a:pPr>
            <a:r>
              <a:rPr lang="en-US" sz="2133" dirty="0">
                <a:latin typeface="Franklin Gothic Medium Cond" panose="020B0606030402020204" pitchFamily="34" charset="0"/>
                <a:cs typeface="Times New Roman" panose="02020603050405020304" pitchFamily="18" charset="0"/>
              </a:rPr>
              <a:t>Maternal </a:t>
            </a:r>
            <a:r>
              <a:rPr lang="en-US" sz="2133" dirty="0" smtClean="0">
                <a:latin typeface="Franklin Gothic Medium Cond" panose="020B0606030402020204" pitchFamily="34" charset="0"/>
                <a:cs typeface="Times New Roman" panose="02020603050405020304" pitchFamily="18" charset="0"/>
              </a:rPr>
              <a:t>deaths were</a:t>
            </a:r>
            <a:endParaRPr lang="en-US" sz="2133" dirty="0">
              <a:latin typeface="Franklin Gothic Medium Cond" panose="020B0606030402020204" pitchFamily="34" charset="0"/>
              <a:cs typeface="Times New Roman" panose="02020603050405020304" pitchFamily="18" charset="0"/>
            </a:endParaRPr>
          </a:p>
          <a:p>
            <a:pPr>
              <a:lnSpc>
                <a:spcPts val="2667"/>
              </a:lnSpc>
            </a:pPr>
            <a:r>
              <a:rPr lang="en-US" sz="2667" b="1" dirty="0">
                <a:solidFill>
                  <a:srgbClr val="00B050"/>
                </a:solidFill>
                <a:latin typeface="Franklin Gothic Medium Cond" panose="020B0606030402020204" pitchFamily="34" charset="0"/>
                <a:cs typeface="Times New Roman" panose="02020603050405020304" pitchFamily="18" charset="0"/>
              </a:rPr>
              <a:t>averted</a:t>
            </a:r>
          </a:p>
        </p:txBody>
      </p:sp>
      <p:sp>
        <p:nvSpPr>
          <p:cNvPr id="19" name="Rectangle 18"/>
          <p:cNvSpPr/>
          <p:nvPr/>
        </p:nvSpPr>
        <p:spPr>
          <a:xfrm>
            <a:off x="1948544" y="5416211"/>
            <a:ext cx="8294913" cy="669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smtClean="0">
                <a:solidFill>
                  <a:srgbClr val="0070C0"/>
                </a:solidFill>
                <a:latin typeface="Franklin Gothic Medium Cond" panose="020B0606030402020204" pitchFamily="34" charset="0"/>
              </a:rPr>
              <a:t>1.10 crore </a:t>
            </a:r>
            <a:r>
              <a:rPr lang="en-US" sz="3200" b="1" dirty="0">
                <a:solidFill>
                  <a:schemeClr val="tx1"/>
                </a:solidFill>
                <a:latin typeface="Franklin Gothic Medium Cond" panose="020B0606030402020204" pitchFamily="34" charset="0"/>
              </a:rPr>
              <a:t>total births averted</a:t>
            </a:r>
          </a:p>
        </p:txBody>
      </p:sp>
      <p:cxnSp>
        <p:nvCxnSpPr>
          <p:cNvPr id="20" name="Straight Connector 19"/>
          <p:cNvCxnSpPr/>
          <p:nvPr/>
        </p:nvCxnSpPr>
        <p:spPr>
          <a:xfrm flipV="1">
            <a:off x="4942116" y="5404134"/>
            <a:ext cx="2710537" cy="18404"/>
          </a:xfrm>
          <a:prstGeom prst="line">
            <a:avLst/>
          </a:prstGeom>
          <a:ln>
            <a:solidFill>
              <a:srgbClr val="0070C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xmlns="" val="14714980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58" y="83956"/>
            <a:ext cx="12024748" cy="598432"/>
          </a:xfrm>
          <a:noFill/>
        </p:spPr>
        <p:txBody>
          <a:bodyPr vert="horz" lIns="91440" tIns="45720" rIns="91440" bIns="45720" rtlCol="0" anchor="ctr">
            <a:noAutofit/>
          </a:bodyPr>
          <a:lstStyle/>
          <a:p>
            <a:pPr algn="ctr"/>
            <a:r>
              <a:rPr lang="en-IN" sz="4000" b="1" dirty="0" smtClean="0">
                <a:solidFill>
                  <a:srgbClr val="0000CC"/>
                </a:solidFill>
                <a:latin typeface="Agency FB" panose="020B0503020202020204" pitchFamily="34" charset="0"/>
              </a:rPr>
              <a:t>Total Fertility Rate</a:t>
            </a:r>
            <a:endParaRPr lang="en-IN" sz="4000" b="1" dirty="0">
              <a:solidFill>
                <a:srgbClr val="0000CC"/>
              </a:solidFill>
              <a:latin typeface="Agency FB" panose="020B0503020202020204" pitchFamily="34" charset="0"/>
            </a:endParaRPr>
          </a:p>
        </p:txBody>
      </p:sp>
      <p:sp>
        <p:nvSpPr>
          <p:cNvPr id="86" name="Rectangle 85"/>
          <p:cNvSpPr/>
          <p:nvPr/>
        </p:nvSpPr>
        <p:spPr>
          <a:xfrm>
            <a:off x="338403" y="1396763"/>
            <a:ext cx="3121670" cy="1569660"/>
          </a:xfrm>
          <a:prstGeom prst="rect">
            <a:avLst/>
          </a:prstGeom>
        </p:spPr>
        <p:txBody>
          <a:bodyPr wrap="square">
            <a:spAutoFit/>
          </a:bodyPr>
          <a:lstStyle/>
          <a:p>
            <a:r>
              <a:rPr lang="en-IN" sz="2400" b="1" dirty="0"/>
              <a:t>24 </a:t>
            </a:r>
            <a:r>
              <a:rPr lang="en-IN" sz="2400" b="1" dirty="0" smtClean="0"/>
              <a:t>out </a:t>
            </a:r>
            <a:r>
              <a:rPr lang="en-IN" sz="2400" b="1" dirty="0"/>
              <a:t>of 36 </a:t>
            </a:r>
            <a:r>
              <a:rPr lang="en-IN" sz="2400" dirty="0"/>
              <a:t>States</a:t>
            </a:r>
            <a:r>
              <a:rPr lang="en-IN" sz="2400" dirty="0" smtClean="0"/>
              <a:t>/ UTs </a:t>
            </a:r>
            <a:r>
              <a:rPr lang="en-IN" sz="2400" dirty="0"/>
              <a:t>have </a:t>
            </a:r>
            <a:r>
              <a:rPr lang="en-IN" sz="2400" dirty="0" smtClean="0"/>
              <a:t>achieved </a:t>
            </a:r>
            <a:r>
              <a:rPr lang="en-IN" sz="2400" dirty="0"/>
              <a:t>replacement fertility level. </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63120" y="1121672"/>
            <a:ext cx="4033276" cy="46166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4607" y="4244777"/>
            <a:ext cx="1053900" cy="1298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Rectangle 30"/>
          <p:cNvSpPr/>
          <p:nvPr/>
        </p:nvSpPr>
        <p:spPr>
          <a:xfrm>
            <a:off x="7724460" y="4712354"/>
            <a:ext cx="3552356" cy="1538883"/>
          </a:xfrm>
          <a:prstGeom prst="rect">
            <a:avLst/>
          </a:prstGeom>
          <a:solidFill>
            <a:schemeClr val="bg1"/>
          </a:solidFill>
          <a:ln>
            <a:solidFill>
              <a:schemeClr val="tx1"/>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IN" sz="2000" b="1" u="sng" dirty="0"/>
              <a:t>Decline of 0.1 points </a:t>
            </a:r>
            <a:r>
              <a:rPr lang="en-IN" sz="2000" b="1" u="sng" dirty="0" smtClean="0"/>
              <a:t>reported in 16 states </a:t>
            </a:r>
            <a:r>
              <a:rPr lang="en-IN" b="1" u="sng" dirty="0" smtClean="0"/>
              <a:t>(from </a:t>
            </a:r>
            <a:r>
              <a:rPr lang="en-IN" b="1" u="sng" dirty="0"/>
              <a:t>2016 to 2017 (SRS)</a:t>
            </a:r>
          </a:p>
          <a:p>
            <a:pPr algn="ctr"/>
            <a:r>
              <a:rPr lang="en-IN" dirty="0"/>
              <a:t>AP, BH, CG, DL, HR, HP, JK, JH, KN, KL, MP, MH, OD, PB, RJ, UP</a:t>
            </a:r>
          </a:p>
        </p:txBody>
      </p:sp>
      <p:sp>
        <p:nvSpPr>
          <p:cNvPr id="37" name="TextBox 36"/>
          <p:cNvSpPr txBox="1"/>
          <p:nvPr/>
        </p:nvSpPr>
        <p:spPr>
          <a:xfrm>
            <a:off x="4206278" y="6000365"/>
            <a:ext cx="1675907" cy="261610"/>
          </a:xfrm>
          <a:prstGeom prst="rect">
            <a:avLst/>
          </a:prstGeom>
          <a:noFill/>
        </p:spPr>
        <p:txBody>
          <a:bodyPr wrap="square" rtlCol="0">
            <a:spAutoFit/>
          </a:bodyPr>
          <a:lstStyle/>
          <a:p>
            <a:r>
              <a:rPr lang="en-IN" sz="1100" dirty="0" smtClean="0"/>
              <a:t>Source: SRS, NFHS</a:t>
            </a:r>
            <a:endParaRPr lang="en-IN" sz="1100" dirty="0"/>
          </a:p>
        </p:txBody>
      </p:sp>
      <p:sp>
        <p:nvSpPr>
          <p:cNvPr id="21" name="Date Placeholder 20"/>
          <p:cNvSpPr>
            <a:spLocks noGrp="1"/>
          </p:cNvSpPr>
          <p:nvPr>
            <p:ph type="dt" sz="half" idx="10"/>
          </p:nvPr>
        </p:nvSpPr>
        <p:spPr>
          <a:xfrm>
            <a:off x="518321" y="5602551"/>
            <a:ext cx="2743200" cy="365125"/>
          </a:xfrm>
        </p:spPr>
        <p:txBody>
          <a:bodyPr/>
          <a:lstStyle/>
          <a:p>
            <a:fld id="{E4AB67F0-DF00-49A8-B677-B0A37211581A}" type="datetime1">
              <a:rPr lang="en-US" smtClean="0"/>
              <a:pPr/>
              <a:t>9/19/2019</a:t>
            </a:fld>
            <a:endParaRPr lang="en-US"/>
          </a:p>
        </p:txBody>
      </p:sp>
      <p:sp>
        <p:nvSpPr>
          <p:cNvPr id="22" name="Rectangle 21"/>
          <p:cNvSpPr/>
          <p:nvPr/>
        </p:nvSpPr>
        <p:spPr>
          <a:xfrm>
            <a:off x="7811988" y="2773958"/>
            <a:ext cx="3644906" cy="1631216"/>
          </a:xfrm>
          <a:prstGeom prst="rect">
            <a:avLst/>
          </a:prstGeom>
          <a:solidFill>
            <a:srgbClr val="C00000"/>
          </a:solidFill>
        </p:spPr>
        <p:txBody>
          <a:bodyPr wrap="square">
            <a:spAutoFit/>
          </a:bodyPr>
          <a:lstStyle/>
          <a:p>
            <a:pPr algn="ctr"/>
            <a:r>
              <a:rPr lang="en-US" sz="2000" b="1" dirty="0" smtClean="0">
                <a:solidFill>
                  <a:schemeClr val="bg1"/>
                </a:solidFill>
              </a:rPr>
              <a:t>Bihar, Uttar P,  Madhya P</a:t>
            </a:r>
            <a:r>
              <a:rPr lang="en-US" sz="2000" b="1" dirty="0">
                <a:solidFill>
                  <a:schemeClr val="bg1"/>
                </a:solidFill>
              </a:rPr>
              <a:t>, </a:t>
            </a:r>
            <a:r>
              <a:rPr lang="en-US" sz="2000" b="1" dirty="0" smtClean="0">
                <a:solidFill>
                  <a:schemeClr val="bg1"/>
                </a:solidFill>
              </a:rPr>
              <a:t>Rajasthan, Jharkhand, Nagaland, Manipur, Meghalaya-will </a:t>
            </a:r>
            <a:r>
              <a:rPr lang="en-US" sz="2000" b="1" dirty="0">
                <a:solidFill>
                  <a:schemeClr val="bg1"/>
                </a:solidFill>
              </a:rPr>
              <a:t>not reach 2.1 by 2025</a:t>
            </a:r>
          </a:p>
        </p:txBody>
      </p:sp>
      <p:sp>
        <p:nvSpPr>
          <p:cNvPr id="12" name="Content Placeholder 2"/>
          <p:cNvSpPr>
            <a:spLocks noGrp="1"/>
          </p:cNvSpPr>
          <p:nvPr>
            <p:ph idx="1"/>
          </p:nvPr>
        </p:nvSpPr>
        <p:spPr>
          <a:xfrm>
            <a:off x="7431736" y="1121672"/>
            <a:ext cx="3845080" cy="1240515"/>
          </a:xfrm>
          <a:solidFill>
            <a:srgbClr val="002060"/>
          </a:solidFill>
        </p:spPr>
        <p:style>
          <a:lnRef idx="3">
            <a:schemeClr val="lt1"/>
          </a:lnRef>
          <a:fillRef idx="1">
            <a:schemeClr val="accent4"/>
          </a:fillRef>
          <a:effectRef idx="1">
            <a:schemeClr val="accent4"/>
          </a:effectRef>
          <a:fontRef idx="minor">
            <a:schemeClr val="lt1"/>
          </a:fontRef>
        </p:style>
        <p:txBody>
          <a:bodyPr anchor="ctr">
            <a:noAutofit/>
          </a:bodyPr>
          <a:lstStyle/>
          <a:p>
            <a:pPr marL="0" indent="0" algn="ctr">
              <a:buNone/>
            </a:pPr>
            <a:r>
              <a:rPr lang="en-IN" sz="2200" b="1" i="1" dirty="0"/>
              <a:t>We have been able </a:t>
            </a:r>
            <a:r>
              <a:rPr lang="en-IN" sz="2200" b="1" i="1" dirty="0" smtClean="0"/>
              <a:t>to achieve fertility decline</a:t>
            </a:r>
            <a:endParaRPr lang="en-IN" sz="2200" b="1" i="1" dirty="0"/>
          </a:p>
        </p:txBody>
      </p:sp>
    </p:spTree>
    <p:extLst>
      <p:ext uri="{BB962C8B-B14F-4D97-AF65-F5344CB8AC3E}">
        <p14:creationId xmlns:p14="http://schemas.microsoft.com/office/powerpoint/2010/main" xmlns="" val="3045528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1" y="187105"/>
            <a:ext cx="12024748" cy="598432"/>
          </a:xfrm>
          <a:noFill/>
        </p:spPr>
        <p:txBody>
          <a:bodyPr vert="horz" lIns="91440" tIns="45720" rIns="91440" bIns="45720" rtlCol="0" anchor="ctr">
            <a:noAutofit/>
          </a:bodyPr>
          <a:lstStyle/>
          <a:p>
            <a:pPr algn="ctr"/>
            <a:r>
              <a:rPr lang="en-IN" sz="4000" b="1" dirty="0">
                <a:solidFill>
                  <a:srgbClr val="0000CC"/>
                </a:solidFill>
                <a:latin typeface="Agency FB" panose="020B0503020202020204" pitchFamily="34" charset="0"/>
              </a:rPr>
              <a:t>Improving Family Planning Services… Need of the hour</a:t>
            </a:r>
          </a:p>
        </p:txBody>
      </p:sp>
      <p:sp>
        <p:nvSpPr>
          <p:cNvPr id="111" name="Content Placeholder 2"/>
          <p:cNvSpPr txBox="1">
            <a:spLocks/>
          </p:cNvSpPr>
          <p:nvPr/>
        </p:nvSpPr>
        <p:spPr>
          <a:xfrm>
            <a:off x="2548303" y="836527"/>
            <a:ext cx="7019365" cy="631914"/>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vert="horz" lIns="121920" tIns="60960" rIns="121920" bIns="60960" rtlCol="0">
            <a:noAutofit/>
          </a:bodyPr>
          <a:lstStyle>
            <a:lvl1pPr indent="0" algn="ctr">
              <a:spcBef>
                <a:spcPct val="20000"/>
              </a:spcBef>
              <a:buFont typeface="Arial" panose="020B0604020202020204" pitchFamily="34" charset="0"/>
              <a:buNone/>
              <a:defRPr sz="2000" b="1" i="1"/>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IN" sz="2400" dirty="0"/>
              <a:t>Still many challenges to address…</a:t>
            </a:r>
          </a:p>
        </p:txBody>
      </p:sp>
      <p:sp>
        <p:nvSpPr>
          <p:cNvPr id="7" name="Rectangle 6"/>
          <p:cNvSpPr/>
          <p:nvPr/>
        </p:nvSpPr>
        <p:spPr>
          <a:xfrm>
            <a:off x="4760259" y="1578456"/>
            <a:ext cx="3192653" cy="1200329"/>
          </a:xfrm>
          <a:prstGeom prst="rect">
            <a:avLst/>
          </a:prstGeom>
          <a:ln>
            <a:solidFill>
              <a:schemeClr val="tx1"/>
            </a:solidFill>
          </a:ln>
        </p:spPr>
        <p:txBody>
          <a:bodyPr wrap="square">
            <a:spAutoFit/>
          </a:bodyPr>
          <a:lstStyle/>
          <a:p>
            <a:r>
              <a:rPr lang="en-IN" sz="2400" b="1" dirty="0" smtClean="0"/>
              <a:t>India: </a:t>
            </a:r>
            <a:r>
              <a:rPr lang="en-IN" sz="2400" b="1" dirty="0" smtClean="0">
                <a:solidFill>
                  <a:srgbClr val="FF0000"/>
                </a:solidFill>
              </a:rPr>
              <a:t>18.6</a:t>
            </a:r>
            <a:r>
              <a:rPr lang="en-IN" sz="2400" b="1" dirty="0">
                <a:solidFill>
                  <a:srgbClr val="FF0000"/>
                </a:solidFill>
              </a:rPr>
              <a:t>% </a:t>
            </a:r>
            <a:r>
              <a:rPr lang="en-IN" sz="2400" b="1" dirty="0" smtClean="0"/>
              <a:t>unmet need-modern </a:t>
            </a:r>
            <a:r>
              <a:rPr lang="en-IN" sz="2400" b="1" dirty="0"/>
              <a:t>contraception.</a:t>
            </a:r>
          </a:p>
        </p:txBody>
      </p:sp>
      <p:sp>
        <p:nvSpPr>
          <p:cNvPr id="8" name="Rectangle 7"/>
          <p:cNvSpPr/>
          <p:nvPr/>
        </p:nvSpPr>
        <p:spPr>
          <a:xfrm>
            <a:off x="424453" y="2482981"/>
            <a:ext cx="4335806" cy="1138773"/>
          </a:xfrm>
          <a:prstGeom prst="rect">
            <a:avLst/>
          </a:prstGeom>
        </p:spPr>
        <p:txBody>
          <a:bodyPr wrap="square">
            <a:spAutoFit/>
          </a:bodyPr>
          <a:lstStyle/>
          <a:p>
            <a:r>
              <a:rPr lang="en-IN" sz="2400" b="1" dirty="0">
                <a:solidFill>
                  <a:srgbClr val="FF0000"/>
                </a:solidFill>
              </a:rPr>
              <a:t>25 states/ UTs</a:t>
            </a:r>
            <a:r>
              <a:rPr lang="en-IN" sz="2400" b="1" dirty="0"/>
              <a:t> </a:t>
            </a:r>
            <a:r>
              <a:rPr lang="en-IN" sz="2400" dirty="0" smtClean="0"/>
              <a:t>shown </a:t>
            </a:r>
            <a:r>
              <a:rPr lang="en-IN" sz="2400" dirty="0"/>
              <a:t>an </a:t>
            </a:r>
            <a:r>
              <a:rPr lang="en-IN" sz="2400" b="1" dirty="0"/>
              <a:t>increase in Unmet need </a:t>
            </a:r>
            <a:r>
              <a:rPr lang="en-IN" sz="2000" b="1" i="1" dirty="0"/>
              <a:t>(NFHS 3 to NFHS 4</a:t>
            </a:r>
            <a:r>
              <a:rPr lang="en-IN" sz="2000" b="1" i="1" dirty="0" smtClean="0"/>
              <a:t>)</a:t>
            </a:r>
            <a:endParaRPr lang="en-IN" sz="2400" b="1" i="1" dirty="0" smtClean="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55711" y="1425644"/>
            <a:ext cx="4362058" cy="4992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421527" y="3731769"/>
            <a:ext cx="2648197" cy="2308324"/>
          </a:xfrm>
          <a:prstGeom prst="rect">
            <a:avLst/>
          </a:prstGeom>
        </p:spPr>
        <p:txBody>
          <a:bodyPr wrap="square">
            <a:spAutoFit/>
          </a:bodyPr>
          <a:lstStyle/>
          <a:p>
            <a:r>
              <a:rPr lang="en-IN" sz="2400" dirty="0"/>
              <a:t>AN, </a:t>
            </a:r>
            <a:r>
              <a:rPr lang="en-IN" sz="2400" dirty="0" smtClean="0"/>
              <a:t>AR, </a:t>
            </a:r>
            <a:r>
              <a:rPr lang="en-IN" sz="2400" dirty="0"/>
              <a:t>AS, CG, DNH, DD, CD, DL, GO, GJ, HR, HP, KN, KL, LM, MP, MH, MN, MZ, PD, SK, TG, TN, TR, </a:t>
            </a:r>
            <a:r>
              <a:rPr lang="en-IN" sz="2400" dirty="0" smtClean="0"/>
              <a:t>UK</a:t>
            </a:r>
            <a:endParaRPr lang="en-IN" sz="2400" dirty="0"/>
          </a:p>
        </p:txBody>
      </p:sp>
      <p:grpSp>
        <p:nvGrpSpPr>
          <p:cNvPr id="13" name="Group 12"/>
          <p:cNvGrpSpPr/>
          <p:nvPr/>
        </p:nvGrpSpPr>
        <p:grpSpPr>
          <a:xfrm>
            <a:off x="6127554" y="5304643"/>
            <a:ext cx="1324415" cy="877822"/>
            <a:chOff x="5964069" y="5198772"/>
            <a:chExt cx="1605074" cy="877822"/>
          </a:xfrm>
        </p:grpSpPr>
        <p:sp>
          <p:nvSpPr>
            <p:cNvPr id="11" name="Rectangle 10"/>
            <p:cNvSpPr/>
            <p:nvPr/>
          </p:nvSpPr>
          <p:spPr>
            <a:xfrm>
              <a:off x="5964072" y="5262011"/>
              <a:ext cx="252483" cy="21207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p:cNvSpPr/>
            <p:nvPr/>
          </p:nvSpPr>
          <p:spPr>
            <a:xfrm>
              <a:off x="5964069" y="5537596"/>
              <a:ext cx="252483" cy="21207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p:cNvSpPr/>
            <p:nvPr/>
          </p:nvSpPr>
          <p:spPr>
            <a:xfrm>
              <a:off x="5974089" y="5813528"/>
              <a:ext cx="252483" cy="2120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6216552" y="5198772"/>
              <a:ext cx="1342571" cy="338554"/>
            </a:xfrm>
            <a:prstGeom prst="rect">
              <a:avLst/>
            </a:prstGeom>
            <a:noFill/>
          </p:spPr>
          <p:txBody>
            <a:bodyPr wrap="square" rtlCol="0">
              <a:spAutoFit/>
            </a:bodyPr>
            <a:lstStyle/>
            <a:p>
              <a:r>
                <a:rPr lang="en-IN" sz="1600" dirty="0" smtClean="0"/>
                <a:t>&gt;18.6 </a:t>
              </a:r>
              <a:endParaRPr lang="en-IN" sz="1600" dirty="0"/>
            </a:p>
          </p:txBody>
        </p:sp>
        <p:sp>
          <p:nvSpPr>
            <p:cNvPr id="26" name="TextBox 25"/>
            <p:cNvSpPr txBox="1"/>
            <p:nvPr/>
          </p:nvSpPr>
          <p:spPr>
            <a:xfrm>
              <a:off x="6226571" y="5466416"/>
              <a:ext cx="1342571" cy="338554"/>
            </a:xfrm>
            <a:prstGeom prst="rect">
              <a:avLst/>
            </a:prstGeom>
            <a:noFill/>
          </p:spPr>
          <p:txBody>
            <a:bodyPr wrap="square" rtlCol="0">
              <a:spAutoFit/>
            </a:bodyPr>
            <a:lstStyle/>
            <a:p>
              <a:r>
                <a:rPr lang="en-IN" sz="1600" dirty="0" smtClean="0"/>
                <a:t>10.0-18.6</a:t>
              </a:r>
              <a:endParaRPr lang="en-IN" sz="1600" dirty="0"/>
            </a:p>
          </p:txBody>
        </p:sp>
        <p:sp>
          <p:nvSpPr>
            <p:cNvPr id="27" name="TextBox 26"/>
            <p:cNvSpPr txBox="1"/>
            <p:nvPr/>
          </p:nvSpPr>
          <p:spPr>
            <a:xfrm>
              <a:off x="6226572" y="5738040"/>
              <a:ext cx="1342571" cy="338554"/>
            </a:xfrm>
            <a:prstGeom prst="rect">
              <a:avLst/>
            </a:prstGeom>
            <a:noFill/>
          </p:spPr>
          <p:txBody>
            <a:bodyPr wrap="square" rtlCol="0">
              <a:spAutoFit/>
            </a:bodyPr>
            <a:lstStyle/>
            <a:p>
              <a:r>
                <a:rPr lang="en-IN" sz="1600" dirty="0" smtClean="0"/>
                <a:t>&lt;10.0</a:t>
              </a:r>
              <a:endParaRPr lang="en-IN" sz="1600" dirty="0"/>
            </a:p>
          </p:txBody>
        </p:sp>
      </p:grpSp>
      <p:sp>
        <p:nvSpPr>
          <p:cNvPr id="16" name="Rectangle 15"/>
          <p:cNvSpPr/>
          <p:nvPr/>
        </p:nvSpPr>
        <p:spPr>
          <a:xfrm>
            <a:off x="6030097" y="4684068"/>
            <a:ext cx="1421872" cy="16425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p:cNvSpPr txBox="1"/>
          <p:nvPr/>
        </p:nvSpPr>
        <p:spPr>
          <a:xfrm>
            <a:off x="6030097" y="4684068"/>
            <a:ext cx="1413603" cy="584775"/>
          </a:xfrm>
          <a:prstGeom prst="rect">
            <a:avLst/>
          </a:prstGeom>
          <a:noFill/>
        </p:spPr>
        <p:txBody>
          <a:bodyPr wrap="square" rtlCol="0">
            <a:spAutoFit/>
          </a:bodyPr>
          <a:lstStyle/>
          <a:p>
            <a:r>
              <a:rPr lang="en-IN" sz="1600" dirty="0" smtClean="0"/>
              <a:t>UN Modern Contraception</a:t>
            </a:r>
            <a:endParaRPr lang="en-IN" sz="1600" dirty="0"/>
          </a:p>
        </p:txBody>
      </p:sp>
      <p:sp>
        <p:nvSpPr>
          <p:cNvPr id="20" name="TextBox 19"/>
          <p:cNvSpPr txBox="1"/>
          <p:nvPr/>
        </p:nvSpPr>
        <p:spPr>
          <a:xfrm>
            <a:off x="9835978" y="6275806"/>
            <a:ext cx="1025611" cy="261610"/>
          </a:xfrm>
          <a:prstGeom prst="rect">
            <a:avLst/>
          </a:prstGeom>
          <a:noFill/>
        </p:spPr>
        <p:txBody>
          <a:bodyPr wrap="square" rtlCol="0">
            <a:spAutoFit/>
          </a:bodyPr>
          <a:lstStyle/>
          <a:p>
            <a:r>
              <a:rPr lang="en-IN" sz="1100" dirty="0" smtClean="0"/>
              <a:t>Source: NFHS</a:t>
            </a:r>
            <a:endParaRPr lang="en-IN" sz="1100" dirty="0"/>
          </a:p>
        </p:txBody>
      </p:sp>
    </p:spTree>
    <p:extLst>
      <p:ext uri="{BB962C8B-B14F-4D97-AF65-F5344CB8AC3E}">
        <p14:creationId xmlns:p14="http://schemas.microsoft.com/office/powerpoint/2010/main" xmlns="" val="136824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7" grpId="0" animBg="1"/>
      <p:bldP spid="8" grpId="0"/>
      <p:bldP spid="10" grpId="0"/>
      <p:bldP spid="16" grpId="0" animBg="1"/>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Franklin Gothic Book"/>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1491</TotalTime>
  <Words>4953</Words>
  <Application>Microsoft Office PowerPoint</Application>
  <PresentationFormat>Custom</PresentationFormat>
  <Paragraphs>738</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RMNCAH+N Quarterly Review By: Ms. Vandana Gurnani JS (RCH), MoHFW, GoI</vt:lpstr>
      <vt:lpstr>Outline of Presentation</vt:lpstr>
      <vt:lpstr>Slide 3</vt:lpstr>
      <vt:lpstr>Key Achievements: RMNCAH Indicators</vt:lpstr>
      <vt:lpstr>Slide 5</vt:lpstr>
      <vt:lpstr>Slide 6</vt:lpstr>
      <vt:lpstr>Slide 7</vt:lpstr>
      <vt:lpstr>Total Fertility Rate</vt:lpstr>
      <vt:lpstr>Improving Family Planning Services… Need of the hour</vt:lpstr>
      <vt:lpstr>Birth interval &gt;36 months</vt:lpstr>
      <vt:lpstr>PPIUCD Acceptance Rate</vt:lpstr>
      <vt:lpstr>Injectable MPA users per 1000 MWRA (Eligible Couples)-2018</vt:lpstr>
      <vt:lpstr>Mission Parivar Vikas- Program Performance</vt:lpstr>
      <vt:lpstr>Contd… Mission Parivar Vikas- Program Performance</vt:lpstr>
      <vt:lpstr>Slide 15</vt:lpstr>
      <vt:lpstr>LaQshya</vt:lpstr>
      <vt:lpstr>LaQshya Certification Status</vt:lpstr>
      <vt:lpstr>Pradhan Mantri Surakshit Matritva Abhiyan</vt:lpstr>
      <vt:lpstr>PMSMA &amp; LaQshya</vt:lpstr>
      <vt:lpstr>Roll out of Midwifery Initiative</vt:lpstr>
      <vt:lpstr>Slide 21</vt:lpstr>
      <vt:lpstr>Newborn Health</vt:lpstr>
      <vt:lpstr>Nutrition: MAA, NRC, Diarrhoea, Pneumonia</vt:lpstr>
      <vt:lpstr>Rashtriya Bal Swasthya Karyakram (RBSK)</vt:lpstr>
      <vt:lpstr>Anemia Mukt Bharat (AMB)</vt:lpstr>
      <vt:lpstr>Slide 26</vt:lpstr>
      <vt:lpstr>Intensified Mission Indradhanush(IMI) 2.0</vt:lpstr>
      <vt:lpstr>Slide 28</vt:lpstr>
      <vt:lpstr>Strengthening of Routine Immunization (RI) </vt:lpstr>
      <vt:lpstr>Measles/ MR-1 &amp; Measles/MR-2 Coverage</vt:lpstr>
      <vt:lpstr>Rotavirus Vaccine (RVV) Expansion</vt:lpstr>
      <vt:lpstr>Strengthening Td vaccine operationalization</vt:lpstr>
      <vt:lpstr>Slide 33</vt:lpstr>
      <vt:lpstr>Slide 34</vt:lpstr>
      <vt:lpstr>Performance - Adolescent Friendly Health Clinics (AFHCs)</vt:lpstr>
      <vt:lpstr>  WIFS coverage</vt:lpstr>
      <vt:lpstr>School Health Programme to be launched shortly</vt:lpstr>
      <vt:lpstr>Slide 38</vt:lpstr>
      <vt:lpstr>PCPNDT</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Health programs- status and Issues for QRM</dc:title>
  <dc:creator>Sharad Singh</dc:creator>
  <cp:lastModifiedBy>HP</cp:lastModifiedBy>
  <cp:revision>205</cp:revision>
  <dcterms:created xsi:type="dcterms:W3CDTF">2019-09-12T07:20:17Z</dcterms:created>
  <dcterms:modified xsi:type="dcterms:W3CDTF">2019-09-19T03:01:49Z</dcterms:modified>
</cp:coreProperties>
</file>