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9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0152A85-412A-41DB-8DC5-50274C93369D}" type="datetimeFigureOut">
              <a:rPr lang="en-IN" smtClean="0"/>
              <a:t>19-09-2019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5D90B2-BAE5-4106-8222-037C6856DACB}" type="slidenum">
              <a:rPr lang="en-IN" smtClean="0"/>
              <a:t>‹#›</a:t>
            </a:fld>
            <a:endParaRPr lang="en-IN"/>
          </a:p>
        </p:txBody>
      </p:sp>
    </p:spTree>
    <p:extLst>
      <p:ext uri="{BB962C8B-B14F-4D97-AF65-F5344CB8AC3E}">
        <p14:creationId xmlns:p14="http://schemas.microsoft.com/office/powerpoint/2010/main" val="1790829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0152A85-412A-41DB-8DC5-50274C93369D}" type="datetimeFigureOut">
              <a:rPr lang="en-IN" smtClean="0"/>
              <a:t>19-09-2019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5D90B2-BAE5-4106-8222-037C6856DACB}" type="slidenum">
              <a:rPr lang="en-IN" smtClean="0"/>
              <a:t>‹#›</a:t>
            </a:fld>
            <a:endParaRPr lang="en-IN"/>
          </a:p>
        </p:txBody>
      </p:sp>
    </p:spTree>
    <p:extLst>
      <p:ext uri="{BB962C8B-B14F-4D97-AF65-F5344CB8AC3E}">
        <p14:creationId xmlns:p14="http://schemas.microsoft.com/office/powerpoint/2010/main" val="4245391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0152A85-412A-41DB-8DC5-50274C93369D}" type="datetimeFigureOut">
              <a:rPr lang="en-IN" smtClean="0"/>
              <a:t>19-09-2019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5D90B2-BAE5-4106-8222-037C6856DACB}" type="slidenum">
              <a:rPr lang="en-IN" smtClean="0"/>
              <a:t>‹#›</a:t>
            </a:fld>
            <a:endParaRPr lang="en-IN"/>
          </a:p>
        </p:txBody>
      </p:sp>
    </p:spTree>
    <p:extLst>
      <p:ext uri="{BB962C8B-B14F-4D97-AF65-F5344CB8AC3E}">
        <p14:creationId xmlns:p14="http://schemas.microsoft.com/office/powerpoint/2010/main" val="1696596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0152A85-412A-41DB-8DC5-50274C93369D}" type="datetimeFigureOut">
              <a:rPr lang="en-IN" smtClean="0"/>
              <a:t>19-09-2019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5D90B2-BAE5-4106-8222-037C6856DACB}" type="slidenum">
              <a:rPr lang="en-IN" smtClean="0"/>
              <a:t>‹#›</a:t>
            </a:fld>
            <a:endParaRPr lang="en-IN"/>
          </a:p>
        </p:txBody>
      </p:sp>
    </p:spTree>
    <p:extLst>
      <p:ext uri="{BB962C8B-B14F-4D97-AF65-F5344CB8AC3E}">
        <p14:creationId xmlns:p14="http://schemas.microsoft.com/office/powerpoint/2010/main" val="3936302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152A85-412A-41DB-8DC5-50274C93369D}" type="datetimeFigureOut">
              <a:rPr lang="en-IN" smtClean="0"/>
              <a:t>19-09-2019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5D90B2-BAE5-4106-8222-037C6856DACB}" type="slidenum">
              <a:rPr lang="en-IN" smtClean="0"/>
              <a:t>‹#›</a:t>
            </a:fld>
            <a:endParaRPr lang="en-IN"/>
          </a:p>
        </p:txBody>
      </p:sp>
    </p:spTree>
    <p:extLst>
      <p:ext uri="{BB962C8B-B14F-4D97-AF65-F5344CB8AC3E}">
        <p14:creationId xmlns:p14="http://schemas.microsoft.com/office/powerpoint/2010/main" val="783125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0152A85-412A-41DB-8DC5-50274C93369D}" type="datetimeFigureOut">
              <a:rPr lang="en-IN" smtClean="0"/>
              <a:t>19-09-2019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85D90B2-BAE5-4106-8222-037C6856DACB}" type="slidenum">
              <a:rPr lang="en-IN" smtClean="0"/>
              <a:t>‹#›</a:t>
            </a:fld>
            <a:endParaRPr lang="en-IN"/>
          </a:p>
        </p:txBody>
      </p:sp>
    </p:spTree>
    <p:extLst>
      <p:ext uri="{BB962C8B-B14F-4D97-AF65-F5344CB8AC3E}">
        <p14:creationId xmlns:p14="http://schemas.microsoft.com/office/powerpoint/2010/main" val="1247799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0152A85-412A-41DB-8DC5-50274C93369D}" type="datetimeFigureOut">
              <a:rPr lang="en-IN" smtClean="0"/>
              <a:t>19-09-2019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85D90B2-BAE5-4106-8222-037C6856DACB}" type="slidenum">
              <a:rPr lang="en-IN" smtClean="0"/>
              <a:t>‹#›</a:t>
            </a:fld>
            <a:endParaRPr lang="en-IN"/>
          </a:p>
        </p:txBody>
      </p:sp>
    </p:spTree>
    <p:extLst>
      <p:ext uri="{BB962C8B-B14F-4D97-AF65-F5344CB8AC3E}">
        <p14:creationId xmlns:p14="http://schemas.microsoft.com/office/powerpoint/2010/main" val="1168357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0152A85-412A-41DB-8DC5-50274C93369D}" type="datetimeFigureOut">
              <a:rPr lang="en-IN" smtClean="0"/>
              <a:t>19-09-2019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85D90B2-BAE5-4106-8222-037C6856DACB}" type="slidenum">
              <a:rPr lang="en-IN" smtClean="0"/>
              <a:t>‹#›</a:t>
            </a:fld>
            <a:endParaRPr lang="en-IN"/>
          </a:p>
        </p:txBody>
      </p:sp>
    </p:spTree>
    <p:extLst>
      <p:ext uri="{BB962C8B-B14F-4D97-AF65-F5344CB8AC3E}">
        <p14:creationId xmlns:p14="http://schemas.microsoft.com/office/powerpoint/2010/main" val="979025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152A85-412A-41DB-8DC5-50274C93369D}" type="datetimeFigureOut">
              <a:rPr lang="en-IN" smtClean="0"/>
              <a:t>19-09-2019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85D90B2-BAE5-4106-8222-037C6856DACB}" type="slidenum">
              <a:rPr lang="en-IN" smtClean="0"/>
              <a:t>‹#›</a:t>
            </a:fld>
            <a:endParaRPr lang="en-IN"/>
          </a:p>
        </p:txBody>
      </p:sp>
    </p:spTree>
    <p:extLst>
      <p:ext uri="{BB962C8B-B14F-4D97-AF65-F5344CB8AC3E}">
        <p14:creationId xmlns:p14="http://schemas.microsoft.com/office/powerpoint/2010/main" val="2992166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152A85-412A-41DB-8DC5-50274C93369D}" type="datetimeFigureOut">
              <a:rPr lang="en-IN" smtClean="0"/>
              <a:t>19-09-2019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85D90B2-BAE5-4106-8222-037C6856DACB}" type="slidenum">
              <a:rPr lang="en-IN" smtClean="0"/>
              <a:t>‹#›</a:t>
            </a:fld>
            <a:endParaRPr lang="en-IN"/>
          </a:p>
        </p:txBody>
      </p:sp>
    </p:spTree>
    <p:extLst>
      <p:ext uri="{BB962C8B-B14F-4D97-AF65-F5344CB8AC3E}">
        <p14:creationId xmlns:p14="http://schemas.microsoft.com/office/powerpoint/2010/main" val="481628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152A85-412A-41DB-8DC5-50274C93369D}" type="datetimeFigureOut">
              <a:rPr lang="en-IN" smtClean="0"/>
              <a:t>19-09-2019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85D90B2-BAE5-4106-8222-037C6856DACB}" type="slidenum">
              <a:rPr lang="en-IN" smtClean="0"/>
              <a:t>‹#›</a:t>
            </a:fld>
            <a:endParaRPr lang="en-IN"/>
          </a:p>
        </p:txBody>
      </p:sp>
    </p:spTree>
    <p:extLst>
      <p:ext uri="{BB962C8B-B14F-4D97-AF65-F5344CB8AC3E}">
        <p14:creationId xmlns:p14="http://schemas.microsoft.com/office/powerpoint/2010/main" val="3312337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152A85-412A-41DB-8DC5-50274C93369D}" type="datetimeFigureOut">
              <a:rPr lang="en-IN" smtClean="0"/>
              <a:t>19-09-2019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D90B2-BAE5-4106-8222-037C6856DACB}" type="slidenum">
              <a:rPr lang="en-IN" smtClean="0"/>
              <a:t>‹#›</a:t>
            </a:fld>
            <a:endParaRPr lang="en-IN"/>
          </a:p>
        </p:txBody>
      </p:sp>
    </p:spTree>
    <p:extLst>
      <p:ext uri="{BB962C8B-B14F-4D97-AF65-F5344CB8AC3E}">
        <p14:creationId xmlns:p14="http://schemas.microsoft.com/office/powerpoint/2010/main" val="3541331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305800" cy="1143000"/>
          </a:xfrm>
        </p:spPr>
        <p:txBody>
          <a:bodyPr>
            <a:noAutofit/>
          </a:bodyPr>
          <a:lstStyle/>
          <a:p>
            <a:r>
              <a:rPr lang="en-US" sz="3600" b="1" dirty="0" smtClean="0"/>
              <a:t> Rare </a:t>
            </a:r>
            <a:r>
              <a:rPr lang="en-US" sz="3600" b="1" dirty="0" smtClean="0"/>
              <a:t>Diseases</a:t>
            </a:r>
            <a:endParaRPr lang="en-US" sz="3600" b="1" dirty="0"/>
          </a:p>
        </p:txBody>
      </p:sp>
      <p:sp>
        <p:nvSpPr>
          <p:cNvPr id="3" name="Content Placeholder 2"/>
          <p:cNvSpPr>
            <a:spLocks noGrp="1"/>
          </p:cNvSpPr>
          <p:nvPr>
            <p:ph idx="1"/>
          </p:nvPr>
        </p:nvSpPr>
        <p:spPr>
          <a:xfrm>
            <a:off x="381000" y="1371600"/>
            <a:ext cx="8305800" cy="4953000"/>
          </a:xfrm>
        </p:spPr>
        <p:txBody>
          <a:bodyPr>
            <a:normAutofit fontScale="85000" lnSpcReduction="20000"/>
          </a:bodyPr>
          <a:lstStyle/>
          <a:p>
            <a:pPr algn="just"/>
            <a:r>
              <a:rPr lang="en-US" dirty="0" smtClean="0"/>
              <a:t>National policy for treatment of rare diseases was formulated in 2017 on the directions of Delhi High Court. </a:t>
            </a:r>
          </a:p>
          <a:p>
            <a:pPr algn="just"/>
            <a:r>
              <a:rPr lang="en-US" dirty="0" smtClean="0"/>
              <a:t>Due to implementation challenges, the said policy has been kept in abeyance till the revised policy is issued or till further orders, whichever earlier. </a:t>
            </a:r>
          </a:p>
          <a:p>
            <a:pPr algn="just"/>
            <a:r>
              <a:rPr lang="en-US" dirty="0" smtClean="0"/>
              <a:t>Gazette notification to this effect was issued on 18/12/2018 informing the general public in the matter.</a:t>
            </a:r>
          </a:p>
          <a:p>
            <a:pPr algn="just"/>
            <a:r>
              <a:rPr lang="en-US" dirty="0" smtClean="0"/>
              <a:t>17 cases are before the Delhi High Court on the subject and during the course of hearing on 08/02/2019, the Court was explained the reasons why the policy could not be implemented and needs revision. The court has granted 9 months time to formulate the revised policy in consultation with all stake holders. </a:t>
            </a:r>
          </a:p>
          <a:p>
            <a:pPr algn="just"/>
            <a:endParaRPr lang="en-US" dirty="0" smtClean="0"/>
          </a:p>
          <a:p>
            <a:endParaRPr lang="en-US" dirty="0" smtClean="0"/>
          </a:p>
          <a:p>
            <a:endParaRPr lang="en-US" dirty="0"/>
          </a:p>
        </p:txBody>
      </p:sp>
    </p:spTree>
    <p:extLst>
      <p:ext uri="{BB962C8B-B14F-4D97-AF65-F5344CB8AC3E}">
        <p14:creationId xmlns:p14="http://schemas.microsoft.com/office/powerpoint/2010/main" val="2802154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 Rare </a:t>
            </a:r>
            <a:r>
              <a:rPr lang="en-US" b="1" dirty="0" smtClean="0"/>
              <a:t>Diseases </a:t>
            </a:r>
            <a:r>
              <a:rPr lang="en-US" sz="3100" dirty="0" smtClean="0"/>
              <a:t>(</a:t>
            </a:r>
            <a:r>
              <a:rPr lang="en-US" sz="3100" dirty="0" err="1" smtClean="0"/>
              <a:t>contd</a:t>
            </a:r>
            <a:r>
              <a:rPr lang="en-US" sz="3100" dirty="0" smtClean="0"/>
              <a:t>)</a:t>
            </a:r>
            <a:endParaRPr lang="en-US" sz="3100" dirty="0"/>
          </a:p>
        </p:txBody>
      </p:sp>
      <p:sp>
        <p:nvSpPr>
          <p:cNvPr id="3" name="Content Placeholder 2"/>
          <p:cNvSpPr>
            <a:spLocks noGrp="1"/>
          </p:cNvSpPr>
          <p:nvPr>
            <p:ph idx="1"/>
          </p:nvPr>
        </p:nvSpPr>
        <p:spPr>
          <a:xfrm>
            <a:off x="457200" y="1600200"/>
            <a:ext cx="8229600" cy="4724400"/>
          </a:xfrm>
        </p:spPr>
        <p:txBody>
          <a:bodyPr>
            <a:normAutofit fontScale="85000" lnSpcReduction="10000"/>
          </a:bodyPr>
          <a:lstStyle/>
          <a:p>
            <a:pPr algn="just"/>
            <a:r>
              <a:rPr lang="en-US" dirty="0" smtClean="0"/>
              <a:t>An Expert Committee has been constituted under the chairmanship of the Director General of Health Services to formulate the revised policy  </a:t>
            </a:r>
          </a:p>
          <a:p>
            <a:pPr algn="just"/>
            <a:r>
              <a:rPr lang="en-US" dirty="0" smtClean="0"/>
              <a:t>A meeting with all stake holders including patient support groups, drug manufacturers, regulators and other senior officials of various Ministries was also conducted under the chairmanship of Secretary (HFW) on 20/02/2019</a:t>
            </a:r>
          </a:p>
          <a:p>
            <a:pPr algn="just"/>
            <a:r>
              <a:rPr lang="en-US" dirty="0" smtClean="0"/>
              <a:t>The Committee has held deliberations with the stake holders and several meetings have taken place </a:t>
            </a:r>
            <a:endParaRPr lang="en-US" dirty="0" smtClean="0"/>
          </a:p>
          <a:p>
            <a:pPr algn="just"/>
            <a:r>
              <a:rPr lang="en-US" dirty="0" smtClean="0"/>
              <a:t>Suggestions invited for the policy under formulation</a:t>
            </a:r>
            <a:endParaRPr lang="en-US" dirty="0" smtClean="0"/>
          </a:p>
          <a:p>
            <a:pPr algn="just"/>
            <a:endParaRPr lang="en-US" dirty="0" smtClean="0"/>
          </a:p>
          <a:p>
            <a:pPr algn="just"/>
            <a:endParaRPr lang="en-US" dirty="0"/>
          </a:p>
        </p:txBody>
      </p:sp>
    </p:spTree>
    <p:extLst>
      <p:ext uri="{BB962C8B-B14F-4D97-AF65-F5344CB8AC3E}">
        <p14:creationId xmlns:p14="http://schemas.microsoft.com/office/powerpoint/2010/main" val="2585162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 Rare </a:t>
            </a:r>
            <a:r>
              <a:rPr lang="en-US" b="1" dirty="0" smtClean="0"/>
              <a:t>Diseases </a:t>
            </a:r>
            <a:r>
              <a:rPr lang="en-US" sz="3100" dirty="0" smtClean="0"/>
              <a:t>(</a:t>
            </a:r>
            <a:r>
              <a:rPr lang="en-US" sz="3100" dirty="0" err="1" smtClean="0"/>
              <a:t>contd</a:t>
            </a:r>
            <a:r>
              <a:rPr lang="en-US" sz="3100" dirty="0" smtClean="0"/>
              <a:t>)</a:t>
            </a:r>
            <a:endParaRPr lang="en-US" sz="3100" dirty="0"/>
          </a:p>
        </p:txBody>
      </p:sp>
      <p:sp>
        <p:nvSpPr>
          <p:cNvPr id="3" name="Content Placeholder 2"/>
          <p:cNvSpPr>
            <a:spLocks noGrp="1"/>
          </p:cNvSpPr>
          <p:nvPr>
            <p:ph idx="1"/>
          </p:nvPr>
        </p:nvSpPr>
        <p:spPr/>
        <p:txBody>
          <a:bodyPr>
            <a:normAutofit lnSpcReduction="10000"/>
          </a:bodyPr>
          <a:lstStyle/>
          <a:p>
            <a:pPr algn="just"/>
            <a:r>
              <a:rPr lang="en-US" dirty="0" smtClean="0"/>
              <a:t> Pending revision of the policy, a sub scheme under the Umbrella Scheme of Rashtriya Arogya Nidhi has been framed for providing one time financial assistance to patients living below threshold poverty line or one time treatment of specified rare diseases.</a:t>
            </a:r>
          </a:p>
          <a:p>
            <a:pPr algn="just"/>
            <a:r>
              <a:rPr lang="en-US" dirty="0" smtClean="0"/>
              <a:t>Am amount of Rs. 100.00 crore has been providing for the sub scheme on rare diseases during 2019-20. </a:t>
            </a:r>
            <a:endParaRPr lang="en-US" dirty="0"/>
          </a:p>
        </p:txBody>
      </p:sp>
    </p:spTree>
    <p:extLst>
      <p:ext uri="{BB962C8B-B14F-4D97-AF65-F5344CB8AC3E}">
        <p14:creationId xmlns:p14="http://schemas.microsoft.com/office/powerpoint/2010/main" val="52753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endParaRPr lang="en-US" sz="9600" dirty="0" smtClean="0">
              <a:latin typeface="Century Gothic" pitchFamily="34" charset="0"/>
            </a:endParaRPr>
          </a:p>
          <a:p>
            <a:pPr algn="ctr">
              <a:buNone/>
            </a:pPr>
            <a:r>
              <a:rPr lang="en-US" sz="9600" dirty="0" smtClean="0">
                <a:latin typeface="Century Gothic" pitchFamily="34" charset="0"/>
              </a:rPr>
              <a:t>Thank you</a:t>
            </a:r>
          </a:p>
        </p:txBody>
      </p:sp>
    </p:spTree>
    <p:extLst>
      <p:ext uri="{BB962C8B-B14F-4D97-AF65-F5344CB8AC3E}">
        <p14:creationId xmlns:p14="http://schemas.microsoft.com/office/powerpoint/2010/main" val="41258495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277</Words>
  <Application>Microsoft Office PowerPoint</Application>
  <PresentationFormat>On-screen Show (4:3)</PresentationFormat>
  <Paragraphs>16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 Rare Diseases</vt:lpstr>
      <vt:lpstr> Rare Diseases (contd)</vt:lpstr>
      <vt:lpstr> Rare Diseases (contd)</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Rare Diseases</dc:title>
  <dc:creator>HP</dc:creator>
  <cp:lastModifiedBy>HP</cp:lastModifiedBy>
  <cp:revision>1</cp:revision>
  <dcterms:created xsi:type="dcterms:W3CDTF">2019-09-19T04:29:55Z</dcterms:created>
  <dcterms:modified xsi:type="dcterms:W3CDTF">2019-09-19T04:34:43Z</dcterms:modified>
</cp:coreProperties>
</file>