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56" r:id="rId3"/>
    <p:sldId id="316" r:id="rId4"/>
    <p:sldId id="383" r:id="rId5"/>
    <p:sldId id="388" r:id="rId6"/>
    <p:sldId id="384" r:id="rId7"/>
    <p:sldId id="385" r:id="rId8"/>
    <p:sldId id="386" r:id="rId9"/>
    <p:sldId id="326" r:id="rId10"/>
    <p:sldId id="319" r:id="rId11"/>
    <p:sldId id="331" r:id="rId12"/>
    <p:sldId id="379" r:id="rId13"/>
    <p:sldId id="387" r:id="rId14"/>
    <p:sldId id="390" r:id="rId15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A0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60" autoAdjust="0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6104F-76FB-4794-950C-91B4699BD8C6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697E2-A4C6-4444-9F4C-265A20866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2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755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28" y="0"/>
            <a:ext cx="2946351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E885F04B-22C3-4651-808E-25D2F853018D}" type="datetime1">
              <a:rPr lang="en-US"/>
              <a:pPr/>
              <a:t>9/19/2019</a:t>
            </a:fld>
            <a:endParaRPr lang="en-US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928" y="4715273"/>
            <a:ext cx="5437821" cy="44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en-US" altLang="zh-CN" sz="1200"/>
              <a:t>Click to edit Master text styles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en-US" altLang="zh-CN" sz="1200"/>
              <a:t>Second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en-US" altLang="zh-CN" sz="1200"/>
              <a:t>Third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en-US" altLang="zh-CN" sz="1200"/>
              <a:t>Fourth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en-US" altLang="zh-CN" sz="1200"/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959"/>
            <a:ext cx="2944755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28" y="9428959"/>
            <a:ext cx="2946351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391C5A52-7972-4D6D-BC33-F1570E05E231}" type="slidenum">
              <a:rPr lang="en-US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0869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21F-9FD4-42EE-A62A-EF61257F49C4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751-A61E-4F6B-8B92-C507AEA1076B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87BE-8C53-4471-A10B-C0DEC3B40428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2931-1975-4C99-973C-EFD2637CCD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85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A37C-58D7-4E08-8877-0175852AA3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67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1B8-3BC7-4E0E-BBAB-01BF781E30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11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F9B3-3E1C-4035-8A11-9D42ED1979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21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2D49-1BD8-4CF3-92B7-853A61A970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80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367F-FE2F-4263-B61C-5F0BC612B7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0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CDB-DD57-41FC-B376-622B4D485F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13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2299-0041-49C5-A68B-E875B1B21A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6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0A26-F889-4CAC-87BE-97B160232E2C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D1B6-D40A-46AA-A713-06E4F49246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21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9F77-FC39-4788-89C9-D56A5C6771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61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9F3C-0CE4-42BE-A32A-DFDAEBFA3A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1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B0CE-D5BF-4F38-82DF-14EFA9756914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C8A1-892B-4C93-BADE-9CB60603FB1E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97E0-E33A-45AD-B06B-244B8D2A1C9F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6107-2F3A-4035-B5E7-32BD8A3877A4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E349-0AAB-4A12-97EF-CC4BF375E3BF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AC68-AA3A-4D4A-ADFF-C451FCE0A2EC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6581-61E6-48C7-AF68-0EF101FC30F9}" type="slidenum">
              <a:rPr lang="en-US" altLang="en-US" smtClean="0"/>
              <a:pPr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64F7-5B1D-47AF-A3C6-001E1741AFA8}" type="slidenum">
              <a:rPr lang="en-US" alt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Picture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228600"/>
            <a:ext cx="935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27EA205A-EED7-4D38-90D3-0E21A1A2468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9/19/2019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681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848600" cy="2081210"/>
          </a:xfrm>
          <a:ln/>
        </p:spPr>
        <p:txBody>
          <a:bodyPr>
            <a:normAutofit fontScale="90000"/>
          </a:bodyPr>
          <a:lstStyle/>
          <a:p>
            <a:pPr marL="0" indent="0"/>
            <a:r>
              <a:rPr lang="en-US" altLang="en-US" sz="2400" b="1" dirty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/>
            </a:r>
            <a:br>
              <a:rPr lang="en-US" altLang="en-US" sz="2400" b="1" dirty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/>
            </a:r>
            <a:br>
              <a:rPr lang="en-US" altLang="en-US" sz="2400" b="1" dirty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>National Program for Health Care of Elderly (NPHCE</a:t>
            </a:r>
            <a:r>
              <a:rPr lang="en-US" altLang="en-US" sz="24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>)</a:t>
            </a:r>
            <a:r>
              <a:rPr lang="en-IN" altLang="en-US" sz="24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/>
            </a:r>
            <a:br>
              <a:rPr lang="en-IN" altLang="en-US" sz="24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</a:br>
            <a:r>
              <a:rPr lang="en-IN" altLang="en-US" sz="24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/>
            </a:r>
            <a:br>
              <a:rPr lang="en-IN" altLang="en-US" sz="24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</a:br>
            <a:r>
              <a:rPr lang="en-IN" altLang="en-US" sz="31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>NHM &amp; Tertiary Components </a:t>
            </a:r>
            <a:br>
              <a:rPr lang="en-IN" altLang="en-US" sz="31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</a:br>
            <a:r>
              <a:rPr lang="en-IN" altLang="en-US" sz="3600" b="1" dirty="0" smtClean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  <a:t/>
            </a:r>
            <a:br>
              <a:rPr lang="en-US" altLang="en-US" sz="2400" b="1" dirty="0">
                <a:solidFill>
                  <a:srgbClr val="FF0000"/>
                </a:solidFill>
                <a:latin typeface="Verdana" pitchFamily="34" charset="0"/>
                <a:ea typeface="Adobe Gothic Std B" charset="-128"/>
                <a:sym typeface="Baskerville Old Face" pitchFamily="18" charset="0"/>
              </a:rPr>
            </a:br>
            <a:endParaRPr lang="en-US" altLang="en-US" sz="2400" b="1" dirty="0">
              <a:solidFill>
                <a:srgbClr val="FF0000"/>
              </a:solidFill>
              <a:latin typeface="Verdana" pitchFamily="34" charset="0"/>
              <a:ea typeface="Adobe Gothic Std B" charset="-128"/>
              <a:sym typeface="Baskerville Old Face" pitchFamily="18" charset="0"/>
            </a:endParaRP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867400"/>
            <a:ext cx="6400800" cy="762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N" altLang="en-US" sz="2400" dirty="0" smtClean="0">
                <a:solidFill>
                  <a:srgbClr val="8A8A89"/>
                </a:solidFill>
              </a:rPr>
              <a:t>Ministry </a:t>
            </a:r>
            <a:r>
              <a:rPr lang="en-IN" altLang="en-US" sz="2400" dirty="0">
                <a:solidFill>
                  <a:srgbClr val="8A8A89"/>
                </a:solidFill>
              </a:rPr>
              <a:t>of Health &amp; Family Welfare</a:t>
            </a:r>
            <a:endParaRPr lang="en-US" altLang="en-US" sz="2400" dirty="0">
              <a:solidFill>
                <a:srgbClr val="8A8A89"/>
              </a:solidFill>
            </a:endParaRPr>
          </a:p>
        </p:txBody>
      </p:sp>
      <p:pic>
        <p:nvPicPr>
          <p:cNvPr id="3076" name="Picture 1" descr="NPHCE_enlig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5981" y="3124200"/>
            <a:ext cx="289001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0" y="914400"/>
            <a:ext cx="8229600" cy="685800"/>
          </a:xfrm>
        </p:spPr>
        <p:txBody>
          <a:bodyPr/>
          <a:lstStyle/>
          <a:p>
            <a:r>
              <a:rPr lang="en-IN" altLang="en-US" sz="3200" b="1" dirty="0">
                <a:solidFill>
                  <a:srgbClr val="0070C0"/>
                </a:solidFill>
              </a:rPr>
              <a:t>Progress in implementation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429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Progress in </a:t>
            </a:r>
            <a:r>
              <a:rPr kumimoji="0" lang="en-IN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Operationalization</a:t>
            </a:r>
            <a:endParaRPr kumimoji="0" lang="en-I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84369"/>
              </p:ext>
            </p:extLst>
          </p:nvPr>
        </p:nvGraphicFramePr>
        <p:xfrm>
          <a:off x="990599" y="4278476"/>
          <a:ext cx="7848601" cy="1508965"/>
        </p:xfrm>
        <a:graphic>
          <a:graphicData uri="http://schemas.openxmlformats.org/drawingml/2006/table">
            <a:tbl>
              <a:tblPr/>
              <a:tblGrid>
                <a:gridCol w="553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20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2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2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331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37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54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S. 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Institutions operationalised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OPD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Indoor wards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Physiotherapy units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Laboratory services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RGCs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dirty="0" smtClean="0">
                          <a:latin typeface="Calibri"/>
                          <a:ea typeface="Times New Roman"/>
                          <a:cs typeface="Times New Roman"/>
                        </a:rPr>
                        <a:t>NCA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 be operationalized</a:t>
                      </a: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by March 2020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52400" y="1676446"/>
            <a:ext cx="8229600" cy="1142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altLang="en-US" sz="2400" b="1" dirty="0" smtClean="0"/>
              <a:t>19 Regional Geriatric Centres (RGCs) and 2 National Centre of Ageing (NCAs) are sanctioned.</a:t>
            </a:r>
            <a:endParaRPr lang="en-IN" alt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Issues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fontScale="70000" lnSpcReduction="20000"/>
          </a:bodyPr>
          <a:lstStyle/>
          <a:p>
            <a:pPr marL="628650" indent="-571500" algn="just">
              <a:spcBef>
                <a:spcPct val="0"/>
              </a:spcBef>
              <a:spcAft>
                <a:spcPts val="1200"/>
              </a:spcAft>
            </a:pPr>
            <a:r>
              <a:rPr lang="en-US" altLang="en-US" sz="3400" dirty="0" smtClean="0"/>
              <a:t>To </a:t>
            </a:r>
            <a:r>
              <a:rPr lang="en-US" altLang="en-US" sz="3400" dirty="0" err="1" smtClean="0"/>
              <a:t>operationalise</a:t>
            </a:r>
            <a:r>
              <a:rPr lang="en-US" altLang="en-US" sz="3400" dirty="0" smtClean="0"/>
              <a:t> all the services in  the 19 Regional Geriatric Centers.</a:t>
            </a:r>
          </a:p>
          <a:p>
            <a:pPr marL="1028700" lvl="1" indent="-571500" algn="just">
              <a:spcBef>
                <a:spcPct val="0"/>
              </a:spcBef>
              <a:spcAft>
                <a:spcPts val="1200"/>
              </a:spcAft>
            </a:pPr>
            <a:r>
              <a:rPr lang="en-IN" altLang="en-US" sz="3400" dirty="0" smtClean="0"/>
              <a:t>Indoor wards to be set up at RGC: Patna and Kolkata</a:t>
            </a:r>
          </a:p>
          <a:p>
            <a:pPr marL="1028700" lvl="1" indent="-571500" algn="just">
              <a:spcBef>
                <a:spcPct val="0"/>
              </a:spcBef>
              <a:spcAft>
                <a:spcPts val="1200"/>
              </a:spcAft>
            </a:pPr>
            <a:r>
              <a:rPr lang="en-IN" altLang="en-US" sz="3400" dirty="0" smtClean="0"/>
              <a:t>Physiotherapy unit be set up at RGC: Patna, Kolkata, Hyderabad (</a:t>
            </a:r>
            <a:r>
              <a:rPr lang="en-IN" altLang="en-US" sz="3400" dirty="0" err="1" smtClean="0"/>
              <a:t>Nizam</a:t>
            </a:r>
            <a:r>
              <a:rPr lang="en-IN" altLang="en-US" sz="3400" dirty="0" smtClean="0"/>
              <a:t>) and Cuttack</a:t>
            </a:r>
            <a:endParaRPr lang="en-IN" altLang="en-US" sz="3400" dirty="0" smtClean="0">
              <a:solidFill>
                <a:srgbClr val="F10A05"/>
              </a:solidFill>
            </a:endParaRPr>
          </a:p>
          <a:p>
            <a:pPr marL="1028700" lvl="1" indent="-571500" algn="just">
              <a:spcBef>
                <a:spcPct val="0"/>
              </a:spcBef>
              <a:spcAft>
                <a:spcPts val="1200"/>
              </a:spcAft>
            </a:pPr>
            <a:r>
              <a:rPr lang="en-IN" altLang="en-US" sz="3400" dirty="0" smtClean="0"/>
              <a:t>Laboratory services to be started  at RGC: Patna, Kolkata, Hyderabad (</a:t>
            </a:r>
            <a:r>
              <a:rPr lang="en-IN" altLang="en-US" sz="3400" dirty="0" err="1" smtClean="0"/>
              <a:t>Nizam</a:t>
            </a:r>
            <a:r>
              <a:rPr lang="en-IN" altLang="en-US" sz="3400" dirty="0" smtClean="0"/>
              <a:t>) and Cuttack</a:t>
            </a:r>
            <a:endParaRPr lang="en-IN" altLang="en-US" sz="3400" dirty="0" smtClean="0">
              <a:solidFill>
                <a:srgbClr val="F10A05"/>
              </a:solidFill>
            </a:endParaRPr>
          </a:p>
          <a:p>
            <a:pPr marL="628650" indent="-571500" algn="just">
              <a:spcBef>
                <a:spcPct val="0"/>
              </a:spcBef>
              <a:spcAft>
                <a:spcPts val="1200"/>
              </a:spcAft>
            </a:pPr>
            <a:r>
              <a:rPr lang="en-IN" altLang="en-US" sz="3400" dirty="0" smtClean="0"/>
              <a:t>Development of Manpower in RGCs through </a:t>
            </a:r>
            <a:r>
              <a:rPr lang="en-IN" altLang="en-US" sz="3400" u="sng" dirty="0" smtClean="0"/>
              <a:t>2 PG seats of MD Geriatric Medicine,  is in operation at only 2 RGCs i.e. AIIMS, New Delhi and MMC, Chennai. </a:t>
            </a:r>
            <a:endParaRPr lang="en-US" altLang="en-US" sz="3400" u="sng" dirty="0" smtClean="0"/>
          </a:p>
          <a:p>
            <a:pPr marL="628650" indent="-571500" algn="just">
              <a:spcBef>
                <a:spcPct val="0"/>
              </a:spcBef>
              <a:spcAft>
                <a:spcPts val="1200"/>
              </a:spcAft>
            </a:pPr>
            <a:r>
              <a:rPr lang="en-US" altLang="en-US" sz="3400" dirty="0" smtClean="0"/>
              <a:t>The two National Centers For Aging i.e.: Madras Medical College Chennai &amp; AIIMS Delhi to be </a:t>
            </a:r>
            <a:r>
              <a:rPr lang="en-US" altLang="en-US" sz="3400" dirty="0" err="1" smtClean="0"/>
              <a:t>operationalised</a:t>
            </a:r>
            <a:r>
              <a:rPr lang="en-US" altLang="en-US" sz="3400" dirty="0" smtClean="0"/>
              <a:t> by 2020.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972452" cy="857256"/>
          </a:xfrm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0070C0"/>
                </a:solidFill>
              </a:rPr>
              <a:t>RGCs Yet to Start  MD in Geriatric Medicine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23146"/>
              </p:ext>
            </p:extLst>
          </p:nvPr>
        </p:nvGraphicFramePr>
        <p:xfrm>
          <a:off x="928662" y="1785926"/>
          <a:ext cx="7429552" cy="463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147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1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RGCs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RGCs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SEK IMS Srinagar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Rajendar</a:t>
                      </a:r>
                      <a:r>
                        <a:rPr lang="en-US" sz="2400" dirty="0" smtClean="0"/>
                        <a:t> IMS Ranchi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1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GMC Trivandrum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BJ Medical college </a:t>
                      </a:r>
                      <a:r>
                        <a:rPr lang="en-US" sz="2400" dirty="0" err="1" smtClean="0"/>
                        <a:t>Ahmedabad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1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Kolkata MC Kolkata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Agartala</a:t>
                      </a:r>
                      <a:r>
                        <a:rPr lang="en-US" sz="2400" dirty="0" smtClean="0"/>
                        <a:t> MC </a:t>
                      </a:r>
                      <a:r>
                        <a:rPr lang="en-US" sz="2400" dirty="0" err="1" smtClean="0"/>
                        <a:t>Agartala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1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Nizam's</a:t>
                      </a:r>
                      <a:r>
                        <a:rPr lang="en-US" sz="2400" dirty="0" smtClean="0"/>
                        <a:t> IMS  Hyderabad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Patna MC Patna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1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SCB Medical College Cuttack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Rajendra</a:t>
                      </a:r>
                      <a:r>
                        <a:rPr lang="en-US" sz="2400" dirty="0" smtClean="0"/>
                        <a:t> Prasad GMC HP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IN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0" y="427037"/>
            <a:ext cx="8229600" cy="715963"/>
          </a:xfrm>
        </p:spPr>
        <p:txBody>
          <a:bodyPr/>
          <a:lstStyle/>
          <a:p>
            <a:r>
              <a:rPr lang="en-US" altLang="zh-CN" sz="3600" b="1" dirty="0" err="1">
                <a:solidFill>
                  <a:srgbClr val="0070C0"/>
                </a:solidFill>
              </a:rPr>
              <a:t>Programme</a:t>
            </a:r>
            <a:r>
              <a:rPr lang="en-US" altLang="zh-CN" sz="3600" b="1" dirty="0">
                <a:solidFill>
                  <a:srgbClr val="0070C0"/>
                </a:solidFill>
              </a:rPr>
              <a:t> Strategies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4294967295"/>
          </p:nvPr>
        </p:nvSpPr>
        <p:spPr>
          <a:xfrm>
            <a:off x="228600" y="1219200"/>
            <a:ext cx="8382000" cy="506888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Community based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primary health care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approach including domiciliary visits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Dedicated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services at PHC/CHC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level including provision of machinery, equipment, training, additional human resources (CHC), IEC, etc.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Dedicated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facilities at District Hospital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with 10 bedded wards, additional human resources, machinery &amp; equipment, consumables &amp; drugs, training and IEC.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Geriatric Centers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to provide dedicated tertiary level medical facilities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PG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courses in Geriatric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endParaRPr lang="en-US" altLang="zh-CN" sz="2000" dirty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Wingdings 3" pitchFamily="18" charset="2"/>
              <a:buNone/>
            </a:pPr>
            <a:endParaRPr lang="en-US" altLang="zh-CN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1219200" y="274638"/>
            <a:ext cx="7924800" cy="1143000"/>
          </a:xfrm>
        </p:spPr>
        <p:txBody>
          <a:bodyPr/>
          <a:lstStyle/>
          <a:p>
            <a:r>
              <a:rPr lang="en-IN" altLang="en-US" sz="3200" b="1" dirty="0">
                <a:solidFill>
                  <a:srgbClr val="0070C0"/>
                </a:solidFill>
              </a:rPr>
              <a:t>Package of services </a:t>
            </a:r>
            <a:r>
              <a:rPr lang="en-IN" altLang="en-US" sz="3200" b="1" dirty="0" smtClean="0">
                <a:solidFill>
                  <a:srgbClr val="0070C0"/>
                </a:solidFill>
              </a:rPr>
              <a:t>under NHM</a:t>
            </a:r>
            <a:endParaRPr lang="en-I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Sub Centre: 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Health Education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related to healthy ageing, environmental modifications, nutritional requirements, life styles and behavioral changes.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Special attention to home bound / bedridden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elderly persons and provide training to the family health care providers in looking after the disabled elderly persons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Primary Health Centre: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weekly geriatric clinic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PHC level by trained Medical Officer, Conducting </a:t>
            </a:r>
            <a:r>
              <a:rPr lang="en-IN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ealth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assessment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elderly persons and simple investigation including blood sugar, etc.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altLang="en-US" sz="16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64260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1219200" y="274638"/>
            <a:ext cx="7924800" cy="1143000"/>
          </a:xfrm>
        </p:spPr>
        <p:txBody>
          <a:bodyPr/>
          <a:lstStyle/>
          <a:p>
            <a:r>
              <a:rPr lang="en-IN" altLang="en-US" sz="3200" b="1" dirty="0">
                <a:solidFill>
                  <a:srgbClr val="0070C0"/>
                </a:solidFill>
              </a:rPr>
              <a:t>Package of </a:t>
            </a:r>
            <a:r>
              <a:rPr lang="en-IN" altLang="en-US" sz="3200" b="1" dirty="0" smtClean="0">
                <a:solidFill>
                  <a:srgbClr val="0070C0"/>
                </a:solidFill>
              </a:rPr>
              <a:t>services under NHM </a:t>
            </a:r>
            <a:endParaRPr lang="en-IN" altLang="en-US" sz="3200" b="1" dirty="0">
              <a:solidFill>
                <a:srgbClr val="0070C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Health Centre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Biweekly geriatric Clinic and Rehabilitation services to be arranged by trained staff and rehabilitation worker at CHCs.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Domiciliary visits by the rehabilitation worker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bed-ridden elderly and counseling to family members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District Hospitals:  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Dedicated Geriatric OPD services, In-door admissions through 10 bedded geriatric ward, laboratory investigations and rehabilitation services.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 Services 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74314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/>
            </a:r>
            <a:br>
              <a:rPr lang="en-US" altLang="en-US" sz="3600" b="1" dirty="0">
                <a:solidFill>
                  <a:srgbClr val="FF0000"/>
                </a:solidFill>
              </a:rPr>
            </a:br>
            <a:r>
              <a:rPr lang="en-IN" altLang="en-US" sz="3600" b="1" dirty="0">
                <a:solidFill>
                  <a:srgbClr val="FF0000"/>
                </a:solidFill>
              </a:rPr>
              <a:t> 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Package </a:t>
            </a:r>
            <a:r>
              <a:rPr lang="en-US" altLang="en-US" sz="3600" b="1" dirty="0">
                <a:solidFill>
                  <a:srgbClr val="0070C0"/>
                </a:solidFill>
              </a:rPr>
              <a:t>of Funds at Each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level</a:t>
            </a:r>
            <a:r>
              <a:rPr lang="en-US" altLang="en-US" sz="3600" b="1" dirty="0">
                <a:solidFill>
                  <a:srgbClr val="FF0000"/>
                </a:solidFill>
              </a:rPr>
              <a:t/>
            </a:r>
            <a:br>
              <a:rPr lang="en-US" altLang="en-US" sz="3600" b="1" dirty="0">
                <a:solidFill>
                  <a:srgbClr val="FF0000"/>
                </a:solidFill>
              </a:rPr>
            </a:br>
            <a:r>
              <a:rPr lang="en-US" altLang="en-US" sz="3600" b="1" dirty="0">
                <a:solidFill>
                  <a:srgbClr val="FF0000"/>
                </a:solidFill>
              </a:rPr>
              <a:t>						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ph type="tbl" idx="4294967295"/>
          </p:nvPr>
        </p:nvGraphicFramePr>
        <p:xfrm>
          <a:off x="760413" y="1625600"/>
          <a:ext cx="7545387" cy="3565528"/>
        </p:xfrm>
        <a:graphic>
          <a:graphicData uri="http://schemas.openxmlformats.org/drawingml/2006/table">
            <a:tbl>
              <a:tblPr/>
              <a:tblGrid>
                <a:gridCol w="1136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3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80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80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S.No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.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 Items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 DH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CHC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PHC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SHC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Construction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80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Equipments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10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0.5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0.3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Drugs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Training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0.8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1.2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0.3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IEC activities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6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Manpower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28.2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1.8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 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Total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131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0.8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0.3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97" name="TextBox 3"/>
          <p:cNvSpPr txBox="1">
            <a:spLocks noChangeArrowheads="1"/>
          </p:cNvSpPr>
          <p:nvPr/>
        </p:nvSpPr>
        <p:spPr bwMode="auto">
          <a:xfrm>
            <a:off x="6477000" y="1154113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Amount in Lakh of INR</a:t>
            </a:r>
          </a:p>
        </p:txBody>
      </p:sp>
    </p:spTree>
    <p:extLst>
      <p:ext uri="{BB962C8B-B14F-4D97-AF65-F5344CB8AC3E}">
        <p14:creationId xmlns:p14="http://schemas.microsoft.com/office/powerpoint/2010/main" val="366432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1259632" y="404664"/>
            <a:ext cx="7162800" cy="757222"/>
          </a:xfrm>
        </p:spPr>
        <p:txBody>
          <a:bodyPr>
            <a:normAutofit/>
          </a:bodyPr>
          <a:lstStyle/>
          <a:p>
            <a:pPr lvl="0"/>
            <a:r>
              <a:rPr lang="en-IN" altLang="en-US" sz="3200" b="1" dirty="0">
                <a:solidFill>
                  <a:srgbClr val="0070C0"/>
                </a:solidFill>
              </a:rPr>
              <a:t>Progress in implementation </a:t>
            </a:r>
            <a:endParaRPr lang="en-IN" alt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67907"/>
              </p:ext>
            </p:extLst>
          </p:nvPr>
        </p:nvGraphicFramePr>
        <p:xfrm>
          <a:off x="899592" y="1412776"/>
          <a:ext cx="7939308" cy="5019879"/>
        </p:xfrm>
        <a:graphic>
          <a:graphicData uri="http://schemas.openxmlformats.org/drawingml/2006/table">
            <a:tbl>
              <a:tblPr/>
              <a:tblGrid>
                <a:gridCol w="5862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47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25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4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746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2862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S. 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Level of Facility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Sanctioned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Operational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581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OPD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Indoor wards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Physiotherapy units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7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dirty="0">
                          <a:latin typeface="Arial"/>
                          <a:ea typeface="Times New Roman"/>
                          <a:cs typeface="Times New Roman"/>
                        </a:rPr>
                        <a:t>District hospitals</a:t>
                      </a:r>
                      <a:endParaRPr lang="en-US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496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459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411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7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dirty="0">
                          <a:latin typeface="Arial"/>
                          <a:ea typeface="Times New Roman"/>
                          <a:cs typeface="Times New Roman"/>
                        </a:rPr>
                        <a:t>CHCs</a:t>
                      </a:r>
                      <a:endParaRPr lang="en-US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2933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1825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7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dirty="0">
                          <a:latin typeface="Arial"/>
                          <a:ea typeface="Times New Roman"/>
                          <a:cs typeface="Times New Roman"/>
                        </a:rPr>
                        <a:t>PHCs</a:t>
                      </a:r>
                      <a:endParaRPr lang="en-US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12301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5012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94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dirty="0">
                          <a:latin typeface="Arial"/>
                          <a:ea typeface="Times New Roman"/>
                          <a:cs typeface="Times New Roman"/>
                        </a:rPr>
                        <a:t>SCs providing home based care &amp; supportive appliances</a:t>
                      </a:r>
                      <a:endParaRPr lang="en-US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38322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14257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en-IN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48" marR="629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480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224"/>
          </a:xfrm>
        </p:spPr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Issues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58"/>
            <a:ext cx="8229600" cy="4906905"/>
          </a:xfrm>
        </p:spPr>
        <p:txBody>
          <a:bodyPr>
            <a:normAutofit fontScale="70000" lnSpcReduction="20000"/>
          </a:bodyPr>
          <a:lstStyle/>
          <a:p>
            <a:pPr marL="628650" indent="-5715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b="1" dirty="0" smtClean="0"/>
              <a:t>To address the challenges faced by the existing National Program  </a:t>
            </a:r>
            <a:endParaRPr lang="en-IN" altLang="en-US" b="1" dirty="0" smtClean="0"/>
          </a:p>
          <a:p>
            <a:pPr marL="51435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dirty="0" smtClean="0"/>
              <a:t>Operationalize  all approved facilities for  provision of geriatric care services.</a:t>
            </a:r>
          </a:p>
          <a:p>
            <a:pPr marL="514350" indent="-457200">
              <a:spcBef>
                <a:spcPct val="0"/>
              </a:spcBef>
              <a:spcAft>
                <a:spcPts val="1200"/>
              </a:spcAft>
              <a:buNone/>
            </a:pPr>
            <a:endParaRPr lang="en-IN" altLang="en-US" dirty="0" smtClean="0"/>
          </a:p>
          <a:p>
            <a:pPr marL="514350" indent="-457200">
              <a:spcBef>
                <a:spcPct val="0"/>
              </a:spcBef>
              <a:spcAft>
                <a:spcPts val="1200"/>
              </a:spcAft>
              <a:buNone/>
            </a:pPr>
            <a:r>
              <a:rPr lang="en-IN" altLang="en-US" b="1" dirty="0" smtClean="0"/>
              <a:t>Status of </a:t>
            </a:r>
            <a:r>
              <a:rPr lang="en-IN" altLang="en-US" b="1" dirty="0" err="1" smtClean="0"/>
              <a:t>operationalization</a:t>
            </a:r>
            <a:r>
              <a:rPr lang="en-IN" altLang="en-US" b="1" dirty="0" smtClean="0"/>
              <a:t> </a:t>
            </a:r>
            <a:r>
              <a:rPr lang="en-IN" altLang="en-US" dirty="0" smtClean="0"/>
              <a:t>of Geriatric OPD in approved facilities:</a:t>
            </a:r>
            <a:endParaRPr lang="en-US" altLang="en-US" dirty="0" smtClean="0"/>
          </a:p>
          <a:p>
            <a:pPr marL="571500" indent="-51435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3400" dirty="0" smtClean="0"/>
              <a:t>Less than 50% at District level :3 States (J&amp;K, Jharkhand, </a:t>
            </a:r>
            <a:r>
              <a:rPr lang="en-US" altLang="en-US" sz="3400" dirty="0" err="1" smtClean="0"/>
              <a:t>Telangana</a:t>
            </a:r>
            <a:r>
              <a:rPr lang="en-US" altLang="en-US" sz="3400" dirty="0" smtClean="0"/>
              <a:t>).</a:t>
            </a:r>
          </a:p>
          <a:p>
            <a:pPr marL="571500" indent="-51435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3400" dirty="0" smtClean="0"/>
              <a:t>Less than 50% at CHC level :7 States (Himachal Pradesh, Bihar, Jharkhand, Orissa,  Tamil Nadu, </a:t>
            </a:r>
            <a:r>
              <a:rPr lang="en-US" altLang="en-US" sz="3400" dirty="0" err="1" smtClean="0"/>
              <a:t>Telangana</a:t>
            </a:r>
            <a:r>
              <a:rPr lang="en-US" altLang="en-US" sz="3400" dirty="0" smtClean="0"/>
              <a:t>, Nagaland).</a:t>
            </a:r>
            <a:endParaRPr lang="en-US" altLang="en-US" sz="3400" dirty="0"/>
          </a:p>
          <a:p>
            <a:pPr marL="571500" indent="-51435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3400" dirty="0" smtClean="0"/>
              <a:t>Less than 50% at PHC level :11 States (Himachal Pradesh, J&amp;K, Bihar, Jharkhand, Orissa,  West Bengal,</a:t>
            </a:r>
            <a:r>
              <a:rPr lang="en-US" altLang="en-US" sz="3400" dirty="0" smtClean="0">
                <a:solidFill>
                  <a:srgbClr val="FF0000"/>
                </a:solidFill>
              </a:rPr>
              <a:t> </a:t>
            </a:r>
            <a:r>
              <a:rPr lang="en-US" altLang="en-US" sz="3400" dirty="0" smtClean="0"/>
              <a:t>Kerala, Tamil Nadu, </a:t>
            </a:r>
            <a:r>
              <a:rPr lang="en-US" altLang="en-US" sz="3400" dirty="0" err="1" smtClean="0"/>
              <a:t>Telangana</a:t>
            </a:r>
            <a:r>
              <a:rPr lang="en-US" altLang="en-US" sz="3400" dirty="0" smtClean="0"/>
              <a:t>, Nagaland, Sikkim,).</a:t>
            </a:r>
            <a:endParaRPr lang="en-US" altLang="en-US" sz="3400" dirty="0"/>
          </a:p>
          <a:p>
            <a:pPr marL="514350" indent="-457200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 smtClean="0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29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371600" y="0"/>
            <a:ext cx="7391400" cy="1143000"/>
          </a:xfrm>
        </p:spPr>
        <p:txBody>
          <a:bodyPr/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Geriatric Facilities at Tertiary </a:t>
            </a:r>
            <a:r>
              <a:rPr lang="en-US" altLang="zh-CN" sz="3600" b="1" dirty="0">
                <a:solidFill>
                  <a:srgbClr val="0070C0"/>
                </a:solidFill>
              </a:rPr>
              <a:t>L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evel</a:t>
            </a:r>
            <a:endParaRPr lang="en-US" altLang="zh-CN" sz="3600" b="1" dirty="0">
              <a:solidFill>
                <a:srgbClr val="0070C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179512" y="1143000"/>
            <a:ext cx="8856984" cy="57150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Regional Geriatric Centers: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Provide tertiary level services for complicated/serious Geriatric Cases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Conduct post graduate courses in Geriatric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- 2 MD geriatrics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every year.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Providing training to the trainers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Developing/and updating Training modules, guidelines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Research on specific elderly diseases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 RGCs sanctioned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National center for Ageing: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High level tertiary care with multidisciplinary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approach  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Special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clinics like memory clinic, fall and syncope clinic, frail elderly clinic, aids and appliances clinic, implants and cosmetic clinic.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Day care centre for : Investigations, rehabilitation, respite care, dementia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care, continence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patient care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Intensive care, acute rehabilitation, diagnostic and therapeutic services, long term rehabilitation service. 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Human resources development in all sub-specialties of Geriatric Medicine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Developing evidence based treatment protocols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Special focus on care for 75+ aged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 NCAs sanctioned at AIIMS, New Delhi and Madras Medical College, Chennai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E3E8-A837-4B26-B8B0-DB91C53CE55A}" type="datetime1">
              <a:rPr lang="en-US" altLang="en-US"/>
              <a:pPr/>
              <a:t>9/19/2019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457200"/>
            <a:ext cx="82296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600" b="1" dirty="0">
                <a:solidFill>
                  <a:srgbClr val="FF0000"/>
                </a:solidFill>
              </a:rPr>
              <a:t/>
            </a:r>
            <a:br>
              <a:rPr lang="en-US" altLang="en-US" sz="3600" b="1" dirty="0">
                <a:solidFill>
                  <a:srgbClr val="FF0000"/>
                </a:solidFill>
              </a:rPr>
            </a:br>
            <a:r>
              <a:rPr lang="en-IN" altLang="en-US" sz="3600" b="1" dirty="0">
                <a:solidFill>
                  <a:srgbClr val="FF0000"/>
                </a:solidFill>
              </a:rPr>
              <a:t> 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Package </a:t>
            </a:r>
            <a:r>
              <a:rPr lang="en-US" altLang="en-US" sz="3600" b="1" dirty="0">
                <a:solidFill>
                  <a:srgbClr val="0070C0"/>
                </a:solidFill>
              </a:rPr>
              <a:t>of Funds at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RGC</a:t>
            </a:r>
            <a:r>
              <a:rPr lang="en-US" altLang="en-US" sz="3600" b="1" dirty="0">
                <a:solidFill>
                  <a:srgbClr val="0070C0"/>
                </a:solidFill>
              </a:rPr>
              <a:t>	</a:t>
            </a:r>
            <a:r>
              <a:rPr lang="en-US" altLang="en-US" sz="3600" b="1" dirty="0">
                <a:solidFill>
                  <a:srgbClr val="FF0000"/>
                </a:solidFill>
              </a:rPr>
              <a:t>					</a:t>
            </a:r>
          </a:p>
        </p:txBody>
      </p:sp>
      <p:sp>
        <p:nvSpPr>
          <p:cNvPr id="21597" name="TextBox 3"/>
          <p:cNvSpPr txBox="1">
            <a:spLocks noChangeArrowheads="1"/>
          </p:cNvSpPr>
          <p:nvPr/>
        </p:nvSpPr>
        <p:spPr bwMode="auto">
          <a:xfrm>
            <a:off x="6477000" y="1154113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Amount in Lakh of INR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4437"/>
              </p:ext>
            </p:extLst>
          </p:nvPr>
        </p:nvGraphicFramePr>
        <p:xfrm>
          <a:off x="381109" y="1676447"/>
          <a:ext cx="8381782" cy="4419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50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0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45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21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995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 err="1">
                          <a:effectLst/>
                        </a:rPr>
                        <a:t>S.No</a:t>
                      </a:r>
                      <a:r>
                        <a:rPr lang="en-IN" sz="1800" b="1" u="none" strike="noStrike" dirty="0">
                          <a:effectLst/>
                        </a:rPr>
                        <a:t>.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b="1" u="none" strike="noStrike" dirty="0">
                          <a:effectLst/>
                        </a:rPr>
                        <a:t>Component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b="1" u="none" strike="noStrike" dirty="0">
                          <a:effectLst/>
                        </a:rPr>
                        <a:t>Non-Recurring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b="1" u="none" strike="noStrike" dirty="0">
                          <a:effectLst/>
                        </a:rPr>
                        <a:t>Recurring (PA)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061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</a:rPr>
                        <a:t>1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Construction/renovation/extension of </a:t>
                      </a:r>
                      <a:r>
                        <a:rPr lang="en-IN" sz="1800" u="none" strike="noStrike" dirty="0" err="1">
                          <a:effectLst/>
                        </a:rPr>
                        <a:t>th</a:t>
                      </a:r>
                      <a:r>
                        <a:rPr lang="en-IN" sz="1800" u="none" strike="noStrike" dirty="0">
                          <a:effectLst/>
                        </a:rPr>
                        <a:t> existing building and furniture of department of Geriatrics with 30 </a:t>
                      </a:r>
                      <a:r>
                        <a:rPr lang="en-IN" sz="1800" u="none" strike="noStrike" dirty="0" err="1">
                          <a:effectLst/>
                        </a:rPr>
                        <a:t>bds</a:t>
                      </a:r>
                      <a:r>
                        <a:rPr lang="en-IN" sz="1800" u="none" strike="noStrike">
                          <a:effectLst/>
                        </a:rPr>
                        <a:t> and OPD facilities including academic and research wing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1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</a:rPr>
                        <a:t>2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Machinery &amp; Equipment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</a:rPr>
                        <a:t>50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</a:rPr>
                        <a:t>10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1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</a:rPr>
                        <a:t>3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Drugs &amp; Consumables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</a:rPr>
                        <a:t>20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1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</a:rPr>
                        <a:t>4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Research Activities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</a:rPr>
                        <a:t>40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71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</a:rPr>
                        <a:t>5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Human Resources (Contractual)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</a:rPr>
                        <a:t>88.44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30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</a:rPr>
                        <a:t>6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Training to faculty members &amp; doctors from district hospitals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</a:rPr>
                        <a:t>5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71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 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 dirty="0">
                          <a:effectLst/>
                        </a:rPr>
                        <a:t>Total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250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163.44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1D1B10"/>
      </a:dk1>
      <a:lt1>
        <a:srgbClr val="91EDF9"/>
      </a:lt1>
      <a:dk2>
        <a:srgbClr val="800080"/>
      </a:dk2>
      <a:lt2>
        <a:srgbClr val="EEECE1"/>
      </a:lt2>
      <a:accent1>
        <a:srgbClr val="4F81BD"/>
      </a:accent1>
      <a:accent2>
        <a:srgbClr val="C0504D"/>
      </a:accent2>
      <a:accent3>
        <a:srgbClr val="C7F4FB"/>
      </a:accent3>
      <a:accent4>
        <a:srgbClr val="17150C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Pages>0</Pages>
  <Words>896</Words>
  <Characters>0</Characters>
  <Application>Microsoft Office PowerPoint</Application>
  <DocSecurity>0</DocSecurity>
  <PresentationFormat>On-screen Show (4:3)</PresentationFormat>
  <Lines>0</Lines>
  <Paragraphs>215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  National Program for Health Care of Elderly (NPHCE)  NHM &amp; Tertiary Components    </vt:lpstr>
      <vt:lpstr>Programme Strategies</vt:lpstr>
      <vt:lpstr>Package of services under NHM</vt:lpstr>
      <vt:lpstr>Package of services under NHM </vt:lpstr>
      <vt:lpstr>   Package of Funds at Each level       </vt:lpstr>
      <vt:lpstr>Progress in implementation </vt:lpstr>
      <vt:lpstr>Issues</vt:lpstr>
      <vt:lpstr>Geriatric Facilities at Tertiary Level</vt:lpstr>
      <vt:lpstr>   Package of Funds at RGC      </vt:lpstr>
      <vt:lpstr>Progress in implementation </vt:lpstr>
      <vt:lpstr>Issues</vt:lpstr>
      <vt:lpstr>RGCs Yet to Start  MD in Geriatric Medicine </vt:lpstr>
      <vt:lpstr>THANK YOU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meeting of  Nodal officers of Regional Geriatric Centers(RGC)  under the  National Program for Health Care of Elderly (NPHCE)</dc:title>
  <dc:creator>Dr.Gowri.N.sengupta</dc:creator>
  <cp:lastModifiedBy>HP</cp:lastModifiedBy>
  <cp:revision>138</cp:revision>
  <cp:lastPrinted>2019-09-18T08:10:06Z</cp:lastPrinted>
  <dcterms:created xsi:type="dcterms:W3CDTF">2006-08-16T00:00:00Z</dcterms:created>
  <dcterms:modified xsi:type="dcterms:W3CDTF">2019-09-19T04:43:36Z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