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56" r:id="rId2"/>
    <p:sldId id="258" r:id="rId3"/>
    <p:sldId id="391" r:id="rId4"/>
    <p:sldId id="515" r:id="rId5"/>
    <p:sldId id="520" r:id="rId6"/>
    <p:sldId id="518" r:id="rId7"/>
    <p:sldId id="519" r:id="rId8"/>
    <p:sldId id="375" r:id="rId9"/>
    <p:sldId id="517" r:id="rId10"/>
    <p:sldId id="521" r:id="rId11"/>
    <p:sldId id="522" r:id="rId12"/>
    <p:sldId id="327" r:id="rId13"/>
    <p:sldId id="504" r:id="rId14"/>
    <p:sldId id="505" r:id="rId15"/>
    <p:sldId id="508" r:id="rId16"/>
    <p:sldId id="502"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5A45240-AB3E-42B6-A6F9-67075B2DA7A7}" type="datetimeFigureOut">
              <a:rPr lang="en-US" smtClean="0"/>
              <a:pPr/>
              <a:t>9/19/2019</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BB71E55-078C-4C0B-B75D-4EC1FEBC949C}" type="slidenum">
              <a:rPr lang="en-IN" smtClean="0"/>
              <a:pPr/>
              <a:t>‹#›</a:t>
            </a:fld>
            <a:endParaRPr lang="en-IN"/>
          </a:p>
        </p:txBody>
      </p:sp>
    </p:spTree>
    <p:extLst>
      <p:ext uri="{BB962C8B-B14F-4D97-AF65-F5344CB8AC3E}">
        <p14:creationId xmlns:p14="http://schemas.microsoft.com/office/powerpoint/2010/main" val="3696006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5E2931-1975-4C99-973C-EFD2637CCD04}"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79F77-FC39-4788-89C9-D56A5C677184}"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89F3C-0CE4-42BE-A32A-DFDAEBFA3A60}"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4A37C-58D7-4E08-8877-0175852AA315}"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2B1B8-3BC7-4E0E-BBAB-01BF781E30CF}"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FCF9B3-3E1C-4035-8A11-9D42ED1979CF}"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A72D49-1BD8-4CF3-92B7-853A61A970B3}"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F367F-FE2F-4263-B61C-5F0BC612B73F}"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A0CDB-DD57-41FC-B376-622B4D485FEF}"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32299-0041-49C5-A68B-E875B1B21A2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FD1B6-D40A-46AA-A713-06E4F49246D2}"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205A-EED7-4D38-90D3-0E21A1A2468E}"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52737"/>
            <a:ext cx="7772400" cy="4948032"/>
          </a:xfrm>
        </p:spPr>
        <p:txBody>
          <a:bodyPr>
            <a:noAutofit/>
          </a:bodyPr>
          <a:lstStyle/>
          <a:p>
            <a:r>
              <a:rPr lang="en-US" sz="4000" b="1" dirty="0" smtClean="0"/>
              <a:t>National Mental Health Programme</a:t>
            </a:r>
            <a:br>
              <a:rPr lang="en-US" sz="4000" b="1" dirty="0" smtClean="0"/>
            </a:br>
            <a:r>
              <a:rPr lang="en-US" sz="4000" b="1" dirty="0" smtClean="0"/>
              <a:t/>
            </a:r>
            <a:br>
              <a:rPr lang="en-US" sz="4000" b="1" dirty="0" smtClean="0"/>
            </a:br>
            <a:r>
              <a:rPr lang="en-US" sz="4000" b="1" dirty="0" smtClean="0"/>
              <a:t>Group I – 19/09/2019 </a:t>
            </a:r>
            <a:br>
              <a:rPr lang="en-US" sz="4000" b="1" dirty="0" smtClean="0"/>
            </a:br>
            <a:r>
              <a:rPr lang="en-US" sz="4000" dirty="0" smtClean="0">
                <a:solidFill>
                  <a:srgbClr val="C00000"/>
                </a:solidFill>
              </a:rPr>
              <a:t/>
            </a:r>
            <a:br>
              <a:rPr lang="en-US" sz="4000" dirty="0" smtClean="0">
                <a:solidFill>
                  <a:srgbClr val="C00000"/>
                </a:solidFill>
              </a:rPr>
            </a:br>
            <a:endParaRPr lang="en-IN" sz="4000"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640960" cy="5821363"/>
          </a:xfrm>
        </p:spPr>
        <p:txBody>
          <a:bodyPr>
            <a:noAutofit/>
          </a:bodyPr>
          <a:lstStyle/>
          <a:p>
            <a:pPr marL="285750" lvl="1" algn="just">
              <a:buNone/>
            </a:pPr>
            <a:r>
              <a:rPr lang="en-IN" sz="1800" b="1" u="sng" dirty="0" smtClean="0"/>
              <a:t>TERTIARY LEVEL ACTIVITES UNDER NATIONAL MENTAL HEALTH PROGRAMME:</a:t>
            </a:r>
            <a:endParaRPr lang="en-US" sz="1800" dirty="0" smtClean="0"/>
          </a:p>
          <a:p>
            <a:pPr lvl="0" algn="just"/>
            <a:r>
              <a:rPr lang="en-IN" sz="1800" b="1" dirty="0" smtClean="0"/>
              <a:t>ISSUES</a:t>
            </a:r>
          </a:p>
          <a:p>
            <a:pPr lvl="1" algn="just"/>
            <a:r>
              <a:rPr lang="en-IN" sz="1800" dirty="0" smtClean="0"/>
              <a:t>The </a:t>
            </a:r>
            <a:r>
              <a:rPr lang="en-IN" sz="1800" b="1" dirty="0" smtClean="0"/>
              <a:t>Institutes already supported </a:t>
            </a:r>
            <a:r>
              <a:rPr lang="en-IN" sz="1800" dirty="0" smtClean="0"/>
              <a:t>under the Programme are </a:t>
            </a:r>
            <a:r>
              <a:rPr lang="en-IN" sz="1800" b="1" dirty="0" smtClean="0"/>
              <a:t>to be made fully operational by March, 2020.</a:t>
            </a:r>
            <a:endParaRPr lang="en-US" sz="1800" b="1" dirty="0" smtClean="0"/>
          </a:p>
          <a:p>
            <a:pPr lvl="1" algn="just"/>
            <a:r>
              <a:rPr lang="en-IN" sz="1800" b="1" dirty="0" smtClean="0"/>
              <a:t>PG courses </a:t>
            </a:r>
            <a:r>
              <a:rPr lang="en-IN" sz="1800" dirty="0" smtClean="0"/>
              <a:t>under each mental health specialty </a:t>
            </a:r>
            <a:r>
              <a:rPr lang="en-IN" sz="1800" b="1" dirty="0" smtClean="0"/>
              <a:t>to be conducted/ initiated  </a:t>
            </a:r>
            <a:r>
              <a:rPr lang="en-IN" sz="1800" dirty="0" smtClean="0"/>
              <a:t>with the required number of seats </a:t>
            </a:r>
          </a:p>
          <a:p>
            <a:pPr lvl="1" algn="just"/>
            <a:r>
              <a:rPr lang="en-IN" sz="1800" dirty="0" smtClean="0"/>
              <a:t>The </a:t>
            </a:r>
            <a:r>
              <a:rPr lang="en-IN" sz="1800" b="1" dirty="0" smtClean="0"/>
              <a:t>physical &amp; financial progress </a:t>
            </a:r>
            <a:r>
              <a:rPr lang="en-IN" sz="1800" dirty="0" smtClean="0"/>
              <a:t>under Manpower Development Schemes A &amp; B of National Mental Health Program should </a:t>
            </a:r>
            <a:r>
              <a:rPr lang="en-IN" sz="1800" b="1" dirty="0" smtClean="0"/>
              <a:t>be monitored on regular basis</a:t>
            </a:r>
            <a:r>
              <a:rPr lang="en-IN" sz="1800" dirty="0" smtClean="0"/>
              <a:t>.</a:t>
            </a:r>
            <a:endParaRPr lang="en-US" sz="1800" dirty="0" smtClean="0"/>
          </a:p>
          <a:p>
            <a:pPr lvl="1" algn="just"/>
            <a:r>
              <a:rPr lang="en-IN" sz="1800" b="1" dirty="0" smtClean="0"/>
              <a:t>Utilization certificates, progress report, etc</a:t>
            </a:r>
            <a:r>
              <a:rPr lang="en-IN" sz="1800" dirty="0" smtClean="0"/>
              <a:t>. in respect of the Institutions supported </a:t>
            </a:r>
            <a:r>
              <a:rPr lang="en-IN" sz="1800" b="1" dirty="0" smtClean="0"/>
              <a:t>should be furnished to the Ministry </a:t>
            </a:r>
            <a:r>
              <a:rPr lang="en-IN" sz="1800" dirty="0" smtClean="0"/>
              <a:t>of Health and Family Welfare urgently.</a:t>
            </a:r>
            <a:endParaRPr lang="en-US" sz="1800" dirty="0" smtClean="0"/>
          </a:p>
          <a:p>
            <a:pPr lvl="1" algn="just"/>
            <a:r>
              <a:rPr lang="en-IN" sz="1800" b="1" dirty="0" smtClean="0"/>
              <a:t>As per approval for continuation of the Scheme </a:t>
            </a:r>
            <a:r>
              <a:rPr lang="en-IN" sz="1800" b="1" dirty="0" err="1" smtClean="0"/>
              <a:t>upto</a:t>
            </a:r>
            <a:r>
              <a:rPr lang="en-IN" sz="1800" b="1" dirty="0" smtClean="0"/>
              <a:t> 2020</a:t>
            </a:r>
            <a:r>
              <a:rPr lang="en-IN" sz="1800" dirty="0" smtClean="0"/>
              <a:t>, for the projects to be implemented by States/UTs, </a:t>
            </a:r>
            <a:r>
              <a:rPr lang="en-IN" sz="1800" b="1" dirty="0" smtClean="0"/>
              <a:t>first instalment </a:t>
            </a:r>
            <a:r>
              <a:rPr lang="en-IN" sz="1800" dirty="0" smtClean="0"/>
              <a:t>of the approved Central share will be released </a:t>
            </a:r>
            <a:r>
              <a:rPr lang="en-IN" sz="1800" b="1" dirty="0" smtClean="0"/>
              <a:t>as an advance to the State/UTs</a:t>
            </a:r>
            <a:r>
              <a:rPr lang="en-IN" sz="1800" dirty="0" smtClean="0"/>
              <a:t>. The </a:t>
            </a:r>
            <a:r>
              <a:rPr lang="en-IN" sz="1800" b="1" dirty="0" smtClean="0"/>
              <a:t>remaining funds, are to be released on reimbursement basis </a:t>
            </a:r>
            <a:r>
              <a:rPr lang="en-IN" sz="1800" dirty="0" smtClean="0"/>
              <a:t>after submission of the Utilization Certificates for the funds already released. </a:t>
            </a:r>
            <a:endParaRPr lang="en-US" sz="1800" dirty="0" smtClean="0"/>
          </a:p>
          <a:p>
            <a:pPr lvl="1" algn="just"/>
            <a:r>
              <a:rPr lang="en-IN" sz="1800" dirty="0" smtClean="0"/>
              <a:t>Release of funds to the Institutes supported under Manpower Development Schemes would henceforth be on   reimbursement basis</a:t>
            </a:r>
          </a:p>
          <a:p>
            <a:pPr lvl="0" algn="just"/>
            <a:endParaRPr lang="en-US" sz="1800" b="1" dirty="0" smtClean="0"/>
          </a:p>
          <a:p>
            <a:pPr algn="just"/>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659764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115328" cy="654032"/>
          </a:xfrm>
        </p:spPr>
        <p:txBody>
          <a:bodyPr>
            <a:normAutofit/>
          </a:bodyPr>
          <a:lstStyle/>
          <a:p>
            <a:r>
              <a:rPr lang="en-US" sz="3200" b="1" dirty="0" smtClean="0"/>
              <a:t>Digital Academy</a:t>
            </a:r>
            <a:endParaRPr lang="en-US" sz="3200" b="1" dirty="0"/>
          </a:p>
        </p:txBody>
      </p:sp>
      <p:sp>
        <p:nvSpPr>
          <p:cNvPr id="3" name="Content Placeholder 2"/>
          <p:cNvSpPr>
            <a:spLocks noGrp="1"/>
          </p:cNvSpPr>
          <p:nvPr>
            <p:ph idx="1"/>
          </p:nvPr>
        </p:nvSpPr>
        <p:spPr>
          <a:xfrm>
            <a:off x="500034" y="571480"/>
            <a:ext cx="8429684" cy="6286520"/>
          </a:xfrm>
        </p:spPr>
        <p:txBody>
          <a:bodyPr>
            <a:normAutofit/>
          </a:bodyPr>
          <a:lstStyle/>
          <a:p>
            <a:pPr algn="just"/>
            <a:r>
              <a:rPr lang="en-US" sz="1800" dirty="0" smtClean="0"/>
              <a:t>There is a shortage of mental health professional i.e. psychiatrist, psychiatry social worker or psychologist in the country.</a:t>
            </a:r>
          </a:p>
          <a:p>
            <a:pPr lvl="0" algn="just"/>
            <a:r>
              <a:rPr lang="en-IN" sz="1800" dirty="0" smtClean="0"/>
              <a:t>In order to augment the existing mental healthcare manpower in the country, the Government through NIMHANS, Bangalore, CIP, Ranchi and LGBRIMH, </a:t>
            </a:r>
            <a:r>
              <a:rPr lang="en-IN" sz="1800" dirty="0" err="1" smtClean="0"/>
              <a:t>Tezpur</a:t>
            </a:r>
            <a:r>
              <a:rPr lang="en-IN" sz="1800" dirty="0" smtClean="0"/>
              <a:t>, Assam has established a </a:t>
            </a:r>
            <a:r>
              <a:rPr lang="en-IN" sz="1800" b="1" dirty="0" smtClean="0"/>
              <a:t>Digital Academy</a:t>
            </a:r>
            <a:r>
              <a:rPr lang="en-IN" sz="1800" dirty="0" smtClean="0"/>
              <a:t>. Through this method of Blended digital learning, NIMHANS, LGBRIMH &amp; CIP are conducting large scale training for service providers  </a:t>
            </a:r>
          </a:p>
          <a:p>
            <a:pPr algn="just"/>
            <a:r>
              <a:rPr lang="en-US" sz="1800" b="1" dirty="0" smtClean="0"/>
              <a:t>Status of trained professionals under the Digital Academy</a:t>
            </a:r>
          </a:p>
          <a:p>
            <a:pPr algn="just"/>
            <a:endParaRPr lang="en-US" sz="1800" b="1" dirty="0" smtClean="0"/>
          </a:p>
          <a:p>
            <a:pPr algn="just"/>
            <a:endParaRPr lang="en-US" sz="1800" b="1" dirty="0" smtClean="0"/>
          </a:p>
          <a:p>
            <a:pPr algn="just"/>
            <a:endParaRPr lang="en-US" sz="1800" b="1" dirty="0" smtClean="0"/>
          </a:p>
          <a:p>
            <a:pPr algn="just"/>
            <a:endParaRPr lang="en-US" sz="1800" b="1" dirty="0" smtClean="0"/>
          </a:p>
          <a:p>
            <a:pPr algn="just"/>
            <a:endParaRPr lang="en-US" sz="1800" b="1" dirty="0" smtClean="0"/>
          </a:p>
          <a:p>
            <a:pPr algn="just"/>
            <a:endParaRPr lang="en-US" sz="1800" b="1" dirty="0" smtClean="0"/>
          </a:p>
          <a:p>
            <a:pPr algn="just"/>
            <a:endParaRPr lang="en-US" sz="1800" b="1" dirty="0" smtClean="0"/>
          </a:p>
          <a:p>
            <a:pPr algn="just"/>
            <a:endParaRPr lang="en-US" sz="1800" b="1" dirty="0" smtClean="0"/>
          </a:p>
          <a:p>
            <a:pPr lvl="0" algn="just">
              <a:buNone/>
            </a:pPr>
            <a:r>
              <a:rPr lang="en-US" sz="1800" b="1" u="sng" dirty="0" smtClean="0"/>
              <a:t> </a:t>
            </a:r>
            <a:endParaRPr lang="en-US" sz="1800" u="sng" dirty="0"/>
          </a:p>
          <a:p>
            <a:pPr algn="just"/>
            <a:r>
              <a:rPr lang="en-US" sz="1800" dirty="0"/>
              <a:t>State Governments to encourage their Doctors, Psychologists, Social Workers and Nurses to enroll themselves for courses on mental health in the Digital Academy </a:t>
            </a:r>
            <a:r>
              <a:rPr lang="en-US" sz="1800" dirty="0" smtClean="0"/>
              <a:t> </a:t>
            </a:r>
            <a:endParaRPr lang="en-US" sz="1800" dirty="0"/>
          </a:p>
          <a:p>
            <a:pPr algn="just"/>
            <a:endParaRPr lang="en-US" sz="1800" b="1" dirty="0" smtClean="0"/>
          </a:p>
          <a:p>
            <a:pPr algn="just"/>
            <a:endParaRPr lang="en-US" sz="1800" b="1" dirty="0" smtClean="0"/>
          </a:p>
          <a:p>
            <a:pPr algn="just"/>
            <a:endParaRPr lang="en-US" sz="1800" b="1" dirty="0" smtClean="0"/>
          </a:p>
          <a:p>
            <a:pPr algn="just"/>
            <a:endParaRPr lang="en-US" sz="1800" b="1" dirty="0" smtClean="0"/>
          </a:p>
          <a:p>
            <a:pPr lvl="0" algn="just"/>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graphicFrame>
        <p:nvGraphicFramePr>
          <p:cNvPr id="5" name="Table 4"/>
          <p:cNvGraphicFramePr>
            <a:graphicFrameLocks noGrp="1"/>
          </p:cNvGraphicFramePr>
          <p:nvPr/>
        </p:nvGraphicFramePr>
        <p:xfrm>
          <a:off x="714346" y="2780928"/>
          <a:ext cx="8001060" cy="2279118"/>
        </p:xfrm>
        <a:graphic>
          <a:graphicData uri="http://schemas.openxmlformats.org/drawingml/2006/table">
            <a:tbl>
              <a:tblPr firstRow="1" bandRow="1">
                <a:tableStyleId>{21E4AEA4-8DFA-4A89-87EB-49C32662AFE0}</a:tableStyleId>
              </a:tblPr>
              <a:tblGrid>
                <a:gridCol w="3429026">
                  <a:extLst>
                    <a:ext uri="{9D8B030D-6E8A-4147-A177-3AD203B41FA5}">
                      <a16:colId xmlns:a16="http://schemas.microsoft.com/office/drawing/2014/main" xmlns="" val="20000"/>
                    </a:ext>
                  </a:extLst>
                </a:gridCol>
                <a:gridCol w="1571636">
                  <a:extLst>
                    <a:ext uri="{9D8B030D-6E8A-4147-A177-3AD203B41FA5}">
                      <a16:colId xmlns:a16="http://schemas.microsoft.com/office/drawing/2014/main" xmlns="" val="20001"/>
                    </a:ext>
                  </a:extLst>
                </a:gridCol>
                <a:gridCol w="1285884">
                  <a:extLst>
                    <a:ext uri="{9D8B030D-6E8A-4147-A177-3AD203B41FA5}">
                      <a16:colId xmlns:a16="http://schemas.microsoft.com/office/drawing/2014/main" xmlns="" val="20002"/>
                    </a:ext>
                  </a:extLst>
                </a:gridCol>
                <a:gridCol w="857256">
                  <a:extLst>
                    <a:ext uri="{9D8B030D-6E8A-4147-A177-3AD203B41FA5}">
                      <a16:colId xmlns:a16="http://schemas.microsoft.com/office/drawing/2014/main" xmlns="" val="20003"/>
                    </a:ext>
                  </a:extLst>
                </a:gridCol>
                <a:gridCol w="857258">
                  <a:extLst>
                    <a:ext uri="{9D8B030D-6E8A-4147-A177-3AD203B41FA5}">
                      <a16:colId xmlns:a16="http://schemas.microsoft.com/office/drawing/2014/main" xmlns="" val="20004"/>
                    </a:ext>
                  </a:extLst>
                </a:gridCol>
              </a:tblGrid>
              <a:tr h="31889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Professionals</a:t>
                      </a:r>
                      <a:endParaRPr lang="en-US" sz="1800" dirty="0" smtClean="0">
                        <a:latin typeface="+mn-lt"/>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Candidates Enrolled</a:t>
                      </a:r>
                      <a:endParaRPr lang="en-US" dirty="0" smtClean="0"/>
                    </a:p>
                  </a:txBody>
                  <a:tcPr anchor="ctr"/>
                </a:tc>
                <a:tc hMerge="1">
                  <a:txBody>
                    <a:bodyPr/>
                    <a:lstStyle/>
                    <a:p>
                      <a:endParaRPr lang="en-US" dirty="0"/>
                    </a:p>
                  </a:txBody>
                  <a:tcPr/>
                </a:tc>
                <a:tc hMerge="1">
                  <a:txBody>
                    <a:bodyPr/>
                    <a:lstStyle/>
                    <a:p>
                      <a:endParaRPr lang="en-US" dirty="0"/>
                    </a:p>
                  </a:txBody>
                  <a:tcPr/>
                </a:tc>
                <a:tc rowSpan="2">
                  <a:txBody>
                    <a:bodyPr/>
                    <a:lstStyle/>
                    <a:p>
                      <a:pPr algn="ctr"/>
                      <a:r>
                        <a:rPr lang="en-US" sz="1800" kern="1200" dirty="0" smtClean="0"/>
                        <a:t>Total</a:t>
                      </a:r>
                      <a:endParaRPr lang="en-US" dirty="0"/>
                    </a:p>
                  </a:txBody>
                  <a:tcPr anchor="ctr"/>
                </a:tc>
                <a:extLst>
                  <a:ext uri="{0D108BD9-81ED-4DB2-BD59-A6C34878D82A}">
                    <a16:rowId xmlns:a16="http://schemas.microsoft.com/office/drawing/2014/main" xmlns="" val="10000"/>
                  </a:ext>
                </a:extLst>
              </a:tr>
              <a:tr h="318893">
                <a:tc vMerge="1">
                  <a:txBody>
                    <a:bodyPr/>
                    <a:lstStyle/>
                    <a:p>
                      <a:endParaRPr lang="en-US" dirty="0"/>
                    </a:p>
                  </a:txBody>
                  <a:tcPr/>
                </a:tc>
                <a:tc>
                  <a:txBody>
                    <a:bodyPr/>
                    <a:lstStyle/>
                    <a:p>
                      <a:pPr algn="ctr">
                        <a:spcAft>
                          <a:spcPts val="0"/>
                        </a:spcAft>
                      </a:pPr>
                      <a:r>
                        <a:rPr lang="en-US" sz="1800" b="1" dirty="0">
                          <a:solidFill>
                            <a:schemeClr val="bg1"/>
                          </a:solidFill>
                        </a:rPr>
                        <a:t>NIMHANS</a:t>
                      </a:r>
                      <a:endParaRPr lang="en-US" sz="1800" b="1" dirty="0">
                        <a:solidFill>
                          <a:schemeClr val="bg1"/>
                        </a:solidFill>
                        <a:latin typeface="+mn-lt"/>
                        <a:ea typeface="Calibri"/>
                        <a:cs typeface="Times New Roman"/>
                      </a:endParaRPr>
                    </a:p>
                  </a:txBody>
                  <a:tcPr marL="68580" marR="68580" marT="0" marB="0" anchor="ctr">
                    <a:solidFill>
                      <a:schemeClr val="accent2"/>
                    </a:solidFill>
                  </a:tcPr>
                </a:tc>
                <a:tc>
                  <a:txBody>
                    <a:bodyPr/>
                    <a:lstStyle/>
                    <a:p>
                      <a:pPr algn="ctr">
                        <a:spcAft>
                          <a:spcPts val="0"/>
                        </a:spcAft>
                      </a:pPr>
                      <a:r>
                        <a:rPr lang="en-US" sz="1800" b="1" dirty="0">
                          <a:solidFill>
                            <a:schemeClr val="bg1"/>
                          </a:solidFill>
                        </a:rPr>
                        <a:t>LGBRIMH</a:t>
                      </a:r>
                      <a:endParaRPr lang="en-US" sz="1800" b="1" dirty="0">
                        <a:solidFill>
                          <a:schemeClr val="bg1"/>
                        </a:solidFill>
                        <a:latin typeface="+mn-lt"/>
                        <a:ea typeface="Calibri"/>
                        <a:cs typeface="Times New Roman"/>
                      </a:endParaRPr>
                    </a:p>
                  </a:txBody>
                  <a:tcPr marL="68580" marR="68580" marT="0" marB="0" anchor="ctr">
                    <a:solidFill>
                      <a:schemeClr val="accent2"/>
                    </a:solidFill>
                  </a:tcPr>
                </a:tc>
                <a:tc>
                  <a:txBody>
                    <a:bodyPr/>
                    <a:lstStyle/>
                    <a:p>
                      <a:pPr algn="ctr">
                        <a:spcAft>
                          <a:spcPts val="0"/>
                        </a:spcAft>
                      </a:pPr>
                      <a:r>
                        <a:rPr lang="en-US" sz="1800" b="1" dirty="0">
                          <a:solidFill>
                            <a:schemeClr val="bg1"/>
                          </a:solidFill>
                        </a:rPr>
                        <a:t>CIP</a:t>
                      </a:r>
                      <a:endParaRPr lang="en-US" sz="1800" b="1" dirty="0">
                        <a:solidFill>
                          <a:schemeClr val="bg1"/>
                        </a:solidFill>
                        <a:latin typeface="+mn-lt"/>
                        <a:ea typeface="Calibri"/>
                        <a:cs typeface="Times New Roman"/>
                      </a:endParaRPr>
                    </a:p>
                  </a:txBody>
                  <a:tcPr marL="68580" marR="68580" marT="0" marB="0" anchor="ctr">
                    <a:solidFill>
                      <a:schemeClr val="accent2"/>
                    </a:solidFill>
                  </a:tcPr>
                </a:tc>
                <a:tc vMerge="1">
                  <a:txBody>
                    <a:bodyPr/>
                    <a:lstStyle/>
                    <a:p>
                      <a:endParaRPr lang="en-US" dirty="0"/>
                    </a:p>
                  </a:txBody>
                  <a:tcPr/>
                </a:tc>
                <a:extLst>
                  <a:ext uri="{0D108BD9-81ED-4DB2-BD59-A6C34878D82A}">
                    <a16:rowId xmlns:a16="http://schemas.microsoft.com/office/drawing/2014/main" xmlns="" val="10001"/>
                  </a:ext>
                </a:extLst>
              </a:tr>
              <a:tr h="318893">
                <a:tc>
                  <a:txBody>
                    <a:bodyPr/>
                    <a:lstStyle/>
                    <a:p>
                      <a:pPr algn="ctr">
                        <a:spcAft>
                          <a:spcPts val="0"/>
                        </a:spcAft>
                      </a:pPr>
                      <a:r>
                        <a:rPr lang="en-US" sz="1800" dirty="0"/>
                        <a:t>Medical Officers/ Doctors</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kern="1200" dirty="0" smtClean="0">
                          <a:solidFill>
                            <a:schemeClr val="dk1"/>
                          </a:solidFill>
                          <a:latin typeface="+mn-lt"/>
                          <a:ea typeface="+mn-ea"/>
                          <a:cs typeface="+mn-cs"/>
                        </a:rPr>
                        <a:t>1644</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ea typeface="Calibri"/>
                          <a:cs typeface="Times New Roman"/>
                        </a:rPr>
                        <a:t>21</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rPr>
                        <a:t>120</a:t>
                      </a:r>
                      <a:endParaRPr lang="en-US" sz="1800" dirty="0">
                        <a:latin typeface="+mn-lt"/>
                        <a:ea typeface="Calibri"/>
                        <a:cs typeface="Times New Roman"/>
                      </a:endParaRPr>
                    </a:p>
                  </a:txBody>
                  <a:tcPr marL="68580" marR="68580" marT="0" marB="0" anchor="ctr"/>
                </a:tc>
                <a:tc>
                  <a:txBody>
                    <a:bodyPr/>
                    <a:lstStyle/>
                    <a:p>
                      <a:pPr algn="ctr" fontAlgn="b"/>
                      <a:r>
                        <a:rPr lang="en-US" sz="1800" b="1" i="0" u="none" strike="noStrike" dirty="0">
                          <a:solidFill>
                            <a:srgbClr val="000000"/>
                          </a:solidFill>
                          <a:latin typeface="+mn-lt"/>
                        </a:rPr>
                        <a:t>1785</a:t>
                      </a:r>
                    </a:p>
                  </a:txBody>
                  <a:tcPr marL="9525" marR="9525" marT="9525" marB="0" anchor="b"/>
                </a:tc>
                <a:extLst>
                  <a:ext uri="{0D108BD9-81ED-4DB2-BD59-A6C34878D82A}">
                    <a16:rowId xmlns:a16="http://schemas.microsoft.com/office/drawing/2014/main" xmlns="" val="10002"/>
                  </a:ext>
                </a:extLst>
              </a:tr>
              <a:tr h="318893">
                <a:tc>
                  <a:txBody>
                    <a:bodyPr/>
                    <a:lstStyle/>
                    <a:p>
                      <a:pPr algn="ctr">
                        <a:spcAft>
                          <a:spcPts val="0"/>
                        </a:spcAft>
                      </a:pPr>
                      <a:r>
                        <a:rPr lang="en-US" sz="1800" dirty="0"/>
                        <a:t>Psychologists</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kern="1200" dirty="0" smtClean="0">
                          <a:solidFill>
                            <a:schemeClr val="dk1"/>
                          </a:solidFill>
                          <a:latin typeface="+mn-lt"/>
                          <a:ea typeface="+mn-ea"/>
                          <a:cs typeface="+mn-cs"/>
                        </a:rPr>
                        <a:t>864</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ea typeface="Calibri"/>
                          <a:cs typeface="Times New Roman"/>
                        </a:rPr>
                        <a:t>56</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rPr>
                        <a:t>18</a:t>
                      </a:r>
                      <a:endParaRPr lang="en-US" sz="1800" dirty="0">
                        <a:latin typeface="+mn-lt"/>
                        <a:ea typeface="Calibri"/>
                        <a:cs typeface="Times New Roman"/>
                      </a:endParaRPr>
                    </a:p>
                  </a:txBody>
                  <a:tcPr marL="68580" marR="68580" marT="0" marB="0" anchor="ctr"/>
                </a:tc>
                <a:tc>
                  <a:txBody>
                    <a:bodyPr/>
                    <a:lstStyle/>
                    <a:p>
                      <a:pPr algn="ctr" fontAlgn="b"/>
                      <a:r>
                        <a:rPr lang="en-US" sz="1800" b="1" i="0" u="none" strike="noStrike" dirty="0">
                          <a:solidFill>
                            <a:srgbClr val="000000"/>
                          </a:solidFill>
                          <a:latin typeface="+mn-lt"/>
                        </a:rPr>
                        <a:t>938</a:t>
                      </a:r>
                    </a:p>
                  </a:txBody>
                  <a:tcPr marL="9525" marR="9525" marT="9525" marB="0" anchor="b"/>
                </a:tc>
                <a:extLst>
                  <a:ext uri="{0D108BD9-81ED-4DB2-BD59-A6C34878D82A}">
                    <a16:rowId xmlns:a16="http://schemas.microsoft.com/office/drawing/2014/main" xmlns="" val="10003"/>
                  </a:ext>
                </a:extLst>
              </a:tr>
              <a:tr h="318893">
                <a:tc>
                  <a:txBody>
                    <a:bodyPr/>
                    <a:lstStyle/>
                    <a:p>
                      <a:pPr algn="ctr">
                        <a:spcAft>
                          <a:spcPts val="0"/>
                        </a:spcAft>
                      </a:pPr>
                      <a:r>
                        <a:rPr lang="en-US" sz="1800"/>
                        <a:t>Social Workers</a:t>
                      </a:r>
                      <a:endParaRPr lang="en-US" sz="1800">
                        <a:latin typeface="+mn-lt"/>
                        <a:ea typeface="Calibri"/>
                        <a:cs typeface="Times New Roman"/>
                      </a:endParaRPr>
                    </a:p>
                  </a:txBody>
                  <a:tcPr marL="68580" marR="68580" marT="0" marB="0" anchor="ctr"/>
                </a:tc>
                <a:tc>
                  <a:txBody>
                    <a:bodyPr/>
                    <a:lstStyle/>
                    <a:p>
                      <a:pPr algn="ctr">
                        <a:spcAft>
                          <a:spcPts val="0"/>
                        </a:spcAft>
                      </a:pPr>
                      <a:r>
                        <a:rPr lang="en-US" sz="1800" kern="1200" dirty="0" smtClean="0">
                          <a:solidFill>
                            <a:schemeClr val="dk1"/>
                          </a:solidFill>
                          <a:latin typeface="+mn-lt"/>
                          <a:ea typeface="+mn-ea"/>
                          <a:cs typeface="+mn-cs"/>
                        </a:rPr>
                        <a:t>633</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rPr>
                        <a:t>29</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rPr>
                        <a:t>6</a:t>
                      </a:r>
                      <a:endParaRPr lang="en-US" sz="1800" dirty="0">
                        <a:latin typeface="+mn-lt"/>
                        <a:ea typeface="Calibri"/>
                        <a:cs typeface="Times New Roman"/>
                      </a:endParaRPr>
                    </a:p>
                  </a:txBody>
                  <a:tcPr marL="68580" marR="68580" marT="0" marB="0" anchor="ctr"/>
                </a:tc>
                <a:tc>
                  <a:txBody>
                    <a:bodyPr/>
                    <a:lstStyle/>
                    <a:p>
                      <a:pPr algn="ctr" fontAlgn="b"/>
                      <a:r>
                        <a:rPr lang="en-US" sz="1800" b="1" i="0" u="none" strike="noStrike" dirty="0">
                          <a:solidFill>
                            <a:srgbClr val="000000"/>
                          </a:solidFill>
                          <a:latin typeface="+mn-lt"/>
                        </a:rPr>
                        <a:t>668</a:t>
                      </a:r>
                    </a:p>
                  </a:txBody>
                  <a:tcPr marL="9525" marR="9525" marT="9525" marB="0" anchor="b"/>
                </a:tc>
                <a:extLst>
                  <a:ext uri="{0D108BD9-81ED-4DB2-BD59-A6C34878D82A}">
                    <a16:rowId xmlns:a16="http://schemas.microsoft.com/office/drawing/2014/main" xmlns="" val="10004"/>
                  </a:ext>
                </a:extLst>
              </a:tr>
              <a:tr h="318893">
                <a:tc>
                  <a:txBody>
                    <a:bodyPr/>
                    <a:lstStyle/>
                    <a:p>
                      <a:pPr algn="ctr">
                        <a:spcAft>
                          <a:spcPts val="0"/>
                        </a:spcAft>
                      </a:pPr>
                      <a:r>
                        <a:rPr lang="en-US" sz="1800"/>
                        <a:t>Nurses</a:t>
                      </a:r>
                      <a:endParaRPr lang="en-US" sz="1800">
                        <a:latin typeface="+mn-lt"/>
                        <a:ea typeface="Calibri"/>
                        <a:cs typeface="Times New Roman"/>
                      </a:endParaRPr>
                    </a:p>
                  </a:txBody>
                  <a:tcPr marL="68580" marR="68580" marT="0" marB="0" anchor="ctr"/>
                </a:tc>
                <a:tc>
                  <a:txBody>
                    <a:bodyPr/>
                    <a:lstStyle/>
                    <a:p>
                      <a:pPr algn="ctr">
                        <a:spcAft>
                          <a:spcPts val="0"/>
                        </a:spcAft>
                      </a:pPr>
                      <a:r>
                        <a:rPr lang="en-US" sz="1800" kern="1200" dirty="0" smtClean="0">
                          <a:solidFill>
                            <a:schemeClr val="dk1"/>
                          </a:solidFill>
                          <a:latin typeface="+mn-lt"/>
                          <a:ea typeface="+mn-ea"/>
                          <a:cs typeface="+mn-cs"/>
                        </a:rPr>
                        <a:t>606</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rPr>
                        <a:t>38</a:t>
                      </a:r>
                      <a:endParaRPr lang="en-US" sz="1800" dirty="0">
                        <a:latin typeface="+mn-lt"/>
                        <a:ea typeface="Calibri"/>
                        <a:cs typeface="Times New Roman"/>
                      </a:endParaRPr>
                    </a:p>
                  </a:txBody>
                  <a:tcPr marL="68580" marR="68580" marT="0" marB="0" anchor="ctr"/>
                </a:tc>
                <a:tc>
                  <a:txBody>
                    <a:bodyPr/>
                    <a:lstStyle/>
                    <a:p>
                      <a:pPr algn="ctr">
                        <a:spcAft>
                          <a:spcPts val="0"/>
                        </a:spcAft>
                      </a:pPr>
                      <a:r>
                        <a:rPr lang="en-US" sz="1800" dirty="0" smtClean="0">
                          <a:latin typeface="+mn-lt"/>
                          <a:ea typeface="Calibri"/>
                          <a:cs typeface="Times New Roman"/>
                        </a:rPr>
                        <a:t>18</a:t>
                      </a:r>
                      <a:endParaRPr lang="en-US" sz="1800" dirty="0">
                        <a:latin typeface="+mn-lt"/>
                        <a:ea typeface="Calibri"/>
                        <a:cs typeface="Times New Roman"/>
                      </a:endParaRPr>
                    </a:p>
                  </a:txBody>
                  <a:tcPr marL="68580" marR="68580" marT="0" marB="0" anchor="ctr"/>
                </a:tc>
                <a:tc>
                  <a:txBody>
                    <a:bodyPr/>
                    <a:lstStyle/>
                    <a:p>
                      <a:pPr algn="ctr" fontAlgn="b"/>
                      <a:r>
                        <a:rPr lang="en-US" sz="1800" b="1" i="0" u="none" strike="noStrike" dirty="0">
                          <a:solidFill>
                            <a:srgbClr val="000000"/>
                          </a:solidFill>
                          <a:latin typeface="+mn-lt"/>
                        </a:rPr>
                        <a:t>662</a:t>
                      </a:r>
                    </a:p>
                  </a:txBody>
                  <a:tcPr marL="9525" marR="9525" marT="9525" marB="0" anchor="b"/>
                </a:tc>
                <a:extLst>
                  <a:ext uri="{0D108BD9-81ED-4DB2-BD59-A6C34878D82A}">
                    <a16:rowId xmlns:a16="http://schemas.microsoft.com/office/drawing/2014/main" xmlns="" val="10005"/>
                  </a:ext>
                </a:extLst>
              </a:tr>
              <a:tr h="318893">
                <a:tc>
                  <a:txBody>
                    <a:bodyPr/>
                    <a:lstStyle/>
                    <a:p>
                      <a:pPr algn="ctr">
                        <a:spcAft>
                          <a:spcPts val="0"/>
                        </a:spcAft>
                      </a:pPr>
                      <a:r>
                        <a:rPr lang="en-US" sz="1800" b="1" dirty="0"/>
                        <a:t>Total</a:t>
                      </a:r>
                      <a:endParaRPr lang="en-US" sz="1800" b="1" dirty="0">
                        <a:latin typeface="+mn-lt"/>
                        <a:ea typeface="Calibri"/>
                        <a:cs typeface="Times New Roman"/>
                      </a:endParaRPr>
                    </a:p>
                  </a:txBody>
                  <a:tcPr marL="68580" marR="68580" marT="0" marB="0" anchor="ctr"/>
                </a:tc>
                <a:tc>
                  <a:txBody>
                    <a:bodyPr/>
                    <a:lstStyle/>
                    <a:p>
                      <a:pPr algn="ctr" fontAlgn="b"/>
                      <a:r>
                        <a:rPr lang="en-US" sz="1800" b="1" i="0" u="none" strike="noStrike" dirty="0">
                          <a:solidFill>
                            <a:srgbClr val="000000"/>
                          </a:solidFill>
                          <a:latin typeface="+mn-lt"/>
                        </a:rPr>
                        <a:t>3747</a:t>
                      </a:r>
                    </a:p>
                  </a:txBody>
                  <a:tcPr marL="9525" marR="9525" marT="9525" marB="0" anchor="b"/>
                </a:tc>
                <a:tc>
                  <a:txBody>
                    <a:bodyPr/>
                    <a:lstStyle/>
                    <a:p>
                      <a:pPr algn="ctr" fontAlgn="b"/>
                      <a:r>
                        <a:rPr lang="en-US" sz="1800" b="1" i="0" u="none" strike="noStrike" dirty="0">
                          <a:solidFill>
                            <a:srgbClr val="000000"/>
                          </a:solidFill>
                          <a:latin typeface="+mn-lt"/>
                        </a:rPr>
                        <a:t>144</a:t>
                      </a:r>
                    </a:p>
                  </a:txBody>
                  <a:tcPr marL="9525" marR="9525" marT="9525" marB="0" anchor="b"/>
                </a:tc>
                <a:tc>
                  <a:txBody>
                    <a:bodyPr/>
                    <a:lstStyle/>
                    <a:p>
                      <a:pPr algn="ctr" fontAlgn="b"/>
                      <a:r>
                        <a:rPr lang="en-US" sz="1800" b="1" i="0" u="none" strike="noStrike" dirty="0">
                          <a:solidFill>
                            <a:srgbClr val="000000"/>
                          </a:solidFill>
                          <a:latin typeface="+mn-lt"/>
                        </a:rPr>
                        <a:t>162</a:t>
                      </a:r>
                    </a:p>
                  </a:txBody>
                  <a:tcPr marL="9525" marR="9525" marT="9525" marB="0" anchor="b"/>
                </a:tc>
                <a:tc>
                  <a:txBody>
                    <a:bodyPr/>
                    <a:lstStyle/>
                    <a:p>
                      <a:pPr algn="ctr" fontAlgn="b"/>
                      <a:r>
                        <a:rPr lang="en-US" sz="1800" b="1" i="0" u="none" strike="noStrike" dirty="0">
                          <a:solidFill>
                            <a:srgbClr val="000000"/>
                          </a:solidFill>
                          <a:latin typeface="+mn-lt"/>
                        </a:rPr>
                        <a:t>4053</a:t>
                      </a:r>
                    </a:p>
                  </a:txBody>
                  <a:tcPr marL="9525" marR="9525" marT="9525" marB="0" anchor="b"/>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906817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a:solidFill>
            <a:schemeClr val="accent2"/>
          </a:solidFill>
        </p:spPr>
        <p:style>
          <a:lnRef idx="2">
            <a:schemeClr val="accent2"/>
          </a:lnRef>
          <a:fillRef idx="1">
            <a:schemeClr val="lt1"/>
          </a:fillRef>
          <a:effectRef idx="0">
            <a:schemeClr val="accent2"/>
          </a:effectRef>
          <a:fontRef idx="minor">
            <a:schemeClr val="dk1"/>
          </a:fontRef>
        </p:style>
        <p:txBody>
          <a:bodyPr/>
          <a:lstStyle/>
          <a:p>
            <a:r>
              <a:rPr lang="en-US" b="1" spc="300"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THANK YOU</a:t>
            </a:r>
            <a:endParaRPr lang="en-IN" b="1" spc="300"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5" name="Table 4"/>
          <p:cNvGraphicFramePr>
            <a:graphicFrameLocks noGrp="1"/>
          </p:cNvGraphicFramePr>
          <p:nvPr/>
        </p:nvGraphicFramePr>
        <p:xfrm>
          <a:off x="2" y="785792"/>
          <a:ext cx="9144000" cy="6098916"/>
        </p:xfrm>
        <a:graphic>
          <a:graphicData uri="http://schemas.openxmlformats.org/drawingml/2006/table">
            <a:tbl>
              <a:tblPr firstRow="1" bandRow="1">
                <a:tableStyleId>{21E4AEA4-8DFA-4A89-87EB-49C32662AFE0}</a:tableStyleId>
              </a:tblPr>
              <a:tblGrid>
                <a:gridCol w="481261">
                  <a:extLst>
                    <a:ext uri="{9D8B030D-6E8A-4147-A177-3AD203B41FA5}">
                      <a16:colId xmlns:a16="http://schemas.microsoft.com/office/drawing/2014/main" xmlns="" val="20000"/>
                    </a:ext>
                  </a:extLst>
                </a:gridCol>
                <a:gridCol w="962527">
                  <a:extLst>
                    <a:ext uri="{9D8B030D-6E8A-4147-A177-3AD203B41FA5}">
                      <a16:colId xmlns:a16="http://schemas.microsoft.com/office/drawing/2014/main" xmlns="" val="20001"/>
                    </a:ext>
                  </a:extLst>
                </a:gridCol>
                <a:gridCol w="2062556">
                  <a:extLst>
                    <a:ext uri="{9D8B030D-6E8A-4147-A177-3AD203B41FA5}">
                      <a16:colId xmlns:a16="http://schemas.microsoft.com/office/drawing/2014/main" xmlns="" val="20002"/>
                    </a:ext>
                  </a:extLst>
                </a:gridCol>
                <a:gridCol w="893774">
                  <a:extLst>
                    <a:ext uri="{9D8B030D-6E8A-4147-A177-3AD203B41FA5}">
                      <a16:colId xmlns:a16="http://schemas.microsoft.com/office/drawing/2014/main" xmlns="" val="20003"/>
                    </a:ext>
                  </a:extLst>
                </a:gridCol>
                <a:gridCol w="893774">
                  <a:extLst>
                    <a:ext uri="{9D8B030D-6E8A-4147-A177-3AD203B41FA5}">
                      <a16:colId xmlns:a16="http://schemas.microsoft.com/office/drawing/2014/main" xmlns="" val="20004"/>
                    </a:ext>
                  </a:extLst>
                </a:gridCol>
                <a:gridCol w="1031278">
                  <a:extLst>
                    <a:ext uri="{9D8B030D-6E8A-4147-A177-3AD203B41FA5}">
                      <a16:colId xmlns:a16="http://schemas.microsoft.com/office/drawing/2014/main" xmlns="" val="20005"/>
                    </a:ext>
                  </a:extLst>
                </a:gridCol>
                <a:gridCol w="1031278">
                  <a:extLst>
                    <a:ext uri="{9D8B030D-6E8A-4147-A177-3AD203B41FA5}">
                      <a16:colId xmlns:a16="http://schemas.microsoft.com/office/drawing/2014/main" xmlns="" val="20006"/>
                    </a:ext>
                  </a:extLst>
                </a:gridCol>
                <a:gridCol w="893776">
                  <a:extLst>
                    <a:ext uri="{9D8B030D-6E8A-4147-A177-3AD203B41FA5}">
                      <a16:colId xmlns:a16="http://schemas.microsoft.com/office/drawing/2014/main" xmlns="" val="20007"/>
                    </a:ext>
                  </a:extLst>
                </a:gridCol>
                <a:gridCol w="893776">
                  <a:extLst>
                    <a:ext uri="{9D8B030D-6E8A-4147-A177-3AD203B41FA5}">
                      <a16:colId xmlns:a16="http://schemas.microsoft.com/office/drawing/2014/main" xmlns="" val="20008"/>
                    </a:ext>
                  </a:extLst>
                </a:gridCol>
              </a:tblGrid>
              <a:tr h="755687">
                <a:tc rowSpan="2">
                  <a:txBody>
                    <a:bodyPr/>
                    <a:lstStyle/>
                    <a:p>
                      <a:pPr marL="0" marR="0" algn="ctr">
                        <a:lnSpc>
                          <a:spcPct val="115000"/>
                        </a:lnSpc>
                        <a:spcBef>
                          <a:spcPts val="0"/>
                        </a:spcBef>
                        <a:spcAft>
                          <a:spcPts val="0"/>
                        </a:spcAft>
                      </a:pPr>
                      <a:r>
                        <a:rPr lang="en-IN" sz="1400" b="1" dirty="0" err="1"/>
                        <a:t>S.No</a:t>
                      </a:r>
                      <a:r>
                        <a:rPr lang="en-IN" sz="1400" b="1" dirty="0"/>
                        <a:t>.</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IN" sz="1400" b="1" dirty="0"/>
                        <a:t>State</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IN" sz="1400" b="1" dirty="0"/>
                        <a:t>Name of the Institute</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US" sz="1400" b="1" kern="1200" dirty="0" smtClean="0"/>
                        <a:t>Year of initiation</a:t>
                      </a:r>
                      <a:endParaRPr lang="en-US" sz="1400" b="1" dirty="0">
                        <a:solidFill>
                          <a:schemeClr val="bg1"/>
                        </a:solidFill>
                        <a:latin typeface="Calibri"/>
                        <a:ea typeface="Calibri"/>
                        <a:cs typeface="Mangal"/>
                      </a:endParaRPr>
                    </a:p>
                  </a:txBody>
                  <a:tcPr marL="31553" marR="31553" marT="0" marB="0"/>
                </a:tc>
                <a:tc gridSpan="4">
                  <a:txBody>
                    <a:bodyPr/>
                    <a:lstStyle/>
                    <a:p>
                      <a:pPr marL="0" marR="0" algn="ctr">
                        <a:lnSpc>
                          <a:spcPct val="115000"/>
                        </a:lnSpc>
                        <a:spcBef>
                          <a:spcPts val="0"/>
                        </a:spcBef>
                        <a:spcAft>
                          <a:spcPts val="0"/>
                        </a:spcAft>
                      </a:pPr>
                      <a:r>
                        <a:rPr lang="en-US" sz="1400" b="1" kern="1200" dirty="0" smtClean="0"/>
                        <a:t>PG seats created/enhanced since implementation of the Scheme in the institute</a:t>
                      </a:r>
                      <a:endParaRPr lang="en-US" sz="1400" b="1" dirty="0">
                        <a:solidFill>
                          <a:schemeClr val="bg1"/>
                        </a:solidFill>
                        <a:latin typeface="Calibri"/>
                        <a:ea typeface="Calibri"/>
                        <a:cs typeface="Mangal"/>
                      </a:endParaRPr>
                    </a:p>
                  </a:txBody>
                  <a:tcPr marL="31553" marR="31553" marT="0" marB="0"/>
                </a:tc>
                <a:tc h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hMerge="1">
                  <a:txBody>
                    <a:bodyPr/>
                    <a:lstStyle/>
                    <a:p>
                      <a:pPr marL="16002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h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US" sz="1400" b="1" dirty="0" smtClean="0">
                          <a:solidFill>
                            <a:schemeClr val="bg1"/>
                          </a:solidFill>
                          <a:latin typeface="Calibri"/>
                          <a:ea typeface="Calibri"/>
                          <a:cs typeface="Mangal"/>
                        </a:rPr>
                        <a:t>Total</a:t>
                      </a:r>
                      <a:endParaRPr lang="en-US" sz="1400" b="1" dirty="0">
                        <a:solidFill>
                          <a:schemeClr val="bg1"/>
                        </a:solidFill>
                        <a:latin typeface="Calibri"/>
                        <a:ea typeface="Calibri"/>
                        <a:cs typeface="Mangal"/>
                      </a:endParaRPr>
                    </a:p>
                  </a:txBody>
                  <a:tcPr marL="31553" marR="31553" marT="0" marB="0" anchor="ctr"/>
                </a:tc>
                <a:extLst>
                  <a:ext uri="{0D108BD9-81ED-4DB2-BD59-A6C34878D82A}">
                    <a16:rowId xmlns:a16="http://schemas.microsoft.com/office/drawing/2014/main" xmlns="" val="10000"/>
                  </a:ext>
                </a:extLst>
              </a:tr>
              <a:tr h="755687">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endParaRPr lang="en-US"/>
                    </a:p>
                  </a:txBody>
                  <a:tcPr/>
                </a:tc>
                <a:tc>
                  <a:txBody>
                    <a:bodyPr/>
                    <a:lstStyle/>
                    <a:p>
                      <a:pPr marL="0" marR="0" algn="ctr">
                        <a:lnSpc>
                          <a:spcPct val="115000"/>
                        </a:lnSpc>
                        <a:spcBef>
                          <a:spcPts val="0"/>
                        </a:spcBef>
                        <a:spcAft>
                          <a:spcPts val="0"/>
                        </a:spcAft>
                      </a:pPr>
                      <a:r>
                        <a:rPr lang="en-US" sz="1400" b="1" dirty="0">
                          <a:solidFill>
                            <a:schemeClr val="bg1"/>
                          </a:solidFill>
                        </a:rPr>
                        <a:t>Psychiatry</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Clinical Psychology</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Psychiatric Social Work</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Psychiatric Nursing</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vMerge="1">
                  <a:txBody>
                    <a:bodyPr/>
                    <a:lstStyle/>
                    <a:p>
                      <a:pPr marL="0" marR="0" algn="ctr">
                        <a:lnSpc>
                          <a:spcPct val="115000"/>
                        </a:lnSpc>
                        <a:spcBef>
                          <a:spcPts val="0"/>
                        </a:spcBef>
                        <a:spcAft>
                          <a:spcPts val="0"/>
                        </a:spcAft>
                      </a:pPr>
                      <a:endParaRPr lang="en-US" sz="1400" b="1" dirty="0">
                        <a:solidFill>
                          <a:schemeClr val="bg1"/>
                        </a:solidFill>
                        <a:latin typeface="Calibri"/>
                        <a:ea typeface="Times New Roman"/>
                        <a:cs typeface="Mangal"/>
                      </a:endParaRPr>
                    </a:p>
                  </a:txBody>
                  <a:tcPr marL="68580" marR="68580" marT="0" marB="0" anchor="ctr">
                    <a:solidFill>
                      <a:schemeClr val="accent2"/>
                    </a:solidFill>
                  </a:tcPr>
                </a:tc>
                <a:extLst>
                  <a:ext uri="{0D108BD9-81ED-4DB2-BD59-A6C34878D82A}">
                    <a16:rowId xmlns:a16="http://schemas.microsoft.com/office/drawing/2014/main" xmlns="" val="10001"/>
                  </a:ext>
                </a:extLst>
              </a:tr>
              <a:tr h="755687">
                <a:tc>
                  <a:txBody>
                    <a:bodyPr/>
                    <a:lstStyle/>
                    <a:p>
                      <a:pPr algn="ctr"/>
                      <a:r>
                        <a:rPr lang="en-US" dirty="0" smtClean="0"/>
                        <a:t>1</a:t>
                      </a:r>
                      <a:endParaRPr lang="en-US" dirty="0"/>
                    </a:p>
                  </a:txBody>
                  <a:tcPr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Andhra Pradesh</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Hospital for Mental Care, Vishakhapatnam</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2017-18</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2"/>
                  </a:ext>
                </a:extLst>
              </a:tr>
              <a:tr h="769042">
                <a:tc>
                  <a:txBody>
                    <a:bodyPr/>
                    <a:lstStyle/>
                    <a:p>
                      <a:pPr algn="ctr"/>
                      <a:r>
                        <a:rPr lang="en-US" dirty="0" smtClean="0"/>
                        <a:t>2</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Delhi</a:t>
                      </a:r>
                      <a:br>
                        <a:rPr lang="en-IN" sz="1400">
                          <a:solidFill>
                            <a:srgbClr val="000000"/>
                          </a:solidFill>
                          <a:latin typeface="Calibri"/>
                          <a:ea typeface="Times New Roman"/>
                          <a:cs typeface="Calibri"/>
                        </a:rPr>
                      </a:br>
                      <a:r>
                        <a:rPr lang="en-IN" sz="1400">
                          <a:solidFill>
                            <a:srgbClr val="000000"/>
                          </a:solidFill>
                          <a:latin typeface="Calibri"/>
                          <a:ea typeface="Times New Roman"/>
                          <a:cs typeface="Calibri"/>
                        </a:rPr>
                        <a:t>(Central Govt.)</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Dr. RML Hospital, Delhi</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2016-17</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8</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12</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10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20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50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3"/>
                  </a:ext>
                </a:extLst>
              </a:tr>
              <a:tr h="755687">
                <a:tc>
                  <a:txBody>
                    <a:bodyPr/>
                    <a:lstStyle/>
                    <a:p>
                      <a:pPr algn="ctr"/>
                      <a:r>
                        <a:rPr lang="en-US" dirty="0" smtClean="0"/>
                        <a:t>3</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Delhi </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IHBAS, Delhi</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2010-11</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4"/>
                  </a:ext>
                </a:extLst>
              </a:tr>
              <a:tr h="769042">
                <a:tc>
                  <a:txBody>
                    <a:bodyPr/>
                    <a:lstStyle/>
                    <a:p>
                      <a:pPr algn="ctr"/>
                      <a:r>
                        <a:rPr lang="en-US" dirty="0" smtClean="0"/>
                        <a:t>4</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Goa</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Institute of Psychiatry and Human Behaviour, Bambolim</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2015-16</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8</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8</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5"/>
                  </a:ext>
                </a:extLst>
              </a:tr>
              <a:tr h="769042">
                <a:tc>
                  <a:txBody>
                    <a:bodyPr/>
                    <a:lstStyle/>
                    <a:p>
                      <a:pPr algn="ctr"/>
                      <a:r>
                        <a:rPr lang="en-US" dirty="0" smtClean="0"/>
                        <a:t>5</a:t>
                      </a:r>
                      <a:endParaRPr lang="en-US" dirty="0"/>
                    </a:p>
                  </a:txBody>
                  <a:tcPr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Himachal Pradesh</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Dr. </a:t>
                      </a:r>
                      <a:r>
                        <a:rPr lang="en-IN" sz="1400" dirty="0" err="1">
                          <a:solidFill>
                            <a:srgbClr val="000000"/>
                          </a:solidFill>
                          <a:latin typeface="Calibri"/>
                          <a:ea typeface="Times New Roman"/>
                          <a:cs typeface="Calibri"/>
                        </a:rPr>
                        <a:t>Rajendra</a:t>
                      </a:r>
                      <a:r>
                        <a:rPr lang="en-IN" sz="1400" dirty="0">
                          <a:solidFill>
                            <a:srgbClr val="000000"/>
                          </a:solidFill>
                          <a:latin typeface="Calibri"/>
                          <a:ea typeface="Times New Roman"/>
                          <a:cs typeface="Calibri"/>
                        </a:rPr>
                        <a:t> Prasad Govt. Medical College, </a:t>
                      </a:r>
                      <a:r>
                        <a:rPr lang="en-IN" sz="1400" dirty="0" err="1">
                          <a:solidFill>
                            <a:srgbClr val="000000"/>
                          </a:solidFill>
                          <a:latin typeface="Calibri"/>
                          <a:ea typeface="Times New Roman"/>
                          <a:cs typeface="Calibri"/>
                        </a:rPr>
                        <a:t>Kangra</a:t>
                      </a:r>
                      <a:r>
                        <a:rPr lang="en-IN" sz="1400" dirty="0">
                          <a:solidFill>
                            <a:srgbClr val="000000"/>
                          </a:solidFill>
                          <a:latin typeface="Calibri"/>
                          <a:ea typeface="Times New Roman"/>
                          <a:cs typeface="Calibri"/>
                        </a:rPr>
                        <a:t>, </a:t>
                      </a:r>
                      <a:r>
                        <a:rPr lang="en-IN" sz="1400" dirty="0" err="1">
                          <a:solidFill>
                            <a:srgbClr val="000000"/>
                          </a:solidFill>
                          <a:latin typeface="Calibri"/>
                          <a:ea typeface="Times New Roman"/>
                          <a:cs typeface="Calibri"/>
                        </a:rPr>
                        <a:t>Tanda</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2016-17</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0</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0</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6"/>
                  </a:ext>
                </a:extLst>
              </a:tr>
              <a:tr h="769042">
                <a:tc>
                  <a:txBody>
                    <a:bodyPr/>
                    <a:lstStyle/>
                    <a:p>
                      <a:pPr algn="ctr"/>
                      <a:r>
                        <a:rPr lang="en-US" dirty="0" smtClean="0"/>
                        <a:t>6</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J&amp;K</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Psychiatric Diseases Hospital, Govt. Medical College, Srinagar</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2009-10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21</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8</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29</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6" name="TextBox 5"/>
          <p:cNvSpPr txBox="1"/>
          <p:nvPr/>
        </p:nvSpPr>
        <p:spPr>
          <a:xfrm>
            <a:off x="905412" y="285728"/>
            <a:ext cx="7524240" cy="369332"/>
          </a:xfrm>
          <a:prstGeom prst="rect">
            <a:avLst/>
          </a:prstGeom>
          <a:noFill/>
        </p:spPr>
        <p:txBody>
          <a:bodyPr wrap="none" rtlCol="0">
            <a:spAutoFit/>
          </a:bodyPr>
          <a:lstStyle/>
          <a:p>
            <a:pPr algn="ctr"/>
            <a:r>
              <a:rPr lang="en-US" b="1" dirty="0" smtClean="0"/>
              <a:t>Seats created in Institutes supported under Scheme-A (</a:t>
            </a:r>
            <a:r>
              <a:rPr lang="en-US" b="1" dirty="0" err="1" smtClean="0"/>
              <a:t>Centres</a:t>
            </a:r>
            <a:r>
              <a:rPr lang="en-US" b="1" dirty="0" smtClean="0"/>
              <a:t> of Excellence)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graphicFrame>
        <p:nvGraphicFramePr>
          <p:cNvPr id="5" name="Table 4"/>
          <p:cNvGraphicFramePr>
            <a:graphicFrameLocks noGrp="1"/>
          </p:cNvGraphicFramePr>
          <p:nvPr/>
        </p:nvGraphicFramePr>
        <p:xfrm>
          <a:off x="2" y="4"/>
          <a:ext cx="9144000" cy="6857995"/>
        </p:xfrm>
        <a:graphic>
          <a:graphicData uri="http://schemas.openxmlformats.org/drawingml/2006/table">
            <a:tbl>
              <a:tblPr firstRow="1" bandRow="1">
                <a:tableStyleId>{21E4AEA4-8DFA-4A89-87EB-49C32662AFE0}</a:tableStyleId>
              </a:tblPr>
              <a:tblGrid>
                <a:gridCol w="481261">
                  <a:extLst>
                    <a:ext uri="{9D8B030D-6E8A-4147-A177-3AD203B41FA5}">
                      <a16:colId xmlns:a16="http://schemas.microsoft.com/office/drawing/2014/main" xmlns="" val="20000"/>
                    </a:ext>
                  </a:extLst>
                </a:gridCol>
                <a:gridCol w="962527">
                  <a:extLst>
                    <a:ext uri="{9D8B030D-6E8A-4147-A177-3AD203B41FA5}">
                      <a16:colId xmlns:a16="http://schemas.microsoft.com/office/drawing/2014/main" xmlns="" val="20001"/>
                    </a:ext>
                  </a:extLst>
                </a:gridCol>
                <a:gridCol w="2062556">
                  <a:extLst>
                    <a:ext uri="{9D8B030D-6E8A-4147-A177-3AD203B41FA5}">
                      <a16:colId xmlns:a16="http://schemas.microsoft.com/office/drawing/2014/main" xmlns="" val="20002"/>
                    </a:ext>
                  </a:extLst>
                </a:gridCol>
                <a:gridCol w="893774">
                  <a:extLst>
                    <a:ext uri="{9D8B030D-6E8A-4147-A177-3AD203B41FA5}">
                      <a16:colId xmlns:a16="http://schemas.microsoft.com/office/drawing/2014/main" xmlns="" val="20003"/>
                    </a:ext>
                  </a:extLst>
                </a:gridCol>
                <a:gridCol w="893774">
                  <a:extLst>
                    <a:ext uri="{9D8B030D-6E8A-4147-A177-3AD203B41FA5}">
                      <a16:colId xmlns:a16="http://schemas.microsoft.com/office/drawing/2014/main" xmlns="" val="20004"/>
                    </a:ext>
                  </a:extLst>
                </a:gridCol>
                <a:gridCol w="1031278">
                  <a:extLst>
                    <a:ext uri="{9D8B030D-6E8A-4147-A177-3AD203B41FA5}">
                      <a16:colId xmlns:a16="http://schemas.microsoft.com/office/drawing/2014/main" xmlns="" val="20005"/>
                    </a:ext>
                  </a:extLst>
                </a:gridCol>
                <a:gridCol w="1031278">
                  <a:extLst>
                    <a:ext uri="{9D8B030D-6E8A-4147-A177-3AD203B41FA5}">
                      <a16:colId xmlns:a16="http://schemas.microsoft.com/office/drawing/2014/main" xmlns="" val="20006"/>
                    </a:ext>
                  </a:extLst>
                </a:gridCol>
                <a:gridCol w="893776">
                  <a:extLst>
                    <a:ext uri="{9D8B030D-6E8A-4147-A177-3AD203B41FA5}">
                      <a16:colId xmlns:a16="http://schemas.microsoft.com/office/drawing/2014/main" xmlns="" val="20007"/>
                    </a:ext>
                  </a:extLst>
                </a:gridCol>
                <a:gridCol w="893776">
                  <a:extLst>
                    <a:ext uri="{9D8B030D-6E8A-4147-A177-3AD203B41FA5}">
                      <a16:colId xmlns:a16="http://schemas.microsoft.com/office/drawing/2014/main" xmlns="" val="20008"/>
                    </a:ext>
                  </a:extLst>
                </a:gridCol>
              </a:tblGrid>
              <a:tr h="851606">
                <a:tc rowSpan="2">
                  <a:txBody>
                    <a:bodyPr/>
                    <a:lstStyle/>
                    <a:p>
                      <a:pPr marL="0" marR="0" algn="ctr">
                        <a:lnSpc>
                          <a:spcPct val="115000"/>
                        </a:lnSpc>
                        <a:spcBef>
                          <a:spcPts val="0"/>
                        </a:spcBef>
                        <a:spcAft>
                          <a:spcPts val="0"/>
                        </a:spcAft>
                      </a:pPr>
                      <a:r>
                        <a:rPr lang="en-IN" sz="1400" b="1" dirty="0" err="1"/>
                        <a:t>S.No</a:t>
                      </a:r>
                      <a:r>
                        <a:rPr lang="en-IN" sz="1400" b="1" dirty="0"/>
                        <a:t>.</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IN" sz="1400" b="1" dirty="0"/>
                        <a:t>State</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IN" sz="1400" b="1" dirty="0"/>
                        <a:t>Name of the Institute</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US" sz="1400" b="1" kern="1200" dirty="0" smtClean="0"/>
                        <a:t>Year of initiation</a:t>
                      </a:r>
                      <a:endParaRPr lang="en-US" sz="1400" b="1" dirty="0">
                        <a:solidFill>
                          <a:schemeClr val="bg1"/>
                        </a:solidFill>
                        <a:latin typeface="Calibri"/>
                        <a:ea typeface="Calibri"/>
                        <a:cs typeface="Mangal"/>
                      </a:endParaRPr>
                    </a:p>
                  </a:txBody>
                  <a:tcPr marL="31553" marR="31553" marT="0" marB="0"/>
                </a:tc>
                <a:tc gridSpan="4">
                  <a:txBody>
                    <a:bodyPr/>
                    <a:lstStyle/>
                    <a:p>
                      <a:pPr marL="0" marR="0" algn="ctr">
                        <a:lnSpc>
                          <a:spcPct val="115000"/>
                        </a:lnSpc>
                        <a:spcBef>
                          <a:spcPts val="0"/>
                        </a:spcBef>
                        <a:spcAft>
                          <a:spcPts val="0"/>
                        </a:spcAft>
                      </a:pPr>
                      <a:r>
                        <a:rPr lang="en-US" sz="1400" b="1" kern="1200" dirty="0" smtClean="0"/>
                        <a:t>PG seats created/enhanced since implementation of the Scheme in the institute</a:t>
                      </a:r>
                      <a:endParaRPr lang="en-US" sz="1400" b="1" dirty="0">
                        <a:solidFill>
                          <a:schemeClr val="bg1"/>
                        </a:solidFill>
                        <a:latin typeface="Calibri"/>
                        <a:ea typeface="Calibri"/>
                        <a:cs typeface="Mangal"/>
                      </a:endParaRPr>
                    </a:p>
                  </a:txBody>
                  <a:tcPr marL="31553" marR="31553" marT="0" marB="0"/>
                </a:tc>
                <a:tc h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hMerge="1">
                  <a:txBody>
                    <a:bodyPr/>
                    <a:lstStyle/>
                    <a:p>
                      <a:pPr marL="16002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h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US" sz="1400" b="1" dirty="0" smtClean="0">
                          <a:solidFill>
                            <a:schemeClr val="bg1"/>
                          </a:solidFill>
                          <a:latin typeface="Calibri"/>
                          <a:ea typeface="Calibri"/>
                          <a:cs typeface="Mangal"/>
                        </a:rPr>
                        <a:t>Total</a:t>
                      </a:r>
                      <a:endParaRPr lang="en-US" sz="1400" b="1" dirty="0">
                        <a:solidFill>
                          <a:schemeClr val="bg1"/>
                        </a:solidFill>
                        <a:latin typeface="Calibri"/>
                        <a:ea typeface="Calibri"/>
                        <a:cs typeface="Mangal"/>
                      </a:endParaRPr>
                    </a:p>
                  </a:txBody>
                  <a:tcPr marL="31553" marR="31553" marT="0" marB="0" anchor="ctr"/>
                </a:tc>
                <a:extLst>
                  <a:ext uri="{0D108BD9-81ED-4DB2-BD59-A6C34878D82A}">
                    <a16:rowId xmlns:a16="http://schemas.microsoft.com/office/drawing/2014/main" xmlns="" val="10000"/>
                  </a:ext>
                </a:extLst>
              </a:tr>
              <a:tr h="866655">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endParaRPr lang="en-US"/>
                    </a:p>
                  </a:txBody>
                  <a:tcPr/>
                </a:tc>
                <a:tc>
                  <a:txBody>
                    <a:bodyPr/>
                    <a:lstStyle/>
                    <a:p>
                      <a:pPr marL="0" marR="0" algn="ctr">
                        <a:lnSpc>
                          <a:spcPct val="115000"/>
                        </a:lnSpc>
                        <a:spcBef>
                          <a:spcPts val="0"/>
                        </a:spcBef>
                        <a:spcAft>
                          <a:spcPts val="0"/>
                        </a:spcAft>
                      </a:pPr>
                      <a:r>
                        <a:rPr lang="en-US" sz="1400" b="1" dirty="0">
                          <a:solidFill>
                            <a:schemeClr val="bg1"/>
                          </a:solidFill>
                        </a:rPr>
                        <a:t>Psychiatry</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Clinical Psychology</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Psychiatric Social Work</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Psychiatric Nursing</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vMerge="1">
                  <a:txBody>
                    <a:bodyPr/>
                    <a:lstStyle/>
                    <a:p>
                      <a:pPr marL="0" marR="0" algn="ctr">
                        <a:lnSpc>
                          <a:spcPct val="115000"/>
                        </a:lnSpc>
                        <a:spcBef>
                          <a:spcPts val="0"/>
                        </a:spcBef>
                        <a:spcAft>
                          <a:spcPts val="0"/>
                        </a:spcAft>
                      </a:pPr>
                      <a:endParaRPr lang="en-US" sz="1400" b="1" dirty="0">
                        <a:solidFill>
                          <a:schemeClr val="bg1"/>
                        </a:solidFill>
                        <a:latin typeface="Calibri"/>
                        <a:ea typeface="Times New Roman"/>
                        <a:cs typeface="Mangal"/>
                      </a:endParaRPr>
                    </a:p>
                  </a:txBody>
                  <a:tcPr marL="68580" marR="68580" marT="0" marB="0" anchor="ctr">
                    <a:solidFill>
                      <a:schemeClr val="accent2"/>
                    </a:solidFill>
                  </a:tcPr>
                </a:tc>
                <a:extLst>
                  <a:ext uri="{0D108BD9-81ED-4DB2-BD59-A6C34878D82A}">
                    <a16:rowId xmlns:a16="http://schemas.microsoft.com/office/drawing/2014/main" xmlns="" val="10001"/>
                  </a:ext>
                </a:extLst>
              </a:tr>
              <a:tr h="866655">
                <a:tc>
                  <a:txBody>
                    <a:bodyPr/>
                    <a:lstStyle/>
                    <a:p>
                      <a:pPr algn="ctr"/>
                      <a:r>
                        <a:rPr lang="en-US" dirty="0" smtClean="0"/>
                        <a:t>7</a:t>
                      </a:r>
                      <a:endParaRPr lang="en-US" dirty="0"/>
                    </a:p>
                  </a:txBody>
                  <a:tcPr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Kerala</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IMHANS, </a:t>
                      </a:r>
                      <a:r>
                        <a:rPr lang="en-IN" sz="1400" dirty="0" err="1">
                          <a:solidFill>
                            <a:srgbClr val="000000"/>
                          </a:solidFill>
                          <a:latin typeface="Calibri"/>
                          <a:ea typeface="Times New Roman"/>
                          <a:cs typeface="Calibri"/>
                        </a:rPr>
                        <a:t>Kozikode</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2010-11</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solidFill>
                            <a:srgbClr val="000000"/>
                          </a:solidFill>
                          <a:latin typeface="Calibri"/>
                          <a:ea typeface="Times New Roman"/>
                          <a:cs typeface="Mangal"/>
                        </a:rPr>
                        <a:t>2</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Mangal"/>
                        </a:rPr>
                        <a:t>24</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Mangal"/>
                        </a:rPr>
                        <a:t>48</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40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114</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2"/>
                  </a:ext>
                </a:extLst>
              </a:tr>
              <a:tr h="866655">
                <a:tc>
                  <a:txBody>
                    <a:bodyPr/>
                    <a:lstStyle/>
                    <a:p>
                      <a:pPr algn="ctr"/>
                      <a:r>
                        <a:rPr lang="en-US" dirty="0" smtClean="0"/>
                        <a:t>8</a:t>
                      </a:r>
                      <a:endParaRPr lang="en-US" dirty="0"/>
                    </a:p>
                  </a:txBody>
                  <a:tcPr anchor="ctr"/>
                </a:tc>
                <a:tc>
                  <a:txBody>
                    <a:bodyPr/>
                    <a:lstStyle/>
                    <a:p>
                      <a:pPr marL="0" marR="0" algn="ctr">
                        <a:lnSpc>
                          <a:spcPct val="115000"/>
                        </a:lnSpc>
                        <a:spcBef>
                          <a:spcPts val="0"/>
                        </a:spcBef>
                        <a:spcAft>
                          <a:spcPts val="0"/>
                        </a:spcAft>
                      </a:pPr>
                      <a:r>
                        <a:rPr lang="en-IN" sz="1400" dirty="0" err="1">
                          <a:solidFill>
                            <a:srgbClr val="000000"/>
                          </a:solidFill>
                          <a:latin typeface="Calibri"/>
                          <a:ea typeface="Times New Roman"/>
                          <a:cs typeface="Calibri"/>
                        </a:rPr>
                        <a:t>Odisha</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SCB Medical College Hospital, Cuttack</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2010-11</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27</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56</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24</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120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227</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3"/>
                  </a:ext>
                </a:extLst>
              </a:tr>
              <a:tr h="851606">
                <a:tc>
                  <a:txBody>
                    <a:bodyPr/>
                    <a:lstStyle/>
                    <a:p>
                      <a:pPr algn="ctr"/>
                      <a:r>
                        <a:rPr lang="en-US" dirty="0" smtClean="0"/>
                        <a:t>9</a:t>
                      </a:r>
                      <a:endParaRPr lang="en-US" dirty="0"/>
                    </a:p>
                  </a:txBody>
                  <a:tcPr anchor="ctr"/>
                </a:tc>
                <a:tc>
                  <a:txBody>
                    <a:bodyPr/>
                    <a:lstStyle/>
                    <a:p>
                      <a:pPr marL="0" marR="0" algn="ctr">
                        <a:lnSpc>
                          <a:spcPct val="115000"/>
                        </a:lnSpc>
                        <a:spcBef>
                          <a:spcPts val="0"/>
                        </a:spcBef>
                        <a:spcAft>
                          <a:spcPts val="0"/>
                        </a:spcAft>
                      </a:pPr>
                      <a:r>
                        <a:rPr lang="en-IN" sz="1400" dirty="0" err="1">
                          <a:solidFill>
                            <a:srgbClr val="000000"/>
                          </a:solidFill>
                          <a:latin typeface="Calibri"/>
                          <a:ea typeface="Times New Roman"/>
                          <a:cs typeface="Calibri"/>
                        </a:rPr>
                        <a:t>Telangana</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Institute of Mental Health, Hyderabad</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2009-10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4"/>
                  </a:ext>
                </a:extLst>
              </a:tr>
              <a:tr h="851606">
                <a:tc>
                  <a:txBody>
                    <a:bodyPr/>
                    <a:lstStyle/>
                    <a:p>
                      <a:pPr algn="ctr"/>
                      <a:r>
                        <a:rPr lang="en-US" dirty="0" smtClean="0"/>
                        <a:t>10</a:t>
                      </a:r>
                      <a:endParaRPr lang="en-US" dirty="0"/>
                    </a:p>
                  </a:txBody>
                  <a:tcPr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Telangana</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err="1">
                          <a:solidFill>
                            <a:srgbClr val="000000"/>
                          </a:solidFill>
                          <a:latin typeface="Calibri"/>
                          <a:ea typeface="Times New Roman"/>
                          <a:cs typeface="Calibri"/>
                        </a:rPr>
                        <a:t>Kakatiya</a:t>
                      </a:r>
                      <a:r>
                        <a:rPr lang="en-US" sz="1400" dirty="0">
                          <a:solidFill>
                            <a:srgbClr val="000000"/>
                          </a:solidFill>
                          <a:latin typeface="Calibri"/>
                          <a:ea typeface="Times New Roman"/>
                          <a:cs typeface="Calibri"/>
                        </a:rPr>
                        <a:t> Medical College, Warangal</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2017-18</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5"/>
                  </a:ext>
                </a:extLst>
              </a:tr>
              <a:tr h="851606">
                <a:tc>
                  <a:txBody>
                    <a:bodyPr/>
                    <a:lstStyle/>
                    <a:p>
                      <a:pPr algn="ctr"/>
                      <a:r>
                        <a:rPr lang="en-US" dirty="0" smtClean="0"/>
                        <a:t>11</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West Bengal</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Institute of Psychiatry, Kolkata</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2009-10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18</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Mangal"/>
                        </a:rPr>
                        <a:t>72</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144</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solidFill>
                            <a:srgbClr val="000000"/>
                          </a:solidFill>
                          <a:latin typeface="Calibri"/>
                          <a:ea typeface="Times New Roman"/>
                          <a:cs typeface="Calibri"/>
                        </a:rPr>
                        <a:t>140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374</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6"/>
                  </a:ext>
                </a:extLst>
              </a:tr>
              <a:tr h="851606">
                <a:tc>
                  <a:txBody>
                    <a:bodyPr/>
                    <a:lstStyle/>
                    <a:p>
                      <a:pPr algn="ctr"/>
                      <a:r>
                        <a:rPr lang="en-US" dirty="0" smtClean="0"/>
                        <a:t>12</a:t>
                      </a:r>
                      <a:endParaRPr lang="en-US" dirty="0"/>
                    </a:p>
                  </a:txBody>
                  <a:tcPr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West Bengal</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Calcutta National Medical College</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2017-18</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6</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Mangal"/>
                        </a:rPr>
                        <a:t>0</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800" dirty="0" smtClean="0">
                          <a:latin typeface="Calibri"/>
                          <a:ea typeface="Times New Roman"/>
                          <a:cs typeface="Mangal"/>
                        </a:rPr>
                        <a:t>6</a:t>
                      </a:r>
                      <a:endParaRPr lang="en-US" sz="1800" dirty="0">
                        <a:latin typeface="Calibri"/>
                        <a:ea typeface="Times New Roman"/>
                        <a:cs typeface="Mangal"/>
                      </a:endParaRPr>
                    </a:p>
                  </a:txBody>
                  <a:tcPr marL="68580" marR="68580" marT="0" marB="0" anchor="ct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graphicFrame>
        <p:nvGraphicFramePr>
          <p:cNvPr id="5" name="Table 4"/>
          <p:cNvGraphicFramePr>
            <a:graphicFrameLocks noGrp="1"/>
          </p:cNvGraphicFramePr>
          <p:nvPr/>
        </p:nvGraphicFramePr>
        <p:xfrm>
          <a:off x="0" y="500042"/>
          <a:ext cx="9143999" cy="6559486"/>
        </p:xfrm>
        <a:graphic>
          <a:graphicData uri="http://schemas.openxmlformats.org/drawingml/2006/table">
            <a:tbl>
              <a:tblPr firstRow="1" bandRow="1">
                <a:tableStyleId>{21E4AEA4-8DFA-4A89-87EB-49C32662AFE0}</a:tableStyleId>
              </a:tblPr>
              <a:tblGrid>
                <a:gridCol w="533397">
                  <a:extLst>
                    <a:ext uri="{9D8B030D-6E8A-4147-A177-3AD203B41FA5}">
                      <a16:colId xmlns:a16="http://schemas.microsoft.com/office/drawing/2014/main" xmlns="" val="20000"/>
                    </a:ext>
                  </a:extLst>
                </a:gridCol>
                <a:gridCol w="1066801">
                  <a:extLst>
                    <a:ext uri="{9D8B030D-6E8A-4147-A177-3AD203B41FA5}">
                      <a16:colId xmlns:a16="http://schemas.microsoft.com/office/drawing/2014/main" xmlns="" val="20001"/>
                    </a:ext>
                  </a:extLst>
                </a:gridCol>
                <a:gridCol w="2476502">
                  <a:extLst>
                    <a:ext uri="{9D8B030D-6E8A-4147-A177-3AD203B41FA5}">
                      <a16:colId xmlns:a16="http://schemas.microsoft.com/office/drawing/2014/main" xmlns="" val="20002"/>
                    </a:ext>
                  </a:extLst>
                </a:gridCol>
                <a:gridCol w="898255">
                  <a:extLst>
                    <a:ext uri="{9D8B030D-6E8A-4147-A177-3AD203B41FA5}">
                      <a16:colId xmlns:a16="http://schemas.microsoft.com/office/drawing/2014/main" xmlns="" val="20003"/>
                    </a:ext>
                  </a:extLst>
                </a:gridCol>
                <a:gridCol w="1044842">
                  <a:extLst>
                    <a:ext uri="{9D8B030D-6E8A-4147-A177-3AD203B41FA5}">
                      <a16:colId xmlns:a16="http://schemas.microsoft.com/office/drawing/2014/main" xmlns="" val="20004"/>
                    </a:ext>
                  </a:extLst>
                </a:gridCol>
                <a:gridCol w="1143000">
                  <a:extLst>
                    <a:ext uri="{9D8B030D-6E8A-4147-A177-3AD203B41FA5}">
                      <a16:colId xmlns:a16="http://schemas.microsoft.com/office/drawing/2014/main" xmlns="" val="20005"/>
                    </a:ext>
                  </a:extLst>
                </a:gridCol>
                <a:gridCol w="990601">
                  <a:extLst>
                    <a:ext uri="{9D8B030D-6E8A-4147-A177-3AD203B41FA5}">
                      <a16:colId xmlns:a16="http://schemas.microsoft.com/office/drawing/2014/main" xmlns="" val="20006"/>
                    </a:ext>
                  </a:extLst>
                </a:gridCol>
                <a:gridCol w="990601">
                  <a:extLst>
                    <a:ext uri="{9D8B030D-6E8A-4147-A177-3AD203B41FA5}">
                      <a16:colId xmlns:a16="http://schemas.microsoft.com/office/drawing/2014/main" xmlns="" val="20007"/>
                    </a:ext>
                  </a:extLst>
                </a:gridCol>
              </a:tblGrid>
              <a:tr h="779930">
                <a:tc rowSpan="2">
                  <a:txBody>
                    <a:bodyPr/>
                    <a:lstStyle/>
                    <a:p>
                      <a:pPr marL="0" marR="0" algn="ctr">
                        <a:lnSpc>
                          <a:spcPct val="115000"/>
                        </a:lnSpc>
                        <a:spcBef>
                          <a:spcPts val="0"/>
                        </a:spcBef>
                        <a:spcAft>
                          <a:spcPts val="0"/>
                        </a:spcAft>
                      </a:pPr>
                      <a:r>
                        <a:rPr lang="en-IN" sz="1400" b="1" dirty="0" err="1"/>
                        <a:t>S.No</a:t>
                      </a:r>
                      <a:r>
                        <a:rPr lang="en-IN" sz="1400" b="1" dirty="0"/>
                        <a:t>.</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IN" sz="1400" b="1" dirty="0"/>
                        <a:t>State</a:t>
                      </a:r>
                      <a:endParaRPr lang="en-US" sz="1400" b="1"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IN" sz="1400" b="1" dirty="0"/>
                        <a:t>Name of the Institute</a:t>
                      </a:r>
                      <a:endParaRPr lang="en-US" sz="1400" b="1" dirty="0">
                        <a:solidFill>
                          <a:schemeClr val="bg1"/>
                        </a:solidFill>
                        <a:latin typeface="Calibri"/>
                        <a:ea typeface="Calibri"/>
                        <a:cs typeface="Mangal"/>
                      </a:endParaRPr>
                    </a:p>
                  </a:txBody>
                  <a:tcPr marL="31553" marR="31553" marT="0" marB="0"/>
                </a:tc>
                <a:tc gridSpan="4">
                  <a:txBody>
                    <a:bodyPr/>
                    <a:lstStyle/>
                    <a:p>
                      <a:pPr marL="0" marR="0" algn="ctr">
                        <a:lnSpc>
                          <a:spcPct val="115000"/>
                        </a:lnSpc>
                        <a:spcBef>
                          <a:spcPts val="0"/>
                        </a:spcBef>
                        <a:spcAft>
                          <a:spcPts val="0"/>
                        </a:spcAft>
                      </a:pPr>
                      <a:r>
                        <a:rPr lang="en-US" sz="1400" b="1" kern="1200" dirty="0" smtClean="0"/>
                        <a:t>PG seats created/enhanced since implementation of the Scheme in the institute</a:t>
                      </a:r>
                      <a:endParaRPr lang="en-US" sz="1400" b="1" dirty="0">
                        <a:solidFill>
                          <a:schemeClr val="bg1"/>
                        </a:solidFill>
                        <a:latin typeface="Calibri"/>
                        <a:ea typeface="Calibri"/>
                        <a:cs typeface="Mangal"/>
                      </a:endParaRPr>
                    </a:p>
                  </a:txBody>
                  <a:tcPr marL="31553" marR="31553" marT="0" marB="0"/>
                </a:tc>
                <a:tc h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hMerge="1">
                  <a:txBody>
                    <a:bodyPr/>
                    <a:lstStyle/>
                    <a:p>
                      <a:pPr marL="16002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h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rowSpan="2">
                  <a:txBody>
                    <a:bodyPr/>
                    <a:lstStyle/>
                    <a:p>
                      <a:pPr marL="0" marR="0" algn="ctr">
                        <a:lnSpc>
                          <a:spcPct val="115000"/>
                        </a:lnSpc>
                        <a:spcBef>
                          <a:spcPts val="0"/>
                        </a:spcBef>
                        <a:spcAft>
                          <a:spcPts val="0"/>
                        </a:spcAft>
                      </a:pPr>
                      <a:r>
                        <a:rPr lang="en-US" sz="1400" b="1" dirty="0" smtClean="0">
                          <a:solidFill>
                            <a:schemeClr val="bg1"/>
                          </a:solidFill>
                          <a:latin typeface="Calibri"/>
                          <a:ea typeface="Calibri"/>
                          <a:cs typeface="Mangal"/>
                        </a:rPr>
                        <a:t>Total</a:t>
                      </a:r>
                      <a:endParaRPr lang="en-US" sz="1400" b="1" dirty="0">
                        <a:solidFill>
                          <a:schemeClr val="bg1"/>
                        </a:solidFill>
                        <a:latin typeface="Calibri"/>
                        <a:ea typeface="Calibri"/>
                        <a:cs typeface="Mangal"/>
                      </a:endParaRPr>
                    </a:p>
                  </a:txBody>
                  <a:tcPr marL="31553" marR="31553" marT="0" marB="0" anchor="ctr"/>
                </a:tc>
                <a:extLst>
                  <a:ext uri="{0D108BD9-81ED-4DB2-BD59-A6C34878D82A}">
                    <a16:rowId xmlns:a16="http://schemas.microsoft.com/office/drawing/2014/main" xmlns="" val="10000"/>
                  </a:ext>
                </a:extLst>
              </a:tr>
              <a:tr h="779930">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vMerge="1">
                  <a:txBody>
                    <a:bodyPr/>
                    <a:lstStyle/>
                    <a:p>
                      <a:pPr marL="0" marR="0" algn="ctr">
                        <a:lnSpc>
                          <a:spcPct val="115000"/>
                        </a:lnSpc>
                        <a:spcBef>
                          <a:spcPts val="0"/>
                        </a:spcBef>
                        <a:spcAft>
                          <a:spcPts val="0"/>
                        </a:spcAft>
                      </a:pPr>
                      <a:endParaRPr lang="en-US" sz="1400" dirty="0">
                        <a:solidFill>
                          <a:schemeClr val="bg1"/>
                        </a:solidFill>
                        <a:latin typeface="Calibri"/>
                        <a:ea typeface="Calibri"/>
                        <a:cs typeface="Mangal"/>
                      </a:endParaRPr>
                    </a:p>
                  </a:txBody>
                  <a:tcPr marL="31553" marR="31553" marT="0" marB="0"/>
                </a:tc>
                <a:tc>
                  <a:txBody>
                    <a:bodyPr/>
                    <a:lstStyle/>
                    <a:p>
                      <a:pPr marL="0" marR="0" algn="ctr">
                        <a:lnSpc>
                          <a:spcPct val="115000"/>
                        </a:lnSpc>
                        <a:spcBef>
                          <a:spcPts val="0"/>
                        </a:spcBef>
                        <a:spcAft>
                          <a:spcPts val="0"/>
                        </a:spcAft>
                      </a:pPr>
                      <a:r>
                        <a:rPr lang="en-US" sz="1400" b="1" dirty="0">
                          <a:solidFill>
                            <a:schemeClr val="bg1"/>
                          </a:solidFill>
                        </a:rPr>
                        <a:t>Psychiatry</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Clinical Psychology</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Psychiatric Social Work</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a:txBody>
                    <a:bodyPr/>
                    <a:lstStyle/>
                    <a:p>
                      <a:pPr marL="0" marR="0" algn="ctr">
                        <a:lnSpc>
                          <a:spcPct val="115000"/>
                        </a:lnSpc>
                        <a:spcBef>
                          <a:spcPts val="0"/>
                        </a:spcBef>
                        <a:spcAft>
                          <a:spcPts val="0"/>
                        </a:spcAft>
                      </a:pPr>
                      <a:r>
                        <a:rPr lang="en-US" sz="1400" b="1" dirty="0">
                          <a:solidFill>
                            <a:schemeClr val="bg1"/>
                          </a:solidFill>
                        </a:rPr>
                        <a:t>Psychiatric Nursing</a:t>
                      </a:r>
                      <a:endParaRPr lang="en-US" sz="1400" b="1" dirty="0">
                        <a:solidFill>
                          <a:schemeClr val="bg1"/>
                        </a:solidFill>
                        <a:latin typeface="Calibri"/>
                        <a:ea typeface="Times New Roman"/>
                        <a:cs typeface="Mangal"/>
                      </a:endParaRPr>
                    </a:p>
                  </a:txBody>
                  <a:tcPr marL="68580" marR="68580" marT="0" marB="0" anchor="ctr">
                    <a:solidFill>
                      <a:schemeClr val="accent2"/>
                    </a:solidFill>
                  </a:tcPr>
                </a:tc>
                <a:tc vMerge="1">
                  <a:txBody>
                    <a:bodyPr/>
                    <a:lstStyle/>
                    <a:p>
                      <a:pPr marL="0" marR="0" algn="ctr">
                        <a:lnSpc>
                          <a:spcPct val="115000"/>
                        </a:lnSpc>
                        <a:spcBef>
                          <a:spcPts val="0"/>
                        </a:spcBef>
                        <a:spcAft>
                          <a:spcPts val="0"/>
                        </a:spcAft>
                      </a:pPr>
                      <a:endParaRPr lang="en-US" sz="1400" b="1" dirty="0">
                        <a:solidFill>
                          <a:schemeClr val="bg1"/>
                        </a:solidFill>
                        <a:latin typeface="Calibri"/>
                        <a:ea typeface="Times New Roman"/>
                        <a:cs typeface="Mangal"/>
                      </a:endParaRPr>
                    </a:p>
                  </a:txBody>
                  <a:tcPr marL="68580" marR="68580" marT="0" marB="0" anchor="ctr">
                    <a:solidFill>
                      <a:schemeClr val="accent2"/>
                    </a:solidFill>
                  </a:tcPr>
                </a:tc>
                <a:extLst>
                  <a:ext uri="{0D108BD9-81ED-4DB2-BD59-A6C34878D82A}">
                    <a16:rowId xmlns:a16="http://schemas.microsoft.com/office/drawing/2014/main" xmlns="" val="10001"/>
                  </a:ext>
                </a:extLst>
              </a:tr>
              <a:tr h="803634">
                <a:tc>
                  <a:txBody>
                    <a:bodyPr/>
                    <a:lstStyle/>
                    <a:p>
                      <a:pPr algn="ctr"/>
                      <a:r>
                        <a:rPr lang="en-US" dirty="0" smtClean="0"/>
                        <a:t>1</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Delhi </a:t>
                      </a:r>
                      <a:br>
                        <a:rPr lang="en-IN" sz="1400">
                          <a:solidFill>
                            <a:srgbClr val="000000"/>
                          </a:solidFill>
                          <a:latin typeface="Calibri"/>
                          <a:ea typeface="Times New Roman"/>
                          <a:cs typeface="Calibri"/>
                        </a:rPr>
                      </a:br>
                      <a:r>
                        <a:rPr lang="en-IN" sz="1400">
                          <a:solidFill>
                            <a:srgbClr val="000000"/>
                          </a:solidFill>
                          <a:latin typeface="Calibri"/>
                          <a:ea typeface="Times New Roman"/>
                          <a:cs typeface="Calibri"/>
                        </a:rPr>
                        <a:t>(Central Govt.)</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Dr. RML Hospital, Delhi </a:t>
                      </a:r>
                      <a:r>
                        <a:rPr lang="en-IN" sz="1400" dirty="0" smtClean="0">
                          <a:solidFill>
                            <a:srgbClr val="000000"/>
                          </a:solidFill>
                          <a:latin typeface="Calibri"/>
                          <a:ea typeface="Times New Roman"/>
                          <a:cs typeface="Calibri"/>
                        </a:rPr>
                        <a:t> (</a:t>
                      </a:r>
                      <a:r>
                        <a:rPr lang="en-IN" sz="1400" dirty="0">
                          <a:solidFill>
                            <a:srgbClr val="000000"/>
                          </a:solidFill>
                          <a:latin typeface="Calibri"/>
                          <a:ea typeface="Times New Roman"/>
                          <a:cs typeface="Calibri"/>
                        </a:rPr>
                        <a:t>3 PG Departments in 2009-10)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32</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18</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60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110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2"/>
                  </a:ext>
                </a:extLst>
              </a:tr>
              <a:tr h="803634">
                <a:tc>
                  <a:txBody>
                    <a:bodyPr/>
                    <a:lstStyle/>
                    <a:p>
                      <a:pPr algn="ctr"/>
                      <a:r>
                        <a:rPr lang="en-US" dirty="0" smtClean="0"/>
                        <a:t>2</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Himachal Pradesh</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err="1">
                          <a:solidFill>
                            <a:srgbClr val="000000"/>
                          </a:solidFill>
                          <a:latin typeface="Calibri"/>
                          <a:ea typeface="Times New Roman"/>
                          <a:cs typeface="Calibri"/>
                        </a:rPr>
                        <a:t>Indira</a:t>
                      </a:r>
                      <a:r>
                        <a:rPr lang="en-IN" sz="1400" dirty="0">
                          <a:solidFill>
                            <a:srgbClr val="000000"/>
                          </a:solidFill>
                          <a:latin typeface="Calibri"/>
                          <a:ea typeface="Times New Roman"/>
                          <a:cs typeface="Calibri"/>
                        </a:rPr>
                        <a:t> Gandhi Medical College &amp; Hospital, </a:t>
                      </a:r>
                      <a:r>
                        <a:rPr lang="en-IN" sz="1400" dirty="0" err="1">
                          <a:solidFill>
                            <a:srgbClr val="000000"/>
                          </a:solidFill>
                          <a:latin typeface="Calibri"/>
                          <a:ea typeface="Times New Roman"/>
                          <a:cs typeface="Calibri"/>
                        </a:rPr>
                        <a:t>Shimla</a:t>
                      </a:r>
                      <a:r>
                        <a:rPr lang="en-IN" sz="1400" dirty="0">
                          <a:solidFill>
                            <a:srgbClr val="000000"/>
                          </a:solidFill>
                          <a:latin typeface="Calibri"/>
                          <a:ea typeface="Times New Roman"/>
                          <a:cs typeface="Calibri"/>
                        </a:rPr>
                        <a:t> </a:t>
                      </a:r>
                      <a:br>
                        <a:rPr lang="en-IN" sz="1400" dirty="0">
                          <a:solidFill>
                            <a:srgbClr val="000000"/>
                          </a:solidFill>
                          <a:latin typeface="Calibri"/>
                          <a:ea typeface="Times New Roman"/>
                          <a:cs typeface="Calibri"/>
                        </a:rPr>
                      </a:br>
                      <a:r>
                        <a:rPr lang="en-IN" sz="1400" dirty="0">
                          <a:solidFill>
                            <a:srgbClr val="000000"/>
                          </a:solidFill>
                          <a:latin typeface="Calibri"/>
                          <a:ea typeface="Times New Roman"/>
                          <a:cs typeface="Calibri"/>
                        </a:rPr>
                        <a:t>(2 PG Departments in 2017-18)</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3"/>
                  </a:ext>
                </a:extLst>
              </a:tr>
              <a:tr h="803634">
                <a:tc>
                  <a:txBody>
                    <a:bodyPr/>
                    <a:lstStyle/>
                    <a:p>
                      <a:pPr algn="ctr"/>
                      <a:r>
                        <a:rPr lang="en-US" dirty="0" smtClean="0"/>
                        <a:t>3</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Jammu and Kashmir</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err="1">
                          <a:solidFill>
                            <a:srgbClr val="000000"/>
                          </a:solidFill>
                          <a:latin typeface="Calibri"/>
                          <a:ea typeface="Times New Roman"/>
                          <a:cs typeface="Calibri"/>
                        </a:rPr>
                        <a:t>Sher</a:t>
                      </a:r>
                      <a:r>
                        <a:rPr lang="en-IN" sz="1400" dirty="0">
                          <a:solidFill>
                            <a:srgbClr val="000000"/>
                          </a:solidFill>
                          <a:latin typeface="Calibri"/>
                          <a:ea typeface="Times New Roman"/>
                          <a:cs typeface="Calibri"/>
                        </a:rPr>
                        <a:t>-</a:t>
                      </a:r>
                      <a:r>
                        <a:rPr lang="en-IN" sz="1400" dirty="0" err="1">
                          <a:solidFill>
                            <a:srgbClr val="000000"/>
                          </a:solidFill>
                          <a:latin typeface="Calibri"/>
                          <a:ea typeface="Times New Roman"/>
                          <a:cs typeface="Calibri"/>
                        </a:rPr>
                        <a:t>i</a:t>
                      </a:r>
                      <a:r>
                        <a:rPr lang="en-IN" sz="1400" dirty="0">
                          <a:solidFill>
                            <a:srgbClr val="000000"/>
                          </a:solidFill>
                          <a:latin typeface="Calibri"/>
                          <a:ea typeface="Times New Roman"/>
                          <a:cs typeface="Calibri"/>
                        </a:rPr>
                        <a:t>-Kashmir Institute of Medical Sciences, Srinagar, </a:t>
                      </a:r>
                      <a:br>
                        <a:rPr lang="en-IN" sz="1400" dirty="0">
                          <a:solidFill>
                            <a:srgbClr val="000000"/>
                          </a:solidFill>
                          <a:latin typeface="Calibri"/>
                          <a:ea typeface="Times New Roman"/>
                          <a:cs typeface="Calibri"/>
                        </a:rPr>
                      </a:br>
                      <a:r>
                        <a:rPr lang="en-IN" sz="1400" dirty="0">
                          <a:solidFill>
                            <a:srgbClr val="000000"/>
                          </a:solidFill>
                          <a:latin typeface="Calibri"/>
                          <a:ea typeface="Times New Roman"/>
                          <a:cs typeface="Calibri"/>
                        </a:rPr>
                        <a:t>(4 PG Departments in 2015-16)</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0</a:t>
                      </a:r>
                      <a:endParaRPr lang="en-US" sz="14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0</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4"/>
                  </a:ext>
                </a:extLst>
              </a:tr>
              <a:tr h="803634">
                <a:tc>
                  <a:txBody>
                    <a:bodyPr/>
                    <a:lstStyle/>
                    <a:p>
                      <a:pPr algn="ctr"/>
                      <a:r>
                        <a:rPr lang="en-US" dirty="0" smtClean="0"/>
                        <a:t>4</a:t>
                      </a:r>
                      <a:endParaRPr lang="en-US" dirty="0"/>
                    </a:p>
                  </a:txBody>
                  <a:tcPr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Jharkhand</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Ranchi Institute of Mental Health &amp; </a:t>
                      </a:r>
                      <a:r>
                        <a:rPr lang="en-IN" sz="1400" dirty="0" err="1">
                          <a:solidFill>
                            <a:srgbClr val="000000"/>
                          </a:solidFill>
                          <a:latin typeface="Calibri"/>
                          <a:ea typeface="Times New Roman"/>
                          <a:cs typeface="Calibri"/>
                        </a:rPr>
                        <a:t>Neuro</a:t>
                      </a:r>
                      <a:r>
                        <a:rPr lang="en-IN" sz="1400" dirty="0">
                          <a:solidFill>
                            <a:srgbClr val="000000"/>
                          </a:solidFill>
                          <a:latin typeface="Calibri"/>
                          <a:ea typeface="Times New Roman"/>
                          <a:cs typeface="Calibri"/>
                        </a:rPr>
                        <a:t> Sciences, Ranchi </a:t>
                      </a:r>
                      <a:r>
                        <a:rPr lang="en-IN" sz="1400" dirty="0" smtClean="0">
                          <a:solidFill>
                            <a:srgbClr val="000000"/>
                          </a:solidFill>
                          <a:latin typeface="Calibri"/>
                          <a:ea typeface="Times New Roman"/>
                          <a:cs typeface="Calibri"/>
                        </a:rPr>
                        <a:t>(</a:t>
                      </a:r>
                      <a:r>
                        <a:rPr lang="en-IN" sz="1400" dirty="0">
                          <a:solidFill>
                            <a:srgbClr val="000000"/>
                          </a:solidFill>
                          <a:latin typeface="Calibri"/>
                          <a:ea typeface="Times New Roman"/>
                          <a:cs typeface="Calibri"/>
                        </a:rPr>
                        <a:t>4 PG </a:t>
                      </a:r>
                      <a:r>
                        <a:rPr lang="en-IN" sz="1400" dirty="0" err="1">
                          <a:solidFill>
                            <a:srgbClr val="000000"/>
                          </a:solidFill>
                          <a:latin typeface="Calibri"/>
                          <a:ea typeface="Times New Roman"/>
                          <a:cs typeface="Calibri"/>
                        </a:rPr>
                        <a:t>Departmetns</a:t>
                      </a:r>
                      <a:r>
                        <a:rPr lang="en-IN" sz="1400" dirty="0">
                          <a:solidFill>
                            <a:srgbClr val="000000"/>
                          </a:solidFill>
                          <a:latin typeface="Calibri"/>
                          <a:ea typeface="Times New Roman"/>
                          <a:cs typeface="Calibri"/>
                        </a:rPr>
                        <a:t> in 2009-10)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10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138</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138</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96</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800" dirty="0" smtClean="0">
                          <a:latin typeface="Calibri"/>
                          <a:ea typeface="Times New Roman"/>
                          <a:cs typeface="Mangal"/>
                        </a:rPr>
                        <a:t>382</a:t>
                      </a:r>
                      <a:endParaRPr lang="en-US" sz="1800" dirty="0">
                        <a:latin typeface="Calibri"/>
                        <a:ea typeface="Times New Roman"/>
                        <a:cs typeface="Mangal"/>
                      </a:endParaRPr>
                    </a:p>
                  </a:txBody>
                  <a:tcPr marL="68580" marR="68580" marT="0" marB="0" anchor="ctr"/>
                </a:tc>
                <a:extLst>
                  <a:ext uri="{0D108BD9-81ED-4DB2-BD59-A6C34878D82A}">
                    <a16:rowId xmlns:a16="http://schemas.microsoft.com/office/drawing/2014/main" xmlns="" val="10005"/>
                  </a:ext>
                </a:extLst>
              </a:tr>
              <a:tr h="803634">
                <a:tc>
                  <a:txBody>
                    <a:bodyPr/>
                    <a:lstStyle/>
                    <a:p>
                      <a:pPr algn="ctr"/>
                      <a:r>
                        <a:rPr lang="en-US" dirty="0" smtClean="0"/>
                        <a:t>5</a:t>
                      </a:r>
                      <a:endParaRPr lang="en-US" dirty="0"/>
                    </a:p>
                  </a:txBody>
                  <a:tcPr anchor="ctr"/>
                </a:tc>
                <a:tc>
                  <a:txBody>
                    <a:bodyPr/>
                    <a:lstStyle/>
                    <a:p>
                      <a:pPr marL="0" marR="0" algn="ctr">
                        <a:lnSpc>
                          <a:spcPct val="115000"/>
                        </a:lnSpc>
                        <a:spcBef>
                          <a:spcPts val="0"/>
                        </a:spcBef>
                        <a:spcAft>
                          <a:spcPts val="0"/>
                        </a:spcAft>
                      </a:pPr>
                      <a:r>
                        <a:rPr lang="en-IN" sz="1400">
                          <a:solidFill>
                            <a:srgbClr val="000000"/>
                          </a:solidFill>
                          <a:latin typeface="Calibri"/>
                          <a:ea typeface="Times New Roman"/>
                          <a:cs typeface="Calibri"/>
                        </a:rPr>
                        <a:t>Kerala</a:t>
                      </a:r>
                      <a:endParaRPr lang="en-US" sz="180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Govt. medical College, </a:t>
                      </a:r>
                      <a:r>
                        <a:rPr lang="en-IN" sz="1400" dirty="0" smtClean="0">
                          <a:solidFill>
                            <a:srgbClr val="000000"/>
                          </a:solidFill>
                          <a:latin typeface="Calibri"/>
                          <a:ea typeface="Times New Roman"/>
                          <a:cs typeface="Calibri"/>
                        </a:rPr>
                        <a:t>Trivandrum (4 </a:t>
                      </a:r>
                      <a:r>
                        <a:rPr lang="en-IN" sz="1400" dirty="0">
                          <a:solidFill>
                            <a:srgbClr val="000000"/>
                          </a:solidFill>
                          <a:latin typeface="Calibri"/>
                          <a:ea typeface="Times New Roman"/>
                          <a:cs typeface="Calibri"/>
                        </a:rPr>
                        <a:t>PG Departments in 2010-11)</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24</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0</a:t>
                      </a:r>
                      <a:endParaRPr lang="en-US" sz="18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800" dirty="0" smtClean="0">
                          <a:latin typeface="Calibri"/>
                          <a:ea typeface="Times New Roman"/>
                          <a:cs typeface="Mangal"/>
                        </a:rPr>
                        <a:t>24</a:t>
                      </a:r>
                      <a:endParaRPr lang="en-US" sz="1800" dirty="0">
                        <a:latin typeface="Calibri"/>
                        <a:ea typeface="Times New Roman"/>
                        <a:cs typeface="Mangal"/>
                      </a:endParaRPr>
                    </a:p>
                  </a:txBody>
                  <a:tcPr marL="68580" marR="68580" marT="0" marB="0" anchor="ctr"/>
                </a:tc>
                <a:extLst>
                  <a:ext uri="{0D108BD9-81ED-4DB2-BD59-A6C34878D82A}">
                    <a16:rowId xmlns:a16="http://schemas.microsoft.com/office/drawing/2014/main" xmlns="" val="10006"/>
                  </a:ext>
                </a:extLst>
              </a:tr>
              <a:tr h="803634">
                <a:tc>
                  <a:txBody>
                    <a:bodyPr/>
                    <a:lstStyle/>
                    <a:p>
                      <a:pPr algn="ctr"/>
                      <a:r>
                        <a:rPr lang="en-US" dirty="0" smtClean="0"/>
                        <a:t>6</a:t>
                      </a:r>
                      <a:endParaRPr lang="en-US" dirty="0"/>
                    </a:p>
                  </a:txBody>
                  <a:tcPr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Tamil Nadu</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Institute of Mental Health, Chennai</a:t>
                      </a:r>
                      <a:endParaRPr lang="en-US" sz="1400" dirty="0">
                        <a:latin typeface="Calibri"/>
                        <a:ea typeface="Times New Roman"/>
                        <a:cs typeface="Mangal"/>
                      </a:endParaRPr>
                    </a:p>
                    <a:p>
                      <a:pPr marL="0" marR="0" algn="ctr">
                        <a:lnSpc>
                          <a:spcPct val="115000"/>
                        </a:lnSpc>
                        <a:spcBef>
                          <a:spcPts val="0"/>
                        </a:spcBef>
                        <a:spcAft>
                          <a:spcPts val="0"/>
                        </a:spcAft>
                      </a:pPr>
                      <a:r>
                        <a:rPr lang="en-IN" sz="1400" dirty="0">
                          <a:solidFill>
                            <a:srgbClr val="000000"/>
                          </a:solidFill>
                          <a:latin typeface="Calibri"/>
                          <a:ea typeface="Times New Roman"/>
                          <a:cs typeface="Calibri"/>
                        </a:rPr>
                        <a:t>(3 PG Departments in 2010-11)</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32</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IN" sz="1400" dirty="0">
                          <a:solidFill>
                            <a:srgbClr val="000000"/>
                          </a:solidFill>
                          <a:latin typeface="Calibri"/>
                          <a:ea typeface="Times New Roman"/>
                          <a:cs typeface="Calibri"/>
                        </a:rPr>
                        <a:t>4</a:t>
                      </a:r>
                      <a:endParaRPr lang="en-US" sz="1400" dirty="0">
                        <a:latin typeface="Calibri"/>
                        <a:ea typeface="Times New Roman"/>
                        <a:cs typeface="Mangal"/>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Calibri"/>
                          <a:ea typeface="Times New Roman"/>
                          <a:cs typeface="Mangal"/>
                        </a:rPr>
                        <a:t>36</a:t>
                      </a:r>
                      <a:endParaRPr lang="en-US" sz="1400" dirty="0">
                        <a:latin typeface="Calibri"/>
                        <a:ea typeface="Times New Roman"/>
                        <a:cs typeface="Mangal"/>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6" name="TextBox 5"/>
          <p:cNvSpPr txBox="1"/>
          <p:nvPr/>
        </p:nvSpPr>
        <p:spPr>
          <a:xfrm>
            <a:off x="1000100" y="71414"/>
            <a:ext cx="7080080" cy="369332"/>
          </a:xfrm>
          <a:prstGeom prst="rect">
            <a:avLst/>
          </a:prstGeom>
          <a:noFill/>
        </p:spPr>
        <p:txBody>
          <a:bodyPr wrap="none" rtlCol="0">
            <a:spAutoFit/>
          </a:bodyPr>
          <a:lstStyle/>
          <a:p>
            <a:pPr algn="ctr"/>
            <a:r>
              <a:rPr lang="en-US" b="1" dirty="0" smtClean="0"/>
              <a:t>Seats created in Institutes supported under Scheme-B (PG Departments)</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368280"/>
          </a:xfrm>
        </p:spPr>
        <p:txBody>
          <a:bodyPr>
            <a:normAutofit fontScale="90000"/>
          </a:bodyPr>
          <a:lstStyle/>
          <a:p>
            <a:r>
              <a:rPr lang="en-US" sz="2200" b="1" dirty="0" smtClean="0"/>
              <a:t>District Mental Health Programme</a:t>
            </a:r>
            <a:endParaRPr lang="en-US" sz="2200" b="1" dirty="0"/>
          </a:p>
        </p:txBody>
      </p:sp>
      <p:graphicFrame>
        <p:nvGraphicFramePr>
          <p:cNvPr id="5" name="Table 4"/>
          <p:cNvGraphicFramePr>
            <a:graphicFrameLocks noGrp="1"/>
          </p:cNvGraphicFramePr>
          <p:nvPr/>
        </p:nvGraphicFramePr>
        <p:xfrm>
          <a:off x="357158" y="500038"/>
          <a:ext cx="8215369" cy="5648707"/>
        </p:xfrm>
        <a:graphic>
          <a:graphicData uri="http://schemas.openxmlformats.org/drawingml/2006/table">
            <a:tbl>
              <a:tblPr/>
              <a:tblGrid>
                <a:gridCol w="619016">
                  <a:extLst>
                    <a:ext uri="{9D8B030D-6E8A-4147-A177-3AD203B41FA5}">
                      <a16:colId xmlns:a16="http://schemas.microsoft.com/office/drawing/2014/main" xmlns="" val="20000"/>
                    </a:ext>
                  </a:extLst>
                </a:gridCol>
                <a:gridCol w="1803418">
                  <a:extLst>
                    <a:ext uri="{9D8B030D-6E8A-4147-A177-3AD203B41FA5}">
                      <a16:colId xmlns:a16="http://schemas.microsoft.com/office/drawing/2014/main" xmlns="" val="20001"/>
                    </a:ext>
                  </a:extLst>
                </a:gridCol>
                <a:gridCol w="1544359">
                  <a:extLst>
                    <a:ext uri="{9D8B030D-6E8A-4147-A177-3AD203B41FA5}">
                      <a16:colId xmlns:a16="http://schemas.microsoft.com/office/drawing/2014/main" xmlns="" val="20002"/>
                    </a:ext>
                  </a:extLst>
                </a:gridCol>
                <a:gridCol w="1416192">
                  <a:extLst>
                    <a:ext uri="{9D8B030D-6E8A-4147-A177-3AD203B41FA5}">
                      <a16:colId xmlns:a16="http://schemas.microsoft.com/office/drawing/2014/main" xmlns="" val="20003"/>
                    </a:ext>
                  </a:extLst>
                </a:gridCol>
                <a:gridCol w="1416192">
                  <a:extLst>
                    <a:ext uri="{9D8B030D-6E8A-4147-A177-3AD203B41FA5}">
                      <a16:colId xmlns:a16="http://schemas.microsoft.com/office/drawing/2014/main" xmlns="" val="20005"/>
                    </a:ext>
                  </a:extLst>
                </a:gridCol>
                <a:gridCol w="1416192">
                  <a:extLst>
                    <a:ext uri="{9D8B030D-6E8A-4147-A177-3AD203B41FA5}">
                      <a16:colId xmlns:a16="http://schemas.microsoft.com/office/drawing/2014/main" xmlns="" val="20006"/>
                    </a:ext>
                  </a:extLst>
                </a:gridCol>
              </a:tblGrid>
              <a:tr h="736787">
                <a:tc>
                  <a:txBody>
                    <a:bodyPr/>
                    <a:lstStyle/>
                    <a:p>
                      <a:pPr marL="0" marR="0" algn="ctr">
                        <a:spcBef>
                          <a:spcPts val="0"/>
                        </a:spcBef>
                        <a:spcAft>
                          <a:spcPts val="0"/>
                        </a:spcAft>
                      </a:pPr>
                      <a:r>
                        <a:rPr lang="en-IN" sz="1400" b="1" dirty="0" err="1">
                          <a:solidFill>
                            <a:schemeClr val="bg1"/>
                          </a:solidFill>
                          <a:latin typeface="Calibri"/>
                          <a:ea typeface="Calibri"/>
                          <a:cs typeface="Calibri"/>
                        </a:rPr>
                        <a:t>S.No</a:t>
                      </a:r>
                      <a:endParaRPr lang="en-US" sz="1200" dirty="0">
                        <a:solidFill>
                          <a:schemeClr val="bg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spcBef>
                          <a:spcPts val="0"/>
                        </a:spcBef>
                        <a:spcAft>
                          <a:spcPts val="0"/>
                        </a:spcAft>
                      </a:pPr>
                      <a:r>
                        <a:rPr lang="en-US" sz="1400" b="1" dirty="0">
                          <a:solidFill>
                            <a:schemeClr val="bg1"/>
                          </a:solidFill>
                          <a:latin typeface="Calibri"/>
                          <a:ea typeface="Times New Roman"/>
                          <a:cs typeface="Calibri"/>
                        </a:rPr>
                        <a:t>Name of State</a:t>
                      </a:r>
                      <a:endParaRPr lang="en-US" sz="1200" dirty="0">
                        <a:solidFill>
                          <a:schemeClr val="bg1"/>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spcBef>
                          <a:spcPts val="0"/>
                        </a:spcBef>
                        <a:spcAft>
                          <a:spcPts val="0"/>
                        </a:spcAft>
                      </a:pPr>
                      <a:r>
                        <a:rPr lang="en-US" sz="1400" b="1" dirty="0">
                          <a:solidFill>
                            <a:schemeClr val="bg1"/>
                          </a:solidFill>
                          <a:latin typeface="Calibri"/>
                          <a:ea typeface="Times New Roman"/>
                          <a:cs typeface="Calibri"/>
                        </a:rPr>
                        <a:t>Total Districts</a:t>
                      </a:r>
                      <a:endParaRPr lang="en-US" sz="1200" dirty="0">
                        <a:solidFill>
                          <a:schemeClr val="bg1"/>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spcBef>
                          <a:spcPts val="0"/>
                        </a:spcBef>
                        <a:spcAft>
                          <a:spcPts val="0"/>
                        </a:spcAft>
                      </a:pPr>
                      <a:r>
                        <a:rPr lang="en-US" sz="1400" b="1" dirty="0">
                          <a:solidFill>
                            <a:schemeClr val="bg1"/>
                          </a:solidFill>
                          <a:latin typeface="Calibri"/>
                          <a:ea typeface="Times New Roman"/>
                          <a:cs typeface="Calibri"/>
                        </a:rPr>
                        <a:t>Districts approved under DMHP</a:t>
                      </a:r>
                      <a:endParaRPr lang="en-US" sz="1200" dirty="0">
                        <a:solidFill>
                          <a:schemeClr val="bg1"/>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spcBef>
                          <a:spcPts val="0"/>
                        </a:spcBef>
                        <a:spcAft>
                          <a:spcPts val="0"/>
                        </a:spcAft>
                      </a:pPr>
                      <a:r>
                        <a:rPr lang="en-US" sz="1400" b="1" dirty="0">
                          <a:solidFill>
                            <a:schemeClr val="bg1"/>
                          </a:solidFill>
                          <a:latin typeface="Calibri"/>
                          <a:ea typeface="Times New Roman"/>
                          <a:cs typeface="Calibri"/>
                        </a:rPr>
                        <a:t>DMHP Functional</a:t>
                      </a:r>
                      <a:endParaRPr lang="en-US" sz="1200" dirty="0">
                        <a:solidFill>
                          <a:schemeClr val="bg1"/>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spcBef>
                          <a:spcPts val="0"/>
                        </a:spcBef>
                        <a:spcAft>
                          <a:spcPts val="0"/>
                        </a:spcAft>
                      </a:pPr>
                      <a:r>
                        <a:rPr lang="en-US" sz="1400" b="1" dirty="0">
                          <a:solidFill>
                            <a:schemeClr val="bg1"/>
                          </a:solidFill>
                          <a:latin typeface="Calibri"/>
                          <a:ea typeface="Times New Roman"/>
                          <a:cs typeface="Calibri"/>
                        </a:rPr>
                        <a:t>%age of districts operational among approved </a:t>
                      </a:r>
                      <a:endParaRPr lang="en-US" sz="1200" dirty="0">
                        <a:solidFill>
                          <a:schemeClr val="bg1"/>
                        </a:solidFill>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xmlns="" val="10000"/>
                  </a:ext>
                </a:extLst>
              </a:tr>
              <a:tr h="245596">
                <a:tc>
                  <a:txBody>
                    <a:bodyPr/>
                    <a:lstStyle/>
                    <a:p>
                      <a:pPr marL="0" marR="0" algn="ctr">
                        <a:spcBef>
                          <a:spcPts val="0"/>
                        </a:spcBef>
                        <a:spcAft>
                          <a:spcPts val="0"/>
                        </a:spcAft>
                      </a:pPr>
                      <a:r>
                        <a:rPr lang="en-US" sz="1400" dirty="0" smtClean="0">
                          <a:latin typeface="Calibri"/>
                          <a:ea typeface="Calibri"/>
                          <a:cs typeface="Mangal"/>
                        </a:rPr>
                        <a:t>1</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latin typeface="Calibri"/>
                          <a:ea typeface="Times New Roman"/>
                          <a:cs typeface="Calibri"/>
                        </a:rPr>
                        <a:t>Andhra Pradesh</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13</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13</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13</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1"/>
                  </a:ext>
                </a:extLst>
              </a:tr>
              <a:tr h="245596">
                <a:tc>
                  <a:txBody>
                    <a:bodyPr/>
                    <a:lstStyle/>
                    <a:p>
                      <a:pPr marL="0" marR="0" algn="ctr">
                        <a:spcBef>
                          <a:spcPts val="0"/>
                        </a:spcBef>
                        <a:spcAft>
                          <a:spcPts val="0"/>
                        </a:spcAft>
                      </a:pPr>
                      <a:r>
                        <a:rPr lang="en-US" sz="1400" dirty="0" smtClean="0">
                          <a:latin typeface="Calibri"/>
                          <a:ea typeface="Calibri"/>
                          <a:cs typeface="Mangal"/>
                        </a:rPr>
                        <a:t>2</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Bihar</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38</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31</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13</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41.93</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6"/>
                  </a:ext>
                </a:extLst>
              </a:tr>
              <a:tr h="245596">
                <a:tc>
                  <a:txBody>
                    <a:bodyPr/>
                    <a:lstStyle/>
                    <a:p>
                      <a:pPr marL="0" marR="0" algn="ctr">
                        <a:spcBef>
                          <a:spcPts val="0"/>
                        </a:spcBef>
                        <a:spcAft>
                          <a:spcPts val="0"/>
                        </a:spcAft>
                      </a:pPr>
                      <a:r>
                        <a:rPr lang="en-US" sz="1400" dirty="0" smtClean="0">
                          <a:latin typeface="Calibri"/>
                          <a:ea typeface="Calibri"/>
                          <a:cs typeface="Mangal"/>
                        </a:rPr>
                        <a:t>3</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Chhattisgarh</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27</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27</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27</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8"/>
                  </a:ext>
                </a:extLst>
              </a:tr>
              <a:tr h="245596">
                <a:tc>
                  <a:txBody>
                    <a:bodyPr/>
                    <a:lstStyle/>
                    <a:p>
                      <a:pPr marL="0" marR="0" algn="ctr">
                        <a:spcBef>
                          <a:spcPts val="0"/>
                        </a:spcBef>
                        <a:spcAft>
                          <a:spcPts val="0"/>
                        </a:spcAft>
                      </a:pPr>
                      <a:r>
                        <a:rPr lang="en-US" sz="1400" dirty="0" smtClean="0">
                          <a:latin typeface="Calibri"/>
                          <a:ea typeface="Calibri"/>
                          <a:cs typeface="Mangal"/>
                        </a:rPr>
                        <a:t>4</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DNH</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9"/>
                  </a:ext>
                </a:extLst>
              </a:tr>
              <a:tr h="245596">
                <a:tc>
                  <a:txBody>
                    <a:bodyPr/>
                    <a:lstStyle/>
                    <a:p>
                      <a:pPr marL="0" marR="0" algn="ctr">
                        <a:spcBef>
                          <a:spcPts val="0"/>
                        </a:spcBef>
                        <a:spcAft>
                          <a:spcPts val="0"/>
                        </a:spcAft>
                      </a:pPr>
                      <a:r>
                        <a:rPr lang="en-US" sz="1400" dirty="0" smtClean="0">
                          <a:latin typeface="Calibri"/>
                          <a:ea typeface="Calibri"/>
                          <a:cs typeface="Mangal"/>
                        </a:rPr>
                        <a:t>5</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latin typeface="Calibri"/>
                          <a:ea typeface="Times New Roman"/>
                          <a:cs typeface="Calibri"/>
                        </a:rPr>
                        <a:t>Delhi</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11</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5</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5</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1"/>
                  </a:ext>
                </a:extLst>
              </a:tr>
              <a:tr h="245596">
                <a:tc>
                  <a:txBody>
                    <a:bodyPr/>
                    <a:lstStyle/>
                    <a:p>
                      <a:pPr marL="0" marR="0" algn="ctr">
                        <a:spcBef>
                          <a:spcPts val="0"/>
                        </a:spcBef>
                        <a:spcAft>
                          <a:spcPts val="0"/>
                        </a:spcAft>
                      </a:pPr>
                      <a:r>
                        <a:rPr lang="en-US" sz="1400" dirty="0" smtClean="0">
                          <a:latin typeface="Calibri"/>
                          <a:ea typeface="Calibri"/>
                          <a:cs typeface="Mangal"/>
                        </a:rPr>
                        <a:t>6</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Goa</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2</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2</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2"/>
                  </a:ext>
                </a:extLst>
              </a:tr>
              <a:tr h="245596">
                <a:tc>
                  <a:txBody>
                    <a:bodyPr/>
                    <a:lstStyle/>
                    <a:p>
                      <a:pPr marL="0" marR="0" algn="ctr">
                        <a:spcBef>
                          <a:spcPts val="0"/>
                        </a:spcBef>
                        <a:spcAft>
                          <a:spcPts val="0"/>
                        </a:spcAft>
                      </a:pPr>
                      <a:r>
                        <a:rPr lang="en-US" sz="1400" dirty="0" smtClean="0">
                          <a:latin typeface="Calibri"/>
                          <a:ea typeface="Calibri"/>
                          <a:cs typeface="Mangal"/>
                        </a:rPr>
                        <a:t>7</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Himachal Pradesh</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12</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12</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12</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100</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5"/>
                  </a:ext>
                </a:extLst>
              </a:tr>
              <a:tr h="245596">
                <a:tc>
                  <a:txBody>
                    <a:bodyPr/>
                    <a:lstStyle/>
                    <a:p>
                      <a:pPr marL="0" marR="0" algn="ctr">
                        <a:spcBef>
                          <a:spcPts val="0"/>
                        </a:spcBef>
                        <a:spcAft>
                          <a:spcPts val="0"/>
                        </a:spcAft>
                      </a:pPr>
                      <a:r>
                        <a:rPr lang="en-US" sz="1400" dirty="0" smtClean="0">
                          <a:latin typeface="Calibri"/>
                          <a:ea typeface="Calibri"/>
                          <a:cs typeface="Mangal"/>
                        </a:rPr>
                        <a:t>8</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Jammu &amp; Kashmir</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22</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22</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4</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33.33</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6"/>
                  </a:ext>
                </a:extLst>
              </a:tr>
              <a:tr h="245596">
                <a:tc>
                  <a:txBody>
                    <a:bodyPr/>
                    <a:lstStyle/>
                    <a:p>
                      <a:pPr marL="0" marR="0" algn="ctr">
                        <a:spcBef>
                          <a:spcPts val="0"/>
                        </a:spcBef>
                        <a:spcAft>
                          <a:spcPts val="0"/>
                        </a:spcAft>
                      </a:pPr>
                      <a:r>
                        <a:rPr lang="en-US" sz="1400" dirty="0" smtClean="0">
                          <a:latin typeface="Calibri"/>
                          <a:ea typeface="Calibri"/>
                          <a:cs typeface="Mangal"/>
                        </a:rPr>
                        <a:t>9</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latin typeface="Calibri"/>
                          <a:ea typeface="Times New Roman"/>
                          <a:cs typeface="Calibri"/>
                        </a:rPr>
                        <a:t>Jharkhand</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24</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12</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5</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20.83</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7"/>
                  </a:ext>
                </a:extLst>
              </a:tr>
              <a:tr h="245596">
                <a:tc>
                  <a:txBody>
                    <a:bodyPr/>
                    <a:lstStyle/>
                    <a:p>
                      <a:pPr marL="0" marR="0" algn="ctr">
                        <a:spcBef>
                          <a:spcPts val="0"/>
                        </a:spcBef>
                        <a:spcAft>
                          <a:spcPts val="0"/>
                        </a:spcAft>
                      </a:pPr>
                      <a:r>
                        <a:rPr lang="en-US" sz="1400" dirty="0" smtClean="0">
                          <a:latin typeface="Calibri"/>
                          <a:ea typeface="Calibri"/>
                          <a:cs typeface="Mangal"/>
                        </a:rPr>
                        <a:t>10</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Kerala</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14</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14</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14</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100</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9"/>
                  </a:ext>
                </a:extLst>
              </a:tr>
              <a:tr h="245596">
                <a:tc>
                  <a:txBody>
                    <a:bodyPr/>
                    <a:lstStyle/>
                    <a:p>
                      <a:pPr marL="0" marR="0" algn="ctr">
                        <a:spcBef>
                          <a:spcPts val="0"/>
                        </a:spcBef>
                        <a:spcAft>
                          <a:spcPts val="0"/>
                        </a:spcAft>
                      </a:pPr>
                      <a:r>
                        <a:rPr lang="en-US" sz="1400" dirty="0" smtClean="0">
                          <a:latin typeface="Calibri"/>
                          <a:ea typeface="Calibri"/>
                          <a:cs typeface="Mangal"/>
                        </a:rPr>
                        <a:t>11</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latin typeface="Calibri"/>
                          <a:ea typeface="Times New Roman"/>
                          <a:cs typeface="Calibri"/>
                        </a:rPr>
                        <a:t>Lakshadweep</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a:t>
                      </a:r>
                      <a:endParaRPr lang="en-US" sz="14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100</a:t>
                      </a:r>
                      <a:endParaRPr lang="en-US" sz="14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0"/>
                  </a:ext>
                </a:extLst>
              </a:tr>
              <a:tr h="245596">
                <a:tc>
                  <a:txBody>
                    <a:bodyPr/>
                    <a:lstStyle/>
                    <a:p>
                      <a:pPr marL="0" marR="0" algn="ctr">
                        <a:spcBef>
                          <a:spcPts val="0"/>
                        </a:spcBef>
                        <a:spcAft>
                          <a:spcPts val="0"/>
                        </a:spcAft>
                      </a:pPr>
                      <a:r>
                        <a:rPr lang="en-US" sz="1400" dirty="0" smtClean="0">
                          <a:latin typeface="Calibri"/>
                          <a:ea typeface="Calibri"/>
                          <a:cs typeface="Mangal"/>
                        </a:rPr>
                        <a:t>12</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latin typeface="Calibri"/>
                          <a:ea typeface="Times New Roman"/>
                          <a:cs typeface="Calibri"/>
                        </a:rPr>
                        <a:t>Meghalaya</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11</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11</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endParaRPr lang="en-US" sz="1400" dirty="0">
                        <a:latin typeface="Calibri"/>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3"/>
                  </a:ext>
                </a:extLst>
              </a:tr>
              <a:tr h="245596">
                <a:tc>
                  <a:txBody>
                    <a:bodyPr/>
                    <a:lstStyle/>
                    <a:p>
                      <a:pPr marL="0" marR="0" algn="ctr">
                        <a:spcBef>
                          <a:spcPts val="0"/>
                        </a:spcBef>
                        <a:spcAft>
                          <a:spcPts val="0"/>
                        </a:spcAft>
                      </a:pPr>
                      <a:r>
                        <a:rPr lang="en-US" sz="1400" dirty="0" smtClean="0">
                          <a:latin typeface="Calibri"/>
                          <a:ea typeface="Calibri"/>
                          <a:cs typeface="Mangal"/>
                        </a:rPr>
                        <a:t>13</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latin typeface="Calibri"/>
                          <a:ea typeface="Times New Roman"/>
                          <a:cs typeface="Calibri"/>
                        </a:rPr>
                        <a:t>Nagaland</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11</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11</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5</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4"/>
                  </a:ext>
                </a:extLst>
              </a:tr>
              <a:tr h="245596">
                <a:tc>
                  <a:txBody>
                    <a:bodyPr/>
                    <a:lstStyle/>
                    <a:p>
                      <a:pPr marL="0" marR="0" algn="ctr">
                        <a:spcBef>
                          <a:spcPts val="0"/>
                        </a:spcBef>
                        <a:spcAft>
                          <a:spcPts val="0"/>
                        </a:spcAft>
                      </a:pPr>
                      <a:r>
                        <a:rPr lang="en-US" sz="1400" dirty="0" smtClean="0">
                          <a:latin typeface="Calibri"/>
                          <a:ea typeface="Calibri"/>
                          <a:cs typeface="Mangal"/>
                        </a:rPr>
                        <a:t>14</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err="1">
                          <a:latin typeface="Calibri"/>
                          <a:ea typeface="Times New Roman"/>
                          <a:cs typeface="Calibri"/>
                        </a:rPr>
                        <a:t>Odisha</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30</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30</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26</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86.66</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18"/>
                  </a:ext>
                </a:extLst>
              </a:tr>
              <a:tr h="245596">
                <a:tc>
                  <a:txBody>
                    <a:bodyPr/>
                    <a:lstStyle/>
                    <a:p>
                      <a:pPr marL="0" marR="0" algn="ctr">
                        <a:spcBef>
                          <a:spcPts val="0"/>
                        </a:spcBef>
                        <a:spcAft>
                          <a:spcPts val="0"/>
                        </a:spcAft>
                      </a:pPr>
                      <a:r>
                        <a:rPr lang="en-US" sz="1400" dirty="0" smtClean="0">
                          <a:latin typeface="Calibri"/>
                          <a:ea typeface="Calibri"/>
                          <a:cs typeface="Mangal"/>
                        </a:rPr>
                        <a:t>15</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Puducherry</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1"/>
                  </a:ext>
                </a:extLst>
              </a:tr>
              <a:tr h="245596">
                <a:tc>
                  <a:txBody>
                    <a:bodyPr/>
                    <a:lstStyle/>
                    <a:p>
                      <a:pPr marL="0" marR="0" algn="ctr">
                        <a:spcBef>
                          <a:spcPts val="0"/>
                        </a:spcBef>
                        <a:spcAft>
                          <a:spcPts val="0"/>
                        </a:spcAft>
                      </a:pPr>
                      <a:r>
                        <a:rPr lang="en-US" sz="1400" dirty="0" smtClean="0">
                          <a:latin typeface="Calibri"/>
                          <a:ea typeface="Calibri"/>
                          <a:cs typeface="Mangal"/>
                        </a:rPr>
                        <a:t>16</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Sikkim</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4</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4</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4</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100</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2"/>
                  </a:ext>
                </a:extLst>
              </a:tr>
              <a:tr h="245596">
                <a:tc>
                  <a:txBody>
                    <a:bodyPr/>
                    <a:lstStyle/>
                    <a:p>
                      <a:pPr marL="0" marR="0" algn="ctr">
                        <a:spcBef>
                          <a:spcPts val="0"/>
                        </a:spcBef>
                        <a:spcAft>
                          <a:spcPts val="0"/>
                        </a:spcAft>
                      </a:pPr>
                      <a:r>
                        <a:rPr lang="en-US" sz="1400" dirty="0" smtClean="0">
                          <a:latin typeface="Calibri"/>
                          <a:ea typeface="Calibri"/>
                          <a:cs typeface="Mangal"/>
                        </a:rPr>
                        <a:t>17</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Tamilnadu</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32</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32</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32</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100</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3"/>
                  </a:ext>
                </a:extLst>
              </a:tr>
              <a:tr h="245596">
                <a:tc>
                  <a:txBody>
                    <a:bodyPr/>
                    <a:lstStyle/>
                    <a:p>
                      <a:pPr marL="0" marR="0" algn="ctr">
                        <a:spcBef>
                          <a:spcPts val="0"/>
                        </a:spcBef>
                        <a:spcAft>
                          <a:spcPts val="0"/>
                        </a:spcAft>
                      </a:pPr>
                      <a:r>
                        <a:rPr lang="en-US" sz="1400" dirty="0" smtClean="0">
                          <a:latin typeface="Calibri"/>
                          <a:ea typeface="Calibri"/>
                          <a:cs typeface="Mangal"/>
                        </a:rPr>
                        <a:t>18</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Telangana</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33</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20</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20</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100</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4"/>
                  </a:ext>
                </a:extLst>
              </a:tr>
              <a:tr h="245596">
                <a:tc>
                  <a:txBody>
                    <a:bodyPr/>
                    <a:lstStyle/>
                    <a:p>
                      <a:pPr marL="0" marR="0" algn="ctr">
                        <a:spcBef>
                          <a:spcPts val="0"/>
                        </a:spcBef>
                        <a:spcAft>
                          <a:spcPts val="0"/>
                        </a:spcAft>
                      </a:pPr>
                      <a:r>
                        <a:rPr lang="en-US" sz="1400" dirty="0" smtClean="0">
                          <a:latin typeface="Calibri"/>
                          <a:ea typeface="Calibri"/>
                          <a:cs typeface="Mangal"/>
                        </a:rPr>
                        <a:t>19</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Tripura</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8</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8</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8</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100</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5"/>
                  </a:ext>
                </a:extLst>
              </a:tr>
              <a:tr h="245596">
                <a:tc>
                  <a:txBody>
                    <a:bodyPr/>
                    <a:lstStyle/>
                    <a:p>
                      <a:pPr marL="0" marR="0" algn="ctr">
                        <a:spcBef>
                          <a:spcPts val="0"/>
                        </a:spcBef>
                        <a:spcAft>
                          <a:spcPts val="0"/>
                        </a:spcAft>
                      </a:pPr>
                      <a:r>
                        <a:rPr lang="en-US" sz="1400" dirty="0" smtClean="0">
                          <a:latin typeface="Calibri"/>
                          <a:ea typeface="Calibri"/>
                          <a:cs typeface="Mangal"/>
                        </a:rPr>
                        <a:t>20</a:t>
                      </a:r>
                      <a:endParaRPr lang="en-US" sz="1400" dirty="0">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latin typeface="Calibri"/>
                          <a:ea typeface="Times New Roman"/>
                          <a:cs typeface="Calibri"/>
                        </a:rPr>
                        <a:t>West Bengal</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latin typeface="Calibri"/>
                          <a:ea typeface="Times New Roman"/>
                          <a:cs typeface="Calibri"/>
                        </a:rPr>
                        <a:t>28</a:t>
                      </a:r>
                      <a:endParaRPr lang="en-US" sz="120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28</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11</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latin typeface="Calibri"/>
                          <a:ea typeface="Times New Roman"/>
                          <a:cs typeface="Calibri"/>
                        </a:rPr>
                        <a:t>39.28</a:t>
                      </a:r>
                      <a:endParaRPr lang="en-US" sz="1200" dirty="0">
                        <a:latin typeface="Calibri"/>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26"/>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1142984"/>
            <a:ext cx="8572560" cy="5357850"/>
          </a:xfrm>
        </p:spPr>
        <p:txBody>
          <a:bodyPr>
            <a:noAutofit/>
          </a:bodyPr>
          <a:lstStyle/>
          <a:p>
            <a:pPr algn="just">
              <a:lnSpc>
                <a:spcPct val="120000"/>
              </a:lnSpc>
              <a:spcBef>
                <a:spcPts val="1200"/>
              </a:spcBef>
            </a:pPr>
            <a:r>
              <a:rPr lang="en-IN" sz="1800" b="1" dirty="0" smtClean="0"/>
              <a:t>Mental disorders include</a:t>
            </a:r>
            <a:r>
              <a:rPr lang="en-IN" sz="1800" dirty="0" smtClean="0"/>
              <a:t>: depression, bipolar affective disorder, schizophrenia and other psychosis, dementia, intellectual disabilities and developmental disorders.</a:t>
            </a:r>
          </a:p>
          <a:p>
            <a:pPr algn="just">
              <a:lnSpc>
                <a:spcPct val="120000"/>
              </a:lnSpc>
              <a:spcBef>
                <a:spcPts val="1200"/>
              </a:spcBef>
            </a:pPr>
            <a:r>
              <a:rPr lang="en-IN" sz="1800" dirty="0" smtClean="0"/>
              <a:t>Key findings of the </a:t>
            </a:r>
            <a:r>
              <a:rPr lang="en-IN" sz="1800" dirty="0"/>
              <a:t>National Mental Health Survey </a:t>
            </a:r>
            <a:r>
              <a:rPr lang="en-IN" sz="1800" dirty="0" smtClean="0"/>
              <a:t>conducted by Ministry of Health and Family Welfare conducted a through NIMHANS, Bengaluru in 12 States. </a:t>
            </a:r>
            <a:r>
              <a:rPr lang="en-US" sz="1800" dirty="0" smtClean="0"/>
              <a:t> </a:t>
            </a:r>
          </a:p>
          <a:p>
            <a:pPr lvl="3" algn="just"/>
            <a:r>
              <a:rPr lang="en-US" sz="1800" dirty="0" smtClean="0"/>
              <a:t>Common mental disorders (CMDs), including depression, anxiety disorders and substance use disorders affect nearly 10.6% of the population </a:t>
            </a:r>
          </a:p>
          <a:p>
            <a:pPr lvl="3" algn="just"/>
            <a:r>
              <a:rPr lang="en-IN" sz="1800" dirty="0" smtClean="0"/>
              <a:t>150 million people in India are in need of intervention for mental disorders.</a:t>
            </a:r>
          </a:p>
          <a:p>
            <a:pPr lvl="3" algn="just"/>
            <a:r>
              <a:rPr lang="en-IN" sz="1800" dirty="0" smtClean="0"/>
              <a:t>1 in 20 person in the country currently suffers from depression out of which 39% suffer from Severe Depression</a:t>
            </a:r>
          </a:p>
          <a:p>
            <a:pPr lvl="3" algn="just"/>
            <a:r>
              <a:rPr lang="en-US" sz="1800" dirty="0" smtClean="0"/>
              <a:t>0.9 % of the population at high risk of suicide</a:t>
            </a:r>
            <a:endParaRPr lang="en-IN" sz="1800" dirty="0" smtClean="0"/>
          </a:p>
          <a:p>
            <a:pPr lvl="3" algn="just"/>
            <a:r>
              <a:rPr lang="en-US" sz="1800" dirty="0" smtClean="0"/>
              <a:t>3 out of 4 persons with mental disorders had disabilities affecting their work, family, education and other aspects of life.</a:t>
            </a:r>
            <a:endParaRPr lang="en-IN" sz="1800" dirty="0" smtClean="0"/>
          </a:p>
          <a:p>
            <a:pPr algn="just">
              <a:lnSpc>
                <a:spcPct val="120000"/>
              </a:lnSpc>
              <a:spcBef>
                <a:spcPts val="600"/>
              </a:spcBef>
              <a:buNone/>
            </a:pPr>
            <a:endParaRPr lang="en-IN" sz="1800" dirty="0" smtClean="0"/>
          </a:p>
          <a:p>
            <a:pPr algn="just">
              <a:lnSpc>
                <a:spcPct val="120000"/>
              </a:lnSpc>
              <a:spcBef>
                <a:spcPts val="600"/>
              </a:spcBef>
            </a:pPr>
            <a:endParaRPr lang="en-IN"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p:cNvSpPr txBox="1"/>
          <p:nvPr/>
        </p:nvSpPr>
        <p:spPr>
          <a:xfrm>
            <a:off x="395536" y="239013"/>
            <a:ext cx="8215370" cy="646331"/>
          </a:xfrm>
          <a:prstGeom prst="rect">
            <a:avLst/>
          </a:prstGeom>
          <a:noFill/>
        </p:spPr>
        <p:txBody>
          <a:bodyPr wrap="square" rtlCol="0">
            <a:spAutoFit/>
          </a:bodyPr>
          <a:lstStyle/>
          <a:p>
            <a:pPr algn="ctr"/>
            <a:r>
              <a:rPr lang="en-US" sz="3600" b="1" dirty="0" smtClean="0">
                <a:solidFill>
                  <a:srgbClr val="0070C0"/>
                </a:solidFill>
              </a:rPr>
              <a:t>Burden of Mental Disorders</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143668"/>
          </a:xfrm>
        </p:spPr>
        <p:txBody>
          <a:bodyPr>
            <a:noAutofit/>
          </a:bodyPr>
          <a:lstStyle/>
          <a:p>
            <a:pPr marL="285750" lvl="1" algn="ctr">
              <a:buNone/>
            </a:pPr>
            <a:r>
              <a:rPr lang="en-IN" sz="3600" b="1" dirty="0" smtClean="0">
                <a:solidFill>
                  <a:srgbClr val="0070C0"/>
                </a:solidFill>
              </a:rPr>
              <a:t>Interventions in the area of Mental Health</a:t>
            </a:r>
          </a:p>
          <a:p>
            <a:pPr marL="631825" lvl="1" algn="just">
              <a:buFont typeface="Arial" pitchFamily="34" charset="0"/>
              <a:buChar char="•"/>
            </a:pPr>
            <a:endParaRPr lang="en-IN" sz="2000" dirty="0" smtClean="0">
              <a:solidFill>
                <a:srgbClr val="0070C0"/>
              </a:solidFill>
            </a:endParaRPr>
          </a:p>
          <a:p>
            <a:pPr marL="631825" lvl="1" algn="just">
              <a:buFont typeface="Arial" pitchFamily="34" charset="0"/>
              <a:buChar char="•"/>
            </a:pPr>
            <a:r>
              <a:rPr lang="en-IN" sz="2400" b="1" dirty="0" smtClean="0"/>
              <a:t>The Mental Healthcare Act, 2017</a:t>
            </a:r>
          </a:p>
          <a:p>
            <a:pPr marL="631825" lvl="1" algn="just">
              <a:buFont typeface="Arial" pitchFamily="34" charset="0"/>
              <a:buChar char="•"/>
            </a:pPr>
            <a:endParaRPr lang="en-IN" sz="2000" dirty="0" smtClean="0"/>
          </a:p>
          <a:p>
            <a:pPr marL="631825" lvl="1" algn="just">
              <a:buFont typeface="Arial" pitchFamily="34" charset="0"/>
              <a:buChar char="•"/>
            </a:pPr>
            <a:r>
              <a:rPr lang="en-IN" sz="2400" b="1" dirty="0" smtClean="0"/>
              <a:t>National Mental Health Programme</a:t>
            </a:r>
          </a:p>
          <a:p>
            <a:pPr marL="1420813" lvl="2" indent="-385763" algn="just">
              <a:buFont typeface="Wingdings" pitchFamily="2" charset="2"/>
              <a:buChar char="Ø"/>
            </a:pPr>
            <a:r>
              <a:rPr lang="en-IN" sz="2000" dirty="0" smtClean="0"/>
              <a:t>District Level Activities</a:t>
            </a:r>
          </a:p>
          <a:p>
            <a:pPr marL="1420813" lvl="2" indent="-385763" algn="just">
              <a:buFont typeface="Wingdings" pitchFamily="2" charset="2"/>
              <a:buChar char="Ø"/>
            </a:pPr>
            <a:r>
              <a:rPr lang="en-IN" sz="2000" dirty="0" smtClean="0"/>
              <a:t>Tertiary Level Activities</a:t>
            </a:r>
          </a:p>
          <a:p>
            <a:pPr marL="627063" lvl="2" algn="just"/>
            <a:endParaRPr lang="en-IN" dirty="0" smtClean="0"/>
          </a:p>
          <a:p>
            <a:pPr marL="627063" lvl="2" algn="just"/>
            <a:r>
              <a:rPr lang="en-IN" b="1" dirty="0" smtClean="0"/>
              <a:t>Digital Academy for Mental Healthcare</a:t>
            </a:r>
          </a:p>
          <a:p>
            <a:pPr marL="1031875" lvl="2" algn="just">
              <a:buNone/>
            </a:pPr>
            <a:endParaRPr lang="en-IN" sz="1600" dirty="0" smtClean="0">
              <a:solidFill>
                <a:srgbClr val="C00000"/>
              </a:solidFill>
            </a:endParaRPr>
          </a:p>
          <a:p>
            <a:pPr marL="285750" lvl="1" algn="just">
              <a:buNone/>
            </a:pPr>
            <a:endParaRPr lang="en-IN" sz="1800" dirty="0" smtClean="0"/>
          </a:p>
          <a:p>
            <a:pPr marL="285750" lvl="1" algn="just">
              <a:buFont typeface="Arial" pitchFamily="34" charset="0"/>
              <a:buChar char="•"/>
            </a:pPr>
            <a:endParaRPr lang="en-IN" sz="1800" dirty="0" smtClean="0"/>
          </a:p>
          <a:p>
            <a:endParaRPr lang="en-IN" sz="1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lvl="0" algn="ctr">
              <a:buNone/>
            </a:pPr>
            <a:r>
              <a:rPr lang="en-IN" sz="2400" b="1" dirty="0" smtClean="0">
                <a:solidFill>
                  <a:srgbClr val="0070C0"/>
                </a:solidFill>
              </a:rPr>
              <a:t>MENTAL HEALTHCARE ACT, 2017</a:t>
            </a:r>
          </a:p>
          <a:p>
            <a:pPr marL="0" lvl="0" indent="0" algn="just">
              <a:buNone/>
            </a:pPr>
            <a:endParaRPr lang="en-IN" sz="2000" dirty="0" smtClean="0"/>
          </a:p>
          <a:p>
            <a:pPr lvl="0" algn="just"/>
            <a:endParaRPr lang="en-US" sz="1200" dirty="0" smtClean="0"/>
          </a:p>
          <a:p>
            <a:pPr lvl="0" algn="just"/>
            <a:r>
              <a:rPr lang="en-US" sz="2000" dirty="0" smtClean="0"/>
              <a:t>Mental Healthcare </a:t>
            </a:r>
            <a:r>
              <a:rPr lang="en-US" sz="2000" b="1" dirty="0" smtClean="0"/>
              <a:t>Act, 2017 came into force </a:t>
            </a:r>
            <a:r>
              <a:rPr lang="en-US" sz="2000" b="1" dirty="0" err="1" smtClean="0"/>
              <a:t>w.e.f</a:t>
            </a:r>
            <a:r>
              <a:rPr lang="en-US" sz="2000" b="1" dirty="0" smtClean="0"/>
              <a:t>. 29/05/2018</a:t>
            </a:r>
          </a:p>
          <a:p>
            <a:pPr lvl="0" algn="just"/>
            <a:endParaRPr lang="en-IN" sz="1100" dirty="0" smtClean="0"/>
          </a:p>
          <a:p>
            <a:pPr lvl="0" algn="just"/>
            <a:r>
              <a:rPr lang="en-IN" sz="2000" dirty="0" smtClean="0"/>
              <a:t>In pursuance of the provisions of the Mental Healthcare Act, 2017, Rules under the Act </a:t>
            </a:r>
            <a:r>
              <a:rPr lang="en-IN" sz="2000" b="1" dirty="0" smtClean="0"/>
              <a:t>were also framed by the Central Government</a:t>
            </a:r>
            <a:endParaRPr lang="en-US" sz="2000" b="1" dirty="0" smtClean="0"/>
          </a:p>
          <a:p>
            <a:pPr lvl="0" algn="just"/>
            <a:endParaRPr lang="en-US" sz="1100" dirty="0" smtClean="0"/>
          </a:p>
          <a:p>
            <a:pPr lvl="0" algn="just"/>
            <a:r>
              <a:rPr lang="en-US" sz="2000" dirty="0" smtClean="0"/>
              <a:t>Provisions of the </a:t>
            </a:r>
            <a:r>
              <a:rPr lang="en-US" sz="2000" b="1" dirty="0" smtClean="0"/>
              <a:t>Act are however to be implemented primarily by the State Governments</a:t>
            </a:r>
            <a:r>
              <a:rPr lang="en-US" sz="2000" dirty="0" smtClean="0"/>
              <a:t>. </a:t>
            </a:r>
          </a:p>
          <a:p>
            <a:pPr lvl="0" algn="just"/>
            <a:endParaRPr lang="en-US" sz="1100" dirty="0" smtClean="0"/>
          </a:p>
          <a:p>
            <a:pPr lvl="0" algn="just"/>
            <a:r>
              <a:rPr lang="en-US" sz="2000" dirty="0" smtClean="0"/>
              <a:t>Priority actions required from the States Governments on :</a:t>
            </a:r>
          </a:p>
          <a:p>
            <a:pPr marL="1149350" lvl="1" algn="just"/>
            <a:r>
              <a:rPr lang="en-US" sz="2000" dirty="0" smtClean="0"/>
              <a:t>establishment of State Mental Health Authorities</a:t>
            </a:r>
          </a:p>
          <a:p>
            <a:pPr marL="1149350" lvl="1" algn="just"/>
            <a:r>
              <a:rPr lang="en-US" sz="2000" dirty="0" smtClean="0"/>
              <a:t>creation of State Mental Health Authorities Funds</a:t>
            </a:r>
          </a:p>
          <a:p>
            <a:pPr marL="1149350" lvl="1" algn="just"/>
            <a:r>
              <a:rPr lang="en-US" sz="2000" dirty="0" smtClean="0"/>
              <a:t>establishment of Mental Health Review Boards</a:t>
            </a:r>
          </a:p>
          <a:p>
            <a:pPr marL="1149350" lvl="1" algn="just"/>
            <a:r>
              <a:rPr lang="en-US" sz="2000" dirty="0" smtClean="0"/>
              <a:t>framing of Rules and Regulations</a:t>
            </a:r>
            <a:endParaRPr lang="en-IN" sz="2000" dirty="0" smtClean="0"/>
          </a:p>
          <a:p>
            <a:pPr marL="628650" algn="just">
              <a:buNone/>
            </a:pPr>
            <a:r>
              <a:rPr lang="en-IN" sz="1800" dirty="0" smtClean="0"/>
              <a:t>	</a:t>
            </a:r>
            <a:endParaRPr lang="en-US" sz="1800" dirty="0" smtClean="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470"/>
            <a:ext cx="8229600" cy="838200"/>
          </a:xfrm>
        </p:spPr>
        <p:txBody>
          <a:bodyPr>
            <a:normAutofit/>
          </a:bodyPr>
          <a:lstStyle/>
          <a:p>
            <a:r>
              <a:rPr lang="en-US" sz="2400" b="1" u="sng" dirty="0" smtClean="0"/>
              <a:t>MAJOR ISSUES</a:t>
            </a:r>
            <a:endParaRPr lang="en-US" sz="2400" u="sng" dirty="0"/>
          </a:p>
        </p:txBody>
      </p:sp>
      <p:sp>
        <p:nvSpPr>
          <p:cNvPr id="3" name="Content Placeholder 2"/>
          <p:cNvSpPr>
            <a:spLocks noGrp="1"/>
          </p:cNvSpPr>
          <p:nvPr>
            <p:ph idx="1"/>
          </p:nvPr>
        </p:nvSpPr>
        <p:spPr>
          <a:xfrm>
            <a:off x="457200" y="1000108"/>
            <a:ext cx="8229600" cy="5715040"/>
          </a:xfrm>
        </p:spPr>
        <p:txBody>
          <a:bodyPr>
            <a:noAutofit/>
          </a:bodyPr>
          <a:lstStyle/>
          <a:p>
            <a:pPr lvl="0" algn="just">
              <a:buNone/>
            </a:pPr>
            <a:r>
              <a:rPr lang="en-IN" sz="1700" b="1" u="sng" dirty="0" smtClean="0"/>
              <a:t>MENTAL HEALTHCARE ACT, 2017</a:t>
            </a:r>
            <a:endParaRPr lang="en-US" sz="1700" dirty="0" smtClean="0"/>
          </a:p>
          <a:p>
            <a:pPr algn="just"/>
            <a:r>
              <a:rPr lang="en-US" sz="1800" b="1" dirty="0" smtClean="0"/>
              <a:t>ISSUES </a:t>
            </a:r>
          </a:p>
          <a:p>
            <a:pPr lvl="1" algn="just"/>
            <a:r>
              <a:rPr lang="en-US" sz="1800" b="1" dirty="0" smtClean="0"/>
              <a:t>State Mental Health Authorities yet to be established in the 17 States/UTs</a:t>
            </a:r>
            <a:r>
              <a:rPr lang="en-US" sz="1800" dirty="0" smtClean="0"/>
              <a:t>, namely, A &amp; N Islands, Arunachal Pradesh. Bihar, Chandigarh, Chhattisgarh, Dadra &amp; Nagar Haveli, Daman &amp; Diu, Delhi, Goa, Haryana, J &amp; K, Lakshadweep, Madhya Pradesh, Meghalaya, </a:t>
            </a:r>
            <a:r>
              <a:rPr lang="en-US" sz="1800" dirty="0" err="1" smtClean="0"/>
              <a:t>Puducherry</a:t>
            </a:r>
            <a:r>
              <a:rPr lang="en-US" sz="1800" dirty="0" smtClean="0"/>
              <a:t>, Rajasthan, West Bengal. </a:t>
            </a:r>
          </a:p>
          <a:p>
            <a:pPr lvl="1" algn="just"/>
            <a:r>
              <a:rPr lang="en-IN" sz="1800" dirty="0" smtClean="0"/>
              <a:t>States/UTs should </a:t>
            </a:r>
            <a:r>
              <a:rPr lang="en-IN" sz="1800" b="1" dirty="0" smtClean="0"/>
              <a:t>inform about the action taken on implementation of</a:t>
            </a:r>
            <a:r>
              <a:rPr lang="en-IN" sz="1800" dirty="0" smtClean="0"/>
              <a:t> other provisions of the </a:t>
            </a:r>
            <a:r>
              <a:rPr lang="en-IN" sz="1800" b="1" dirty="0" smtClean="0"/>
              <a:t>Mental Healthcare Act, 2017</a:t>
            </a:r>
            <a:r>
              <a:rPr lang="en-IN" sz="1800" dirty="0" smtClean="0"/>
              <a:t>.</a:t>
            </a:r>
            <a:endParaRPr lang="en-US" sz="1800" dirty="0" smtClean="0"/>
          </a:p>
          <a:p>
            <a:pPr lvl="1"/>
            <a:r>
              <a:rPr lang="en-US" sz="1800" dirty="0" smtClean="0"/>
              <a:t>Expeditious </a:t>
            </a:r>
            <a:r>
              <a:rPr lang="en-US" sz="1800" b="1" dirty="0" smtClean="0"/>
              <a:t>action needed on</a:t>
            </a:r>
            <a:r>
              <a:rPr lang="en-US" sz="1800" dirty="0" smtClean="0"/>
              <a:t>:</a:t>
            </a:r>
          </a:p>
          <a:p>
            <a:pPr marL="1138238" lvl="2" algn="just"/>
            <a:r>
              <a:rPr lang="en-US" sz="1800" b="1" dirty="0" smtClean="0"/>
              <a:t>Establishment of </a:t>
            </a:r>
            <a:r>
              <a:rPr lang="en-US" sz="1800" dirty="0" smtClean="0"/>
              <a:t>Mental Health </a:t>
            </a:r>
            <a:r>
              <a:rPr lang="en-US" sz="1800" b="1" dirty="0" smtClean="0"/>
              <a:t>Review Boards </a:t>
            </a:r>
            <a:r>
              <a:rPr lang="en-US" sz="1800" dirty="0" smtClean="0"/>
              <a:t>for a district or group of districts</a:t>
            </a:r>
          </a:p>
          <a:p>
            <a:pPr marL="1138238" lvl="2" algn="just"/>
            <a:r>
              <a:rPr lang="en-US" sz="1800" dirty="0" smtClean="0"/>
              <a:t>Creation of </a:t>
            </a:r>
            <a:r>
              <a:rPr lang="en-US" sz="1800" b="1" dirty="0" smtClean="0"/>
              <a:t>State Mental Health Authority Fund</a:t>
            </a:r>
          </a:p>
          <a:p>
            <a:pPr marL="1138238" lvl="2" algn="just"/>
            <a:r>
              <a:rPr lang="en-US" sz="1800" b="1" dirty="0" smtClean="0"/>
              <a:t>Adoption of the Rules </a:t>
            </a:r>
            <a:r>
              <a:rPr lang="en-US" sz="1800" dirty="0" smtClean="0"/>
              <a:t>framed by the Central Government/framing of rules by the States/UTs under Section 121 of the Act. </a:t>
            </a:r>
          </a:p>
          <a:p>
            <a:pPr marL="1138238" lvl="2" algn="just"/>
            <a:r>
              <a:rPr lang="en-US" sz="1800" b="1" dirty="0" smtClean="0"/>
              <a:t>Framing of Regulations by the State Mental Health Authorities </a:t>
            </a:r>
            <a:r>
              <a:rPr lang="en-US" sz="1800" dirty="0" smtClean="0"/>
              <a:t>under Section 123 of the Act. </a:t>
            </a:r>
          </a:p>
          <a:p>
            <a:pPr marL="1766888" lvl="2" algn="just"/>
            <a:endParaRPr lang="en-US" sz="1700" dirty="0" smtClean="0"/>
          </a:p>
          <a:p>
            <a:pPr marL="1766888" lvl="2" algn="just"/>
            <a:endParaRPr lang="en-US" sz="1700" dirty="0" smtClean="0"/>
          </a:p>
          <a:p>
            <a:pPr lvl="0" algn="just"/>
            <a:endParaRPr lang="en-IN" sz="1700" b="1" dirty="0" smtClean="0"/>
          </a:p>
          <a:p>
            <a:pPr lvl="0" algn="just">
              <a:buNone/>
            </a:pPr>
            <a:r>
              <a:rPr lang="en-IN" sz="1700" dirty="0" smtClean="0"/>
              <a:t>.</a:t>
            </a:r>
            <a:endParaRPr lang="en-US" sz="1700" dirty="0" smtClean="0"/>
          </a:p>
          <a:p>
            <a:pPr algn="just"/>
            <a:endParaRPr lang="en-US" sz="17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75361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Rectangle 4"/>
          <p:cNvSpPr/>
          <p:nvPr/>
        </p:nvSpPr>
        <p:spPr>
          <a:xfrm>
            <a:off x="228600" y="836712"/>
            <a:ext cx="8750776" cy="7617470"/>
          </a:xfrm>
          <a:prstGeom prst="rect">
            <a:avLst/>
          </a:prstGeom>
        </p:spPr>
        <p:txBody>
          <a:bodyPr wrap="square">
            <a:spAutoFit/>
          </a:bodyPr>
          <a:lstStyle/>
          <a:p>
            <a:pPr>
              <a:lnSpc>
                <a:spcPct val="80000"/>
              </a:lnSpc>
              <a:spcAft>
                <a:spcPts val="600"/>
              </a:spcAft>
            </a:pPr>
            <a:r>
              <a:rPr lang="en-US" sz="2400" b="1" dirty="0" smtClean="0">
                <a:solidFill>
                  <a:srgbClr val="C00000"/>
                </a:solidFill>
              </a:rPr>
              <a:t>     </a:t>
            </a:r>
            <a:r>
              <a:rPr lang="en-US" sz="2000" b="1" dirty="0" smtClean="0">
                <a:latin typeface="Arial" panose="020B0604020202020204" pitchFamily="34" charset="0"/>
                <a:cs typeface="Arial" panose="020B0604020202020204" pitchFamily="34" charset="0"/>
              </a:rPr>
              <a:t>District Mental Health Program (DMHP) under  NHM</a:t>
            </a:r>
          </a:p>
          <a:p>
            <a:pPr marL="642938" indent="-285750" algn="just">
              <a:lnSpc>
                <a:spcPct val="80000"/>
              </a:lnSpc>
              <a:spcAft>
                <a:spcPts val="600"/>
              </a:spcAft>
              <a:buFont typeface="Arial" panose="020B0604020202020204" pitchFamily="34" charset="0"/>
              <a:buChar char="•"/>
            </a:pPr>
            <a:r>
              <a:rPr lang="en-IN" dirty="0" smtClean="0">
                <a:latin typeface="Arial" panose="020B0604020202020204" pitchFamily="34" charset="0"/>
                <a:cs typeface="Arial" panose="020B0604020202020204" pitchFamily="34" charset="0"/>
              </a:rPr>
              <a:t>Support provided to States/UTs for making provision of basic mental health services for early detection &amp; treatment of mental illness at the District Hospital </a:t>
            </a:r>
            <a:endParaRPr lang="en-IN" dirty="0">
              <a:latin typeface="Arial" panose="020B0604020202020204" pitchFamily="34" charset="0"/>
              <a:cs typeface="Arial" panose="020B0604020202020204" pitchFamily="34" charset="0"/>
            </a:endParaRPr>
          </a:p>
          <a:p>
            <a:pPr marL="642938" indent="-285750" algn="just">
              <a:lnSpc>
                <a:spcPct val="80000"/>
              </a:lnSpc>
              <a:spcAft>
                <a:spcPts val="600"/>
              </a:spcAft>
              <a:buFont typeface="Arial" panose="020B0604020202020204" pitchFamily="34" charset="0"/>
              <a:buChar char="•"/>
            </a:pPr>
            <a:r>
              <a:rPr lang="en-IN" dirty="0" smtClean="0">
                <a:latin typeface="Arial" panose="020B0604020202020204" pitchFamily="34" charset="0"/>
                <a:cs typeface="Arial" panose="020B0604020202020204" pitchFamily="34" charset="0"/>
              </a:rPr>
              <a:t>support of up-to Rs. 83.20 </a:t>
            </a:r>
            <a:r>
              <a:rPr lang="en-IN" dirty="0" err="1" smtClean="0">
                <a:latin typeface="Arial" panose="020B0604020202020204" pitchFamily="34" charset="0"/>
                <a:cs typeface="Arial" panose="020B0604020202020204" pitchFamily="34" charset="0"/>
              </a:rPr>
              <a:t>lakhs</a:t>
            </a:r>
            <a:r>
              <a:rPr lang="en-IN" dirty="0" smtClean="0">
                <a:latin typeface="Arial" panose="020B0604020202020204" pitchFamily="34" charset="0"/>
                <a:cs typeface="Arial" panose="020B0604020202020204" pitchFamily="34" charset="0"/>
              </a:rPr>
              <a:t> per district. </a:t>
            </a:r>
          </a:p>
          <a:p>
            <a:pPr marL="642938" indent="-285750" algn="just">
              <a:lnSpc>
                <a:spcPct val="80000"/>
              </a:lnSpc>
              <a:spcAft>
                <a:spcPts val="600"/>
              </a:spcAft>
              <a:buFont typeface="Arial" panose="020B0604020202020204" pitchFamily="34" charset="0"/>
              <a:buChar char="•"/>
            </a:pPr>
            <a:r>
              <a:rPr lang="en-IN" b="1" dirty="0" smtClean="0">
                <a:latin typeface="Arial" panose="020B0604020202020204" pitchFamily="34" charset="0"/>
                <a:cs typeface="Arial" panose="020B0604020202020204" pitchFamily="34" charset="0"/>
              </a:rPr>
              <a:t>Till date a total of 655 districts have been covered under the District Mental Health Programme.</a:t>
            </a:r>
          </a:p>
          <a:p>
            <a:pPr marL="357188" indent="12700" algn="just">
              <a:lnSpc>
                <a:spcPct val="80000"/>
              </a:lnSpc>
              <a:spcAft>
                <a:spcPts val="600"/>
              </a:spcAft>
            </a:pPr>
            <a:endParaRPr lang="en-US" dirty="0" smtClean="0">
              <a:latin typeface="Arial" panose="020B0604020202020204" pitchFamily="34" charset="0"/>
              <a:cs typeface="Arial" panose="020B0604020202020204" pitchFamily="34" charset="0"/>
            </a:endParaRPr>
          </a:p>
          <a:p>
            <a:pPr marL="357188" indent="12700" algn="just">
              <a:lnSpc>
                <a:spcPct val="80000"/>
              </a:lnSpc>
              <a:spcAft>
                <a:spcPts val="600"/>
              </a:spcAft>
            </a:pPr>
            <a:r>
              <a:rPr lang="en-US" b="1" u="sng" dirty="0" smtClean="0">
                <a:latin typeface="Arial" panose="020B0604020202020204" pitchFamily="34" charset="0"/>
                <a:cs typeface="Arial" panose="020B0604020202020204" pitchFamily="34" charset="0"/>
              </a:rPr>
              <a:t>Core Components of DMHP:</a:t>
            </a:r>
          </a:p>
          <a:p>
            <a:pPr marL="809625" indent="-260350" algn="just">
              <a:lnSpc>
                <a:spcPct val="80000"/>
              </a:lnSpc>
              <a:spcAft>
                <a:spcPts val="600"/>
              </a:spcAft>
              <a:buFont typeface="Arial" pitchFamily="34" charset="0"/>
              <a:buChar char="•"/>
            </a:pPr>
            <a:r>
              <a:rPr lang="en-US" b="1" dirty="0" smtClean="0">
                <a:latin typeface="Arial" panose="020B0604020202020204" pitchFamily="34" charset="0"/>
                <a:cs typeface="Arial" panose="020B0604020202020204" pitchFamily="34" charset="0"/>
              </a:rPr>
              <a:t>Human Resource Support </a:t>
            </a:r>
            <a:r>
              <a:rPr lang="en-US" dirty="0" smtClean="0">
                <a:latin typeface="Arial" panose="020B0604020202020204" pitchFamily="34" charset="0"/>
                <a:cs typeface="Arial" panose="020B0604020202020204" pitchFamily="34" charset="0"/>
              </a:rPr>
              <a:t>–  engagement of Psychiatrists, Clinical Psychologists, Psychiatric Social Workers, Medical Officer, Psychiatric and Community Nurse, Monitoring &amp; Evaluation Officer, Case Registry Assistant and Ward Assistant</a:t>
            </a:r>
          </a:p>
          <a:p>
            <a:pPr marL="809625" lvl="0" indent="-260350" algn="just">
              <a:buFont typeface="Arial" pitchFamily="34" charset="0"/>
              <a:buChar char="•"/>
            </a:pPr>
            <a:r>
              <a:rPr lang="en-IN" b="1" dirty="0" smtClean="0">
                <a:latin typeface="Arial" panose="020B0604020202020204" pitchFamily="34" charset="0"/>
                <a:cs typeface="Arial" panose="020B0604020202020204" pitchFamily="34" charset="0"/>
              </a:rPr>
              <a:t>Training</a:t>
            </a:r>
            <a:r>
              <a:rPr lang="en-IN" dirty="0" smtClean="0">
                <a:latin typeface="Arial" panose="020B0604020202020204" pitchFamily="34" charset="0"/>
                <a:cs typeface="Arial" panose="020B0604020202020204" pitchFamily="34" charset="0"/>
              </a:rPr>
              <a:t> of Medical Officers, Community Health Workers, Nurses, Pharmacists of CHC and PHC for integration of mental healthcare in general health care,  </a:t>
            </a:r>
          </a:p>
          <a:p>
            <a:pPr marL="809625" lvl="0" indent="-260350" algn="just">
              <a:buFont typeface="Arial" pitchFamily="34" charset="0"/>
              <a:buChar char="•"/>
            </a:pPr>
            <a:r>
              <a:rPr lang="en-IN" b="1" dirty="0" smtClean="0">
                <a:latin typeface="Arial" panose="020B0604020202020204" pitchFamily="34" charset="0"/>
                <a:cs typeface="Arial" panose="020B0604020202020204" pitchFamily="34" charset="0"/>
              </a:rPr>
              <a:t>Community awareness</a:t>
            </a:r>
            <a:r>
              <a:rPr lang="en-US" b="1" dirty="0" smtClean="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Awareness generation to increase help seeking behaviour and address stigma and discrimination faced by mentally ill people.</a:t>
            </a:r>
            <a:endParaRPr lang="en-US" dirty="0" smtClean="0">
              <a:latin typeface="Arial" panose="020B0604020202020204" pitchFamily="34" charset="0"/>
              <a:cs typeface="Arial" panose="020B0604020202020204" pitchFamily="34" charset="0"/>
            </a:endParaRPr>
          </a:p>
          <a:p>
            <a:pPr marL="809625" lvl="0" indent="-260350" algn="just">
              <a:buFont typeface="Arial" pitchFamily="34" charset="0"/>
              <a:buChar char="•"/>
            </a:pPr>
            <a:r>
              <a:rPr lang="en-IN" b="1" dirty="0" smtClean="0">
                <a:latin typeface="Arial" panose="020B0604020202020204" pitchFamily="34" charset="0"/>
                <a:cs typeface="Arial" panose="020B0604020202020204" pitchFamily="34" charset="0"/>
              </a:rPr>
              <a:t>Inter-</a:t>
            </a:r>
            <a:r>
              <a:rPr lang="en-IN" b="1" dirty="0" err="1" smtClean="0">
                <a:latin typeface="Arial" panose="020B0604020202020204" pitchFamily="34" charset="0"/>
                <a:cs typeface="Arial" panose="020B0604020202020204" pitchFamily="34" charset="0"/>
              </a:rPr>
              <a:t>sectoral</a:t>
            </a:r>
            <a:r>
              <a:rPr lang="en-IN" b="1" dirty="0" smtClean="0">
                <a:latin typeface="Arial" panose="020B0604020202020204" pitchFamily="34" charset="0"/>
                <a:cs typeface="Arial" panose="020B0604020202020204" pitchFamily="34" charset="0"/>
              </a:rPr>
              <a:t> linkages- </a:t>
            </a:r>
            <a:r>
              <a:rPr lang="en-IN" dirty="0" smtClean="0">
                <a:latin typeface="Arial" panose="020B0604020202020204" pitchFamily="34" charset="0"/>
                <a:cs typeface="Arial" panose="020B0604020202020204" pitchFamily="34" charset="0"/>
              </a:rPr>
              <a:t>with schools and colleges and </a:t>
            </a:r>
            <a:r>
              <a:rPr lang="en-IN" b="1" dirty="0" smtClean="0">
                <a:latin typeface="Arial" panose="020B0604020202020204" pitchFamily="34" charset="0"/>
                <a:cs typeface="Arial" panose="020B0604020202020204" pitchFamily="34" charset="0"/>
              </a:rPr>
              <a:t>Outreach</a:t>
            </a:r>
            <a:r>
              <a:rPr lang="en-IN" dirty="0" smtClean="0">
                <a:latin typeface="Arial" panose="020B0604020202020204" pitchFamily="34" charset="0"/>
                <a:cs typeface="Arial" panose="020B0604020202020204" pitchFamily="34" charset="0"/>
              </a:rPr>
              <a:t> clinics and camps</a:t>
            </a:r>
          </a:p>
          <a:p>
            <a:pPr marL="549275" lvl="0" algn="just"/>
            <a:endParaRPr lang="en-IN" sz="2000" b="1" u="sng" dirty="0"/>
          </a:p>
          <a:p>
            <a:pPr marL="809625" lvl="0" indent="-260350" algn="just">
              <a:buFont typeface="Arial" pitchFamily="34" charset="0"/>
              <a:buChar char="•"/>
            </a:pPr>
            <a:endParaRPr lang="en-IN" sz="2000" b="1" u="sng" dirty="0" smtClean="0"/>
          </a:p>
          <a:p>
            <a:pPr marL="809625" lvl="0" indent="-260350" algn="just">
              <a:buFont typeface="Arial" pitchFamily="34" charset="0"/>
              <a:buChar char="•"/>
            </a:pPr>
            <a:endParaRPr lang="en-IN" sz="2000" b="1" u="sng" dirty="0"/>
          </a:p>
          <a:p>
            <a:pPr marL="809625" lvl="0" indent="-260350" algn="just">
              <a:buFont typeface="Arial" pitchFamily="34" charset="0"/>
              <a:buChar char="•"/>
            </a:pPr>
            <a:endParaRPr lang="en-IN" sz="2000" b="1" u="sng" dirty="0" smtClean="0"/>
          </a:p>
          <a:p>
            <a:pPr marL="809625" lvl="0" indent="-260350" algn="just">
              <a:buFont typeface="Arial" pitchFamily="34" charset="0"/>
              <a:buChar char="•"/>
            </a:pPr>
            <a:endParaRPr lang="en-US" sz="2000" b="1" u="sng" dirty="0" smtClean="0"/>
          </a:p>
        </p:txBody>
      </p:sp>
      <p:sp>
        <p:nvSpPr>
          <p:cNvPr id="6" name="Title 1"/>
          <p:cNvSpPr>
            <a:spLocks noGrp="1"/>
          </p:cNvSpPr>
          <p:nvPr>
            <p:ph type="title"/>
          </p:nvPr>
        </p:nvSpPr>
        <p:spPr>
          <a:xfrm>
            <a:off x="228600" y="116632"/>
            <a:ext cx="8001000" cy="576064"/>
          </a:xfrm>
          <a:noFill/>
        </p:spPr>
        <p:txBody>
          <a:bodyPr rtlCol="0">
            <a:noAutofit/>
          </a:bodyPr>
          <a:lstStyle/>
          <a:p>
            <a:pPr eaLnBrk="1" fontAlgn="auto" hangingPunct="1">
              <a:spcAft>
                <a:spcPts val="0"/>
              </a:spcAft>
              <a:defRPr/>
            </a:pPr>
            <a:r>
              <a:rPr lang="en-US" sz="2800" b="1" dirty="0" smtClean="0">
                <a:solidFill>
                  <a:srgbClr val="0070C0"/>
                </a:solidFill>
              </a:rPr>
              <a:t>National Mental Health Programme </a:t>
            </a:r>
            <a:endParaRPr lang="en-US" sz="2800" b="1" dirty="0" smtClean="0">
              <a:solidFill>
                <a:srgbClr val="0070C0"/>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205558"/>
          </a:xfrm>
        </p:spPr>
        <p:txBody>
          <a:bodyPr>
            <a:noAutofit/>
          </a:bodyPr>
          <a:lstStyle/>
          <a:p>
            <a:pPr marL="285750" lvl="1" algn="just">
              <a:buNone/>
            </a:pPr>
            <a:r>
              <a:rPr lang="en-IN" sz="1800" b="1" u="sng" dirty="0" smtClean="0"/>
              <a:t>DISTRICT MENTAL HEALTH PROGRAMME:</a:t>
            </a:r>
            <a:endParaRPr lang="en-US" sz="1800" dirty="0" smtClean="0"/>
          </a:p>
          <a:p>
            <a:pPr lvl="0" algn="just"/>
            <a:r>
              <a:rPr lang="en-IN" sz="1800" b="1" dirty="0" smtClean="0"/>
              <a:t>ISSUES</a:t>
            </a:r>
          </a:p>
          <a:p>
            <a:pPr lvl="1" algn="just"/>
            <a:r>
              <a:rPr lang="en-IN" sz="2400" dirty="0" smtClean="0"/>
              <a:t>DMHP approved for implementation in only 655 districts;  need to cover remaining districts.</a:t>
            </a:r>
            <a:endParaRPr lang="en-US" sz="2400" dirty="0" smtClean="0"/>
          </a:p>
          <a:p>
            <a:pPr lvl="1" algn="just"/>
            <a:r>
              <a:rPr lang="en-IN" sz="2400" dirty="0" smtClean="0"/>
              <a:t>As per available information,   </a:t>
            </a:r>
            <a:r>
              <a:rPr lang="en-IN" sz="2400" b="1" dirty="0" smtClean="0"/>
              <a:t>only 535 districts are reported to be functional</a:t>
            </a:r>
            <a:r>
              <a:rPr lang="en-IN" sz="2400" dirty="0" smtClean="0"/>
              <a:t> i.e. they have all required manpower in place, OPD are being held regularly, drugs in sufficient quantities are available and targeted interventions are being carried out by the DMHP team on regular basis. </a:t>
            </a:r>
          </a:p>
          <a:p>
            <a:pPr lvl="1" algn="just"/>
            <a:r>
              <a:rPr lang="en-IN" sz="2400" dirty="0" smtClean="0"/>
              <a:t>States/UTs to ensure that all the districts supported under the programme are functional </a:t>
            </a:r>
            <a:endParaRPr lang="en-US" sz="2400" dirty="0" smtClean="0"/>
          </a:p>
          <a:p>
            <a:pPr lvl="1" algn="just"/>
            <a:r>
              <a:rPr lang="en-IN" sz="2400" dirty="0" smtClean="0"/>
              <a:t>States/UTs to ensure timely release of funds to the State Program Division  </a:t>
            </a:r>
          </a:p>
          <a:p>
            <a:pPr lvl="1" algn="just"/>
            <a:r>
              <a:rPr lang="en-IN" sz="2400" dirty="0" smtClean="0"/>
              <a:t>States/UTs with less than 50% operationalization –Bihar, J&amp;K ,Jharkhand and West Bengal.</a:t>
            </a:r>
            <a:endParaRPr lang="en-US" sz="2400" dirty="0" smtClean="0"/>
          </a:p>
          <a:p>
            <a:pPr lvl="0" algn="just">
              <a:buNone/>
            </a:pPr>
            <a:endParaRPr lang="en-US" sz="1800" u="sng" dirty="0" smtClean="0"/>
          </a:p>
          <a:p>
            <a:pPr lvl="0" algn="just"/>
            <a:endParaRPr lang="en-US" sz="1800" dirty="0" smtClean="0"/>
          </a:p>
          <a:p>
            <a:pPr algn="just"/>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238688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214290"/>
            <a:ext cx="8001000" cy="5843590"/>
          </a:xfrm>
        </p:spPr>
        <p:txBody>
          <a:bodyPr>
            <a:normAutofit/>
          </a:bodyPr>
          <a:lstStyle/>
          <a:p>
            <a:pPr marL="82550" lvl="1" indent="0" algn="just">
              <a:spcAft>
                <a:spcPts val="600"/>
              </a:spcAft>
              <a:buNone/>
            </a:pPr>
            <a:r>
              <a:rPr lang="en-US" sz="2400" b="1" dirty="0"/>
              <a:t>National Mental Health </a:t>
            </a:r>
            <a:r>
              <a:rPr lang="en-US" sz="2400" b="1" dirty="0" err="1"/>
              <a:t>Programme</a:t>
            </a:r>
            <a:r>
              <a:rPr lang="en-US" sz="2400" b="1" dirty="0"/>
              <a:t> </a:t>
            </a:r>
            <a:r>
              <a:rPr lang="en-US" sz="2400" b="1" dirty="0" smtClean="0"/>
              <a:t> - Tertiary Level Activities:</a:t>
            </a:r>
          </a:p>
          <a:p>
            <a:pPr marL="82550" lvl="1" indent="0" algn="just" eaLnBrk="1" hangingPunct="1">
              <a:spcAft>
                <a:spcPts val="600"/>
              </a:spcAft>
              <a:buNone/>
            </a:pPr>
            <a:r>
              <a:rPr lang="en-US" sz="1600" b="1" dirty="0" smtClean="0"/>
              <a:t> </a:t>
            </a:r>
            <a:endParaRPr lang="en-IN" sz="1600" b="1" dirty="0" smtClean="0"/>
          </a:p>
          <a:p>
            <a:pPr marL="654050" lvl="1" indent="-571500" algn="just" eaLnBrk="1" hangingPunct="1">
              <a:spcAft>
                <a:spcPts val="600"/>
              </a:spcAft>
              <a:buNone/>
            </a:pPr>
            <a:r>
              <a:rPr lang="en-IN" sz="1600" b="1" dirty="0" smtClean="0"/>
              <a:t>Manpower Development Schemes </a:t>
            </a:r>
          </a:p>
          <a:p>
            <a:pPr marL="617538" lvl="6" indent="-354013" algn="just">
              <a:spcAft>
                <a:spcPts val="600"/>
              </a:spcAft>
            </a:pPr>
            <a:r>
              <a:rPr lang="en-IN" sz="1600" b="1" u="sng" dirty="0" smtClean="0"/>
              <a:t>Establishment of Centre of Excellence (Scheme A) – 25 Institutes approved</a:t>
            </a:r>
          </a:p>
          <a:p>
            <a:pPr marL="981075" lvl="6" indent="-358775" algn="just">
              <a:spcAft>
                <a:spcPts val="600"/>
              </a:spcAft>
              <a:buNone/>
            </a:pPr>
            <a:r>
              <a:rPr lang="en-IN" sz="1600" dirty="0" smtClean="0"/>
              <a:t>	Financial support </a:t>
            </a:r>
            <a:r>
              <a:rPr lang="en-IN" sz="1600" dirty="0" err="1" smtClean="0"/>
              <a:t>upto</a:t>
            </a:r>
            <a:r>
              <a:rPr lang="en-IN" sz="1600" dirty="0" smtClean="0"/>
              <a:t> </a:t>
            </a:r>
            <a:r>
              <a:rPr lang="en-IN" sz="1600" dirty="0" err="1" smtClean="0"/>
              <a:t>Rs</a:t>
            </a:r>
            <a:r>
              <a:rPr lang="en-IN" sz="1600" dirty="0" smtClean="0"/>
              <a:t>. 36.96 Cr for construction, technical &amp;  equipments, library and faculty salary to the existing Central and State Mental health Institutions for creation of PG Seats (Psychiatry: 4 seats; Clinical Psychology: 16 seats; Psychiatric Social Work: 16 seats; Psychiatric Nursing: 40 seats) – Total 76 PG seats/ </a:t>
            </a:r>
            <a:r>
              <a:rPr lang="en-IN" sz="1600" dirty="0" err="1" smtClean="0"/>
              <a:t>CoE</a:t>
            </a:r>
            <a:endParaRPr lang="en-IN" sz="1600" dirty="0" smtClean="0"/>
          </a:p>
          <a:p>
            <a:pPr marL="981075" lvl="6" indent="-358775" algn="just">
              <a:spcAft>
                <a:spcPts val="600"/>
              </a:spcAft>
              <a:buNone/>
            </a:pPr>
            <a:endParaRPr lang="en-IN" sz="1600" dirty="0" smtClean="0"/>
          </a:p>
          <a:p>
            <a:pPr marL="981075" lvl="6" indent="-358775" algn="just">
              <a:spcAft>
                <a:spcPts val="600"/>
              </a:spcAft>
              <a:buNone/>
            </a:pPr>
            <a:endParaRPr lang="en-IN" sz="1600" dirty="0" smtClean="0"/>
          </a:p>
          <a:p>
            <a:pPr marL="981075" lvl="6" indent="-358775" algn="just">
              <a:spcAft>
                <a:spcPts val="600"/>
              </a:spcAft>
              <a:buNone/>
            </a:pPr>
            <a:endParaRPr lang="en-IN" sz="1600" dirty="0" smtClean="0"/>
          </a:p>
          <a:p>
            <a:pPr marL="981075" lvl="6" indent="-358775" algn="just">
              <a:spcAft>
                <a:spcPts val="600"/>
              </a:spcAft>
              <a:buNone/>
            </a:pPr>
            <a:r>
              <a:rPr lang="en-IN" sz="1600" b="1" dirty="0" smtClean="0"/>
              <a:t>	</a:t>
            </a:r>
          </a:p>
          <a:p>
            <a:pPr marL="609600" indent="-609600" eaLnBrk="1" hangingPunct="1">
              <a:lnSpc>
                <a:spcPct val="80000"/>
              </a:lnSpc>
              <a:spcAft>
                <a:spcPts val="600"/>
              </a:spcAft>
              <a:buNone/>
            </a:pPr>
            <a:endParaRPr lang="en-US" sz="2000" dirty="0" smtClean="0"/>
          </a:p>
          <a:p>
            <a:pPr marL="609600" indent="-609600" eaLnBrk="1" hangingPunct="1">
              <a:lnSpc>
                <a:spcPct val="80000"/>
              </a:lnSpc>
              <a:spcAft>
                <a:spcPts val="600"/>
              </a:spcAft>
              <a:buNone/>
            </a:pPr>
            <a:endParaRPr lang="en-US" sz="2800" b="1" dirty="0" smtClean="0"/>
          </a:p>
        </p:txBody>
      </p:sp>
      <p:sp>
        <p:nvSpPr>
          <p:cNvPr id="4" name="Slide Number Placeholder 3"/>
          <p:cNvSpPr>
            <a:spLocks noGrp="1"/>
          </p:cNvSpPr>
          <p:nvPr>
            <p:ph type="sldNum" sz="quarter" idx="12"/>
          </p:nvPr>
        </p:nvSpPr>
        <p:spPr>
          <a:xfrm>
            <a:off x="6867556" y="6492899"/>
            <a:ext cx="2133600" cy="365125"/>
          </a:xfrm>
        </p:spPr>
        <p:txBody>
          <a:bodyPr/>
          <a:lstStyle/>
          <a:p>
            <a:fld id="{B6F15528-21DE-4FAA-801E-634DDDAF4B2B}" type="slidenum">
              <a:rPr lang="en-US" smtClean="0"/>
              <a:pPr/>
              <a:t>8</a:t>
            </a:fld>
            <a:endParaRPr lang="en-US" dirty="0"/>
          </a:p>
        </p:txBody>
      </p:sp>
      <p:graphicFrame>
        <p:nvGraphicFramePr>
          <p:cNvPr id="10" name="Content Placeholder 4"/>
          <p:cNvGraphicFramePr>
            <a:graphicFrameLocks/>
          </p:cNvGraphicFramePr>
          <p:nvPr>
            <p:extLst>
              <p:ext uri="{D42A27DB-BD31-4B8C-83A1-F6EECF244321}">
                <p14:modId xmlns:p14="http://schemas.microsoft.com/office/powerpoint/2010/main" val="1595379264"/>
              </p:ext>
            </p:extLst>
          </p:nvPr>
        </p:nvGraphicFramePr>
        <p:xfrm>
          <a:off x="500034" y="3500438"/>
          <a:ext cx="8072494" cy="3103396"/>
        </p:xfrm>
        <a:graphic>
          <a:graphicData uri="http://schemas.openxmlformats.org/drawingml/2006/table">
            <a:tbl>
              <a:tblPr/>
              <a:tblGrid>
                <a:gridCol w="1375993">
                  <a:extLst>
                    <a:ext uri="{9D8B030D-6E8A-4147-A177-3AD203B41FA5}">
                      <a16:colId xmlns:a16="http://schemas.microsoft.com/office/drawing/2014/main" xmlns="" val="20000"/>
                    </a:ext>
                  </a:extLst>
                </a:gridCol>
                <a:gridCol w="1410089">
                  <a:extLst>
                    <a:ext uri="{9D8B030D-6E8A-4147-A177-3AD203B41FA5}">
                      <a16:colId xmlns:a16="http://schemas.microsoft.com/office/drawing/2014/main" xmlns="" val="20001"/>
                    </a:ext>
                  </a:extLst>
                </a:gridCol>
                <a:gridCol w="5286412">
                  <a:extLst>
                    <a:ext uri="{9D8B030D-6E8A-4147-A177-3AD203B41FA5}">
                      <a16:colId xmlns:a16="http://schemas.microsoft.com/office/drawing/2014/main" xmlns="" val="20002"/>
                    </a:ext>
                  </a:extLst>
                </a:gridCol>
              </a:tblGrid>
              <a:tr h="168812">
                <a:tc>
                  <a:txBody>
                    <a:bodyPr/>
                    <a:lstStyle/>
                    <a:p>
                      <a:pPr marL="0" marR="0" algn="ctr">
                        <a:spcBef>
                          <a:spcPts val="0"/>
                        </a:spcBef>
                        <a:spcAft>
                          <a:spcPts val="0"/>
                        </a:spcAft>
                      </a:pPr>
                      <a:r>
                        <a:rPr lang="en-US" sz="1400" b="1" dirty="0">
                          <a:latin typeface="Calibri"/>
                          <a:ea typeface="Calibri"/>
                          <a:cs typeface="Mangal"/>
                        </a:rPr>
                        <a:t>Progress</a:t>
                      </a:r>
                      <a:endParaRPr lang="en-US" sz="1400" dirty="0">
                        <a:latin typeface="Calibri"/>
                        <a:ea typeface="Calibri"/>
                        <a:cs typeface="Mangal"/>
                      </a:endParaRPr>
                    </a:p>
                  </a:txBody>
                  <a:tcPr marL="4211" marR="4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Calibri"/>
                          <a:ea typeface="Calibri"/>
                          <a:cs typeface="Mangal"/>
                        </a:rPr>
                        <a:t>State</a:t>
                      </a:r>
                      <a:endParaRPr lang="en-US" sz="1400">
                        <a:latin typeface="Calibri"/>
                        <a:ea typeface="Calibri"/>
                        <a:cs typeface="Mangal"/>
                      </a:endParaRPr>
                    </a:p>
                  </a:txBody>
                  <a:tcPr marL="4211" marR="4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Mangal"/>
                        </a:rPr>
                        <a:t>Institute</a:t>
                      </a:r>
                      <a:endParaRPr lang="en-US" sz="1400" dirty="0">
                        <a:latin typeface="Calibri"/>
                        <a:ea typeface="Calibri"/>
                        <a:cs typeface="Mangal"/>
                      </a:endParaRPr>
                    </a:p>
                  </a:txBody>
                  <a:tcPr marL="4211" marR="42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53259">
                <a:tc rowSpan="7">
                  <a:txBody>
                    <a:bodyPr/>
                    <a:lstStyle/>
                    <a:p>
                      <a:pPr marL="0" marR="0" algn="ctr">
                        <a:spcBef>
                          <a:spcPts val="0"/>
                        </a:spcBef>
                        <a:spcAft>
                          <a:spcPts val="0"/>
                        </a:spcAft>
                      </a:pPr>
                      <a:r>
                        <a:rPr lang="en-US" sz="1400" dirty="0">
                          <a:latin typeface="Calibri"/>
                          <a:ea typeface="Calibri"/>
                          <a:cs typeface="Mangal"/>
                        </a:rPr>
                        <a:t>0 % - 25%</a:t>
                      </a: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Calibri"/>
                        </a:rPr>
                        <a:t>Andhra Pradesh</a:t>
                      </a:r>
                      <a:endParaRPr lang="en-US" sz="1400" dirty="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latin typeface="Calibri"/>
                          <a:ea typeface="Times New Roman"/>
                          <a:cs typeface="Calibri"/>
                        </a:rPr>
                        <a:t>Hospital for Mental Care, Vishakhapatnam</a:t>
                      </a:r>
                      <a:endParaRPr lang="en-US" sz="1400" dirty="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8812">
                <a:tc vMerge="1">
                  <a:txBody>
                    <a:bodyPr/>
                    <a:lstStyle/>
                    <a:p>
                      <a:endParaRPr lang="en-US"/>
                    </a:p>
                  </a:txBody>
                  <a:tcPr/>
                </a:tc>
                <a:tc>
                  <a:txBody>
                    <a:bodyPr/>
                    <a:lstStyle/>
                    <a:p>
                      <a:pPr marL="0" marR="0" algn="ctr">
                        <a:spcBef>
                          <a:spcPts val="0"/>
                        </a:spcBef>
                        <a:spcAft>
                          <a:spcPts val="0"/>
                        </a:spcAft>
                      </a:pPr>
                      <a:r>
                        <a:rPr lang="en-IN" sz="1400" dirty="0">
                          <a:solidFill>
                            <a:srgbClr val="000000"/>
                          </a:solidFill>
                          <a:latin typeface="Calibri"/>
                          <a:ea typeface="Times New Roman"/>
                          <a:cs typeface="Calibri"/>
                        </a:rPr>
                        <a:t>Delhi</a:t>
                      </a:r>
                      <a:endParaRPr lang="en-US" sz="1400" dirty="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Calibri"/>
                        </a:rPr>
                        <a:t>IHBAS, Delhi</a:t>
                      </a:r>
                      <a:endParaRPr lang="en-US" sz="1400" dirty="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8812">
                <a:tc vMerge="1">
                  <a:txBody>
                    <a:bodyPr/>
                    <a:lstStyle/>
                    <a:p>
                      <a:endParaRPr lang="en-US"/>
                    </a:p>
                  </a:txBody>
                  <a:tcPr/>
                </a:tc>
                <a:tc>
                  <a:txBody>
                    <a:bodyPr/>
                    <a:lstStyle/>
                    <a:p>
                      <a:pPr marL="0" marR="0" algn="ctr">
                        <a:spcBef>
                          <a:spcPts val="0"/>
                        </a:spcBef>
                        <a:spcAft>
                          <a:spcPts val="0"/>
                        </a:spcAft>
                      </a:pPr>
                      <a:r>
                        <a:rPr lang="en-IN" sz="1400" dirty="0">
                          <a:latin typeface="Calibri"/>
                          <a:ea typeface="Calibri"/>
                          <a:cs typeface="Mangal"/>
                        </a:rPr>
                        <a:t>Goa</a:t>
                      </a:r>
                      <a:endParaRPr lang="en-US" sz="1400" dirty="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latin typeface="Calibri"/>
                          <a:ea typeface="Calibri"/>
                          <a:cs typeface="Mangal"/>
                        </a:rPr>
                        <a:t>Institute of Psychiatry and Human Behaviour, </a:t>
                      </a:r>
                      <a:r>
                        <a:rPr lang="en-IN" sz="1400" dirty="0" err="1">
                          <a:latin typeface="Calibri"/>
                          <a:ea typeface="Calibri"/>
                          <a:cs typeface="Mangal"/>
                        </a:rPr>
                        <a:t>Bambolim</a:t>
                      </a:r>
                      <a:endParaRPr lang="en-US" sz="140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2518">
                <a:tc vMerge="1">
                  <a:txBody>
                    <a:bodyPr/>
                    <a:lstStyle/>
                    <a:p>
                      <a:endParaRPr lang="en-US"/>
                    </a:p>
                  </a:txBody>
                  <a:tcPr/>
                </a:tc>
                <a:tc>
                  <a:txBody>
                    <a:bodyPr/>
                    <a:lstStyle/>
                    <a:p>
                      <a:pPr marL="0" marR="0" algn="ctr">
                        <a:spcBef>
                          <a:spcPts val="0"/>
                        </a:spcBef>
                        <a:spcAft>
                          <a:spcPts val="0"/>
                        </a:spcAft>
                      </a:pPr>
                      <a:r>
                        <a:rPr lang="en-IN" sz="1400" b="0" dirty="0">
                          <a:latin typeface="Calibri"/>
                          <a:ea typeface="Calibri"/>
                          <a:cs typeface="Mangal"/>
                        </a:rPr>
                        <a:t>Himachal Pradesh</a:t>
                      </a:r>
                      <a:endParaRPr lang="en-US" sz="1400" b="0" dirty="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b="0" dirty="0">
                          <a:latin typeface="Calibri"/>
                          <a:ea typeface="Calibri"/>
                          <a:cs typeface="Mangal"/>
                        </a:rPr>
                        <a:t>Dr. </a:t>
                      </a:r>
                      <a:r>
                        <a:rPr lang="en-IN" sz="1400" b="0" dirty="0" err="1">
                          <a:latin typeface="Calibri"/>
                          <a:ea typeface="Calibri"/>
                          <a:cs typeface="Mangal"/>
                        </a:rPr>
                        <a:t>Rajendra</a:t>
                      </a:r>
                      <a:r>
                        <a:rPr lang="en-IN" sz="1400" b="0" dirty="0">
                          <a:latin typeface="Calibri"/>
                          <a:ea typeface="Calibri"/>
                          <a:cs typeface="Mangal"/>
                        </a:rPr>
                        <a:t> Prasad Govt. Medical College, </a:t>
                      </a:r>
                      <a:r>
                        <a:rPr lang="en-IN" sz="1400" b="0" dirty="0" err="1">
                          <a:latin typeface="Calibri"/>
                          <a:ea typeface="Calibri"/>
                          <a:cs typeface="Mangal"/>
                        </a:rPr>
                        <a:t>Kangra</a:t>
                      </a:r>
                      <a:r>
                        <a:rPr lang="en-IN" sz="1400" b="0" dirty="0">
                          <a:latin typeface="Calibri"/>
                          <a:ea typeface="Calibri"/>
                          <a:cs typeface="Mangal"/>
                        </a:rPr>
                        <a:t>, </a:t>
                      </a:r>
                      <a:r>
                        <a:rPr lang="en-IN" sz="1400" b="0" dirty="0" err="1">
                          <a:latin typeface="Calibri"/>
                          <a:ea typeface="Calibri"/>
                          <a:cs typeface="Mangal"/>
                        </a:rPr>
                        <a:t>Tanda</a:t>
                      </a:r>
                      <a:endParaRPr lang="en-US" sz="1400" b="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7690">
                <a:tc vMerge="1">
                  <a:txBody>
                    <a:bodyPr/>
                    <a:lstStyle/>
                    <a:p>
                      <a:endParaRPr lang="en-US"/>
                    </a:p>
                  </a:txBody>
                  <a:tcPr/>
                </a:tc>
                <a:tc rowSpan="2">
                  <a:txBody>
                    <a:bodyPr/>
                    <a:lstStyle/>
                    <a:p>
                      <a:pPr marL="0" marR="0" algn="ctr">
                        <a:spcBef>
                          <a:spcPts val="0"/>
                        </a:spcBef>
                        <a:spcAft>
                          <a:spcPts val="0"/>
                        </a:spcAft>
                      </a:pPr>
                      <a:r>
                        <a:rPr lang="en-IN" sz="1400">
                          <a:latin typeface="Calibri"/>
                          <a:ea typeface="Calibri"/>
                          <a:cs typeface="Mangal"/>
                        </a:rPr>
                        <a:t>Telangana</a:t>
                      </a:r>
                      <a:endParaRPr lang="en-US" sz="140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latin typeface="Calibri"/>
                          <a:ea typeface="Calibri"/>
                          <a:cs typeface="Mangal"/>
                        </a:rPr>
                        <a:t>Institute of Mental Health, Hyderabad</a:t>
                      </a:r>
                      <a:endParaRPr lang="en-US" sz="140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679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dirty="0" err="1">
                          <a:latin typeface="Calibri"/>
                          <a:ea typeface="Calibri"/>
                          <a:cs typeface="Mangal"/>
                        </a:rPr>
                        <a:t>Kakatiya</a:t>
                      </a:r>
                      <a:r>
                        <a:rPr lang="en-US" sz="1400" dirty="0">
                          <a:latin typeface="Calibri"/>
                          <a:ea typeface="Calibri"/>
                          <a:cs typeface="Mangal"/>
                        </a:rPr>
                        <a:t> Medical College, Warangal</a:t>
                      </a: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9832">
                <a:tc vMerge="1">
                  <a:txBody>
                    <a:bodyPr/>
                    <a:lstStyle/>
                    <a:p>
                      <a:endParaRPr lang="en-US"/>
                    </a:p>
                  </a:txBody>
                  <a:tcPr/>
                </a:tc>
                <a:tc>
                  <a:txBody>
                    <a:bodyPr/>
                    <a:lstStyle/>
                    <a:p>
                      <a:pPr marL="0" marR="0" algn="ctr">
                        <a:spcBef>
                          <a:spcPts val="0"/>
                        </a:spcBef>
                        <a:spcAft>
                          <a:spcPts val="0"/>
                        </a:spcAft>
                      </a:pPr>
                      <a:r>
                        <a:rPr lang="en-US" sz="1400">
                          <a:latin typeface="Calibri"/>
                          <a:ea typeface="Calibri"/>
                          <a:cs typeface="Mangal"/>
                        </a:rPr>
                        <a:t>West Bengal</a:t>
                      </a: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Calibri"/>
                          <a:ea typeface="Calibri"/>
                          <a:cs typeface="Mangal"/>
                        </a:rPr>
                        <a:t>Calcutta National Medical College</a:t>
                      </a: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75814">
                <a:tc>
                  <a:txBody>
                    <a:bodyPr/>
                    <a:lstStyle/>
                    <a:p>
                      <a:pPr marL="0" marR="0" algn="ctr">
                        <a:spcBef>
                          <a:spcPts val="0"/>
                        </a:spcBef>
                        <a:spcAft>
                          <a:spcPts val="0"/>
                        </a:spcAft>
                      </a:pPr>
                      <a:r>
                        <a:rPr lang="en-US" sz="1400" dirty="0">
                          <a:latin typeface="Calibri"/>
                          <a:ea typeface="Calibri"/>
                          <a:cs typeface="Mangal"/>
                        </a:rPr>
                        <a:t>25%  - 50 %</a:t>
                      </a: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a:solidFill>
                            <a:srgbClr val="000000"/>
                          </a:solidFill>
                          <a:latin typeface="Calibri"/>
                          <a:ea typeface="Times New Roman"/>
                          <a:cs typeface="Times New Roman"/>
                        </a:rPr>
                        <a:t>J&amp;K</a:t>
                      </a:r>
                      <a:endParaRPr lang="en-US" sz="140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Psychiatric Diseases Hospital, Govt. Medical College, Srinagar</a:t>
                      </a:r>
                      <a:endParaRPr lang="en-US" sz="140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6423">
                <a:tc>
                  <a:txBody>
                    <a:bodyPr/>
                    <a:lstStyle/>
                    <a:p>
                      <a:pPr marL="0" marR="0" algn="ctr">
                        <a:spcBef>
                          <a:spcPts val="0"/>
                        </a:spcBef>
                        <a:spcAft>
                          <a:spcPts val="0"/>
                        </a:spcAft>
                      </a:pPr>
                      <a:r>
                        <a:rPr lang="en-US" sz="1400" dirty="0">
                          <a:latin typeface="Calibri"/>
                          <a:ea typeface="Calibri"/>
                          <a:cs typeface="Mangal"/>
                        </a:rPr>
                        <a:t>50 % - 100 %</a:t>
                      </a: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a:solidFill>
                            <a:srgbClr val="000000"/>
                          </a:solidFill>
                          <a:latin typeface="Calibri"/>
                          <a:ea typeface="Times New Roman"/>
                          <a:cs typeface="Times New Roman"/>
                        </a:rPr>
                        <a:t>Delhi</a:t>
                      </a:r>
                      <a:endParaRPr lang="en-US" sz="140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Dr. RML Hospital, Delhi </a:t>
                      </a:r>
                      <a:r>
                        <a:rPr lang="en-US" sz="1400" dirty="0">
                          <a:latin typeface="Calibri"/>
                          <a:ea typeface="Calibri"/>
                          <a:cs typeface="Mangal"/>
                        </a:rPr>
                        <a:t>(Central Govt.)</a:t>
                      </a: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8812">
                <a:tc rowSpan="3">
                  <a:txBody>
                    <a:bodyPr/>
                    <a:lstStyle/>
                    <a:p>
                      <a:pPr marL="0" marR="0" algn="ctr">
                        <a:spcBef>
                          <a:spcPts val="0"/>
                        </a:spcBef>
                        <a:spcAft>
                          <a:spcPts val="0"/>
                        </a:spcAft>
                      </a:pPr>
                      <a:r>
                        <a:rPr lang="en-US" sz="1400" dirty="0">
                          <a:latin typeface="Calibri"/>
                          <a:ea typeface="Calibri"/>
                          <a:cs typeface="Mangal"/>
                        </a:rPr>
                        <a:t>More than 100 %</a:t>
                      </a: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a:solidFill>
                            <a:srgbClr val="000000"/>
                          </a:solidFill>
                          <a:latin typeface="Calibri"/>
                          <a:ea typeface="Times New Roman"/>
                          <a:cs typeface="Times New Roman"/>
                        </a:rPr>
                        <a:t>Kerala</a:t>
                      </a:r>
                      <a:endParaRPr lang="en-US" sz="140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IMHANS, </a:t>
                      </a:r>
                      <a:r>
                        <a:rPr lang="en-IN" sz="1400" dirty="0" err="1">
                          <a:solidFill>
                            <a:srgbClr val="000000"/>
                          </a:solidFill>
                          <a:latin typeface="Calibri"/>
                          <a:ea typeface="Times New Roman"/>
                          <a:cs typeface="Times New Roman"/>
                        </a:rPr>
                        <a:t>Kozikode</a:t>
                      </a:r>
                      <a:endParaRPr lang="en-US" sz="140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34264">
                <a:tc vMerge="1">
                  <a:txBody>
                    <a:bodyPr/>
                    <a:lstStyle/>
                    <a:p>
                      <a:endParaRPr lang="en-US"/>
                    </a:p>
                  </a:txBody>
                  <a:tcPr/>
                </a:tc>
                <a:tc>
                  <a:txBody>
                    <a:bodyPr/>
                    <a:lstStyle/>
                    <a:p>
                      <a:pPr marL="0" marR="0" algn="ctr">
                        <a:spcBef>
                          <a:spcPts val="0"/>
                        </a:spcBef>
                        <a:spcAft>
                          <a:spcPts val="0"/>
                        </a:spcAft>
                      </a:pPr>
                      <a:r>
                        <a:rPr lang="en-IN" sz="1400">
                          <a:solidFill>
                            <a:srgbClr val="000000"/>
                          </a:solidFill>
                          <a:latin typeface="Calibri"/>
                          <a:ea typeface="Times New Roman"/>
                          <a:cs typeface="Times New Roman"/>
                        </a:rPr>
                        <a:t>Odisha</a:t>
                      </a:r>
                      <a:endParaRPr lang="en-US" sz="140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SCB Medical College Hospital, Cuttack</a:t>
                      </a:r>
                      <a:endParaRPr lang="en-US" sz="140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02606">
                <a:tc vMerge="1">
                  <a:txBody>
                    <a:bodyPr/>
                    <a:lstStyle/>
                    <a:p>
                      <a:endParaRPr lang="en-US"/>
                    </a:p>
                  </a:txBody>
                  <a:tcPr/>
                </a:tc>
                <a:tc>
                  <a:txBody>
                    <a:bodyPr/>
                    <a:lstStyle/>
                    <a:p>
                      <a:pPr marL="0" marR="0" algn="ctr">
                        <a:spcBef>
                          <a:spcPts val="0"/>
                        </a:spcBef>
                        <a:spcAft>
                          <a:spcPts val="0"/>
                        </a:spcAft>
                      </a:pPr>
                      <a:r>
                        <a:rPr lang="en-IN" sz="1400">
                          <a:solidFill>
                            <a:srgbClr val="000000"/>
                          </a:solidFill>
                          <a:latin typeface="Calibri"/>
                          <a:ea typeface="Times New Roman"/>
                          <a:cs typeface="Times New Roman"/>
                        </a:rPr>
                        <a:t>West Bengal</a:t>
                      </a:r>
                      <a:endParaRPr lang="en-US" sz="1400">
                        <a:latin typeface="Calibri"/>
                        <a:ea typeface="Calibri"/>
                        <a:cs typeface="Mangal"/>
                      </a:endParaRPr>
                    </a:p>
                  </a:txBody>
                  <a:tcPr marL="4211" marR="42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Institute of Psychiatry, Kolkata</a:t>
                      </a:r>
                      <a:endParaRPr lang="en-US" sz="1400" dirty="0">
                        <a:latin typeface="Calibri"/>
                        <a:ea typeface="Calibri"/>
                        <a:cs typeface="Mangal"/>
                      </a:endParaRPr>
                    </a:p>
                  </a:txBody>
                  <a:tcPr marL="4211" marR="42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marL="617538" lvl="6" indent="-354013" algn="just">
              <a:spcAft>
                <a:spcPts val="600"/>
              </a:spcAft>
            </a:pPr>
            <a:r>
              <a:rPr lang="en-IN" sz="1600" u="sng" dirty="0" smtClean="0"/>
              <a:t>Strengthening/Establishment of Post Graduate Departments in mental health specialties (Scheme-B)</a:t>
            </a:r>
            <a:r>
              <a:rPr lang="en-IN" sz="1600" dirty="0" smtClean="0"/>
              <a:t>  - 47 PG Departments </a:t>
            </a:r>
          </a:p>
          <a:p>
            <a:pPr marL="976313" lvl="6" indent="-354013" algn="just">
              <a:spcAft>
                <a:spcPts val="600"/>
              </a:spcAft>
              <a:buNone/>
            </a:pPr>
            <a:r>
              <a:rPr lang="en-US" sz="1600" dirty="0" smtClean="0"/>
              <a:t>	F</a:t>
            </a:r>
            <a:r>
              <a:rPr lang="en-IN" sz="1600" dirty="0" smtClean="0"/>
              <a:t>inancial support </a:t>
            </a:r>
            <a:r>
              <a:rPr lang="en-IN" sz="1600" dirty="0" err="1" smtClean="0"/>
              <a:t>upto</a:t>
            </a:r>
            <a:r>
              <a:rPr lang="en-IN" sz="1600" dirty="0" smtClean="0"/>
              <a:t> Rs. 2.90 Cr is provided towards capital works and faculty support to the existing Central and State Mental health Institutions for strengthening/establishment of one or more of the Post Graduate Departments in mental health specialties for creation of PG Seats (Psychiatry: 2 seats; Clinical Psychology: 8 seats; Psychiatric Social Work: 8 seats; Psychiatric Nursing: 20 seats) </a:t>
            </a:r>
          </a:p>
          <a:p>
            <a:pPr marL="976313" lvl="6" indent="-354013" algn="just">
              <a:spcAft>
                <a:spcPts val="600"/>
              </a:spcAft>
              <a:buNone/>
            </a:pPr>
            <a:r>
              <a:rPr lang="en-IN" sz="1600" b="1" dirty="0" smtClean="0"/>
              <a:t>	</a:t>
            </a:r>
            <a:endParaRPr lang="en-US" sz="1600" b="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5" name="Table 4"/>
          <p:cNvGraphicFramePr>
            <a:graphicFrameLocks noGrp="1"/>
          </p:cNvGraphicFramePr>
          <p:nvPr/>
        </p:nvGraphicFramePr>
        <p:xfrm>
          <a:off x="428595" y="2714620"/>
          <a:ext cx="8143932" cy="1706880"/>
        </p:xfrm>
        <a:graphic>
          <a:graphicData uri="http://schemas.openxmlformats.org/drawingml/2006/table">
            <a:tbl>
              <a:tblPr/>
              <a:tblGrid>
                <a:gridCol w="1214447">
                  <a:extLst>
                    <a:ext uri="{9D8B030D-6E8A-4147-A177-3AD203B41FA5}">
                      <a16:colId xmlns:a16="http://schemas.microsoft.com/office/drawing/2014/main" xmlns="" val="20000"/>
                    </a:ext>
                  </a:extLst>
                </a:gridCol>
                <a:gridCol w="1571636">
                  <a:extLst>
                    <a:ext uri="{9D8B030D-6E8A-4147-A177-3AD203B41FA5}">
                      <a16:colId xmlns:a16="http://schemas.microsoft.com/office/drawing/2014/main" xmlns="" val="20001"/>
                    </a:ext>
                  </a:extLst>
                </a:gridCol>
                <a:gridCol w="5357849">
                  <a:extLst>
                    <a:ext uri="{9D8B030D-6E8A-4147-A177-3AD203B41FA5}">
                      <a16:colId xmlns:a16="http://schemas.microsoft.com/office/drawing/2014/main" xmlns="" val="20002"/>
                    </a:ext>
                  </a:extLst>
                </a:gridCol>
              </a:tblGrid>
              <a:tr h="0">
                <a:tc>
                  <a:txBody>
                    <a:bodyPr/>
                    <a:lstStyle/>
                    <a:p>
                      <a:pPr marL="0" marR="0" algn="ctr">
                        <a:spcBef>
                          <a:spcPts val="0"/>
                        </a:spcBef>
                        <a:spcAft>
                          <a:spcPts val="0"/>
                        </a:spcAft>
                      </a:pPr>
                      <a:r>
                        <a:rPr lang="en-US" sz="1400" b="1" dirty="0">
                          <a:latin typeface="Calibri"/>
                          <a:ea typeface="Calibri"/>
                          <a:cs typeface="Mangal"/>
                        </a:rPr>
                        <a:t>Progress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Mangal"/>
                        </a:rPr>
                        <a:t>State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Calibri"/>
                          <a:ea typeface="Calibri"/>
                          <a:cs typeface="Mangal"/>
                        </a:rPr>
                        <a:t>Institute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rowSpan="2">
                  <a:txBody>
                    <a:bodyPr/>
                    <a:lstStyle/>
                    <a:p>
                      <a:pPr marL="0" marR="0" algn="ctr">
                        <a:spcBef>
                          <a:spcPts val="0"/>
                        </a:spcBef>
                        <a:spcAft>
                          <a:spcPts val="0"/>
                        </a:spcAft>
                      </a:pPr>
                      <a:r>
                        <a:rPr lang="en-US" sz="1400" dirty="0">
                          <a:latin typeface="Calibri"/>
                          <a:ea typeface="Calibri"/>
                          <a:cs typeface="Mangal"/>
                        </a:rPr>
                        <a:t>0 % - 25%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Himachal Pradesh</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a:solidFill>
                            <a:srgbClr val="000000"/>
                          </a:solidFill>
                          <a:latin typeface="Calibri"/>
                          <a:ea typeface="Times New Roman"/>
                          <a:cs typeface="Times New Roman"/>
                        </a:rPr>
                        <a:t>Indira Gandhi Medical College &amp; Hospital, Shimla</a:t>
                      </a:r>
                      <a:endParaRPr lang="en-US" sz="14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0">
                <a:tc vMerge="1">
                  <a:txBody>
                    <a:bodyPr/>
                    <a:lstStyle/>
                    <a:p>
                      <a:endParaRPr lang="en-US"/>
                    </a:p>
                  </a:txBody>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J &amp; K</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err="1">
                          <a:solidFill>
                            <a:srgbClr val="000000"/>
                          </a:solidFill>
                          <a:latin typeface="Calibri"/>
                          <a:ea typeface="Times New Roman"/>
                          <a:cs typeface="Times New Roman"/>
                        </a:rPr>
                        <a:t>Sher</a:t>
                      </a:r>
                      <a:r>
                        <a:rPr lang="en-IN" sz="1400" dirty="0">
                          <a:solidFill>
                            <a:srgbClr val="000000"/>
                          </a:solidFill>
                          <a:latin typeface="Calibri"/>
                          <a:ea typeface="Times New Roman"/>
                          <a:cs typeface="Times New Roman"/>
                        </a:rPr>
                        <a:t>-i-Kashmir Institute of Medical Sciences, Srinagar</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0">
                <a:tc>
                  <a:txBody>
                    <a:bodyPr/>
                    <a:lstStyle/>
                    <a:p>
                      <a:pPr marL="0" marR="0" algn="ctr">
                        <a:spcBef>
                          <a:spcPts val="0"/>
                        </a:spcBef>
                        <a:spcAft>
                          <a:spcPts val="0"/>
                        </a:spcAft>
                      </a:pPr>
                      <a:r>
                        <a:rPr lang="en-US" sz="1400">
                          <a:latin typeface="Calibri"/>
                          <a:ea typeface="Calibri"/>
                          <a:cs typeface="Mangal"/>
                        </a:rPr>
                        <a:t>25%  - 50 %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400" dirty="0">
                          <a:solidFill>
                            <a:srgbClr val="000000"/>
                          </a:solidFill>
                          <a:latin typeface="Calibri"/>
                          <a:ea typeface="Times New Roman"/>
                          <a:cs typeface="Times New Roman"/>
                        </a:rPr>
                        <a:t>-</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3"/>
                  </a:ext>
                </a:extLst>
              </a:tr>
              <a:tr h="0">
                <a:tc>
                  <a:txBody>
                    <a:bodyPr/>
                    <a:lstStyle/>
                    <a:p>
                      <a:pPr marL="0" marR="0" algn="ctr">
                        <a:spcBef>
                          <a:spcPts val="0"/>
                        </a:spcBef>
                        <a:spcAft>
                          <a:spcPts val="0"/>
                        </a:spcAft>
                      </a:pPr>
                      <a:r>
                        <a:rPr lang="en-US" sz="1400">
                          <a:latin typeface="Calibri"/>
                          <a:ea typeface="Calibri"/>
                          <a:cs typeface="Mangal"/>
                        </a:rPr>
                        <a:t>50 % - 100 %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Kerala</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Govt. medical College, Trivandrum</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0">
                <a:tc rowSpan="3">
                  <a:txBody>
                    <a:bodyPr/>
                    <a:lstStyle/>
                    <a:p>
                      <a:pPr marL="0" marR="0" algn="ctr">
                        <a:spcBef>
                          <a:spcPts val="0"/>
                        </a:spcBef>
                        <a:spcAft>
                          <a:spcPts val="0"/>
                        </a:spcAft>
                      </a:pPr>
                      <a:r>
                        <a:rPr lang="en-US" sz="1400">
                          <a:latin typeface="Calibri"/>
                          <a:ea typeface="Calibri"/>
                          <a:cs typeface="Mangal"/>
                        </a:rPr>
                        <a:t>More than 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Delhi</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Dr. RML Hospital, Delhi </a:t>
                      </a:r>
                      <a:r>
                        <a:rPr lang="en-US" sz="1400" dirty="0">
                          <a:solidFill>
                            <a:srgbClr val="000000"/>
                          </a:solidFill>
                          <a:latin typeface="Calibri"/>
                          <a:ea typeface="Times New Roman"/>
                          <a:cs typeface="Times New Roman"/>
                        </a:rPr>
                        <a:t>(Central Govt.)</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0">
                <a:tc vMerge="1">
                  <a:txBody>
                    <a:bodyPr/>
                    <a:lstStyle/>
                    <a:p>
                      <a:endParaRPr lang="en-US"/>
                    </a:p>
                  </a:txBody>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Jharkhand</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Ranchi Institute of Mental Health &amp; </a:t>
                      </a:r>
                      <a:r>
                        <a:rPr lang="en-IN" sz="1400" dirty="0" err="1">
                          <a:solidFill>
                            <a:srgbClr val="000000"/>
                          </a:solidFill>
                          <a:latin typeface="Calibri"/>
                          <a:ea typeface="Times New Roman"/>
                          <a:cs typeface="Times New Roman"/>
                        </a:rPr>
                        <a:t>Neuro</a:t>
                      </a:r>
                      <a:r>
                        <a:rPr lang="en-IN" sz="1400" dirty="0">
                          <a:solidFill>
                            <a:srgbClr val="000000"/>
                          </a:solidFill>
                          <a:latin typeface="Calibri"/>
                          <a:ea typeface="Times New Roman"/>
                          <a:cs typeface="Times New Roman"/>
                        </a:rPr>
                        <a:t> Sciences, Ranchi </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0">
                <a:tc vMerge="1">
                  <a:txBody>
                    <a:bodyPr/>
                    <a:lstStyle/>
                    <a:p>
                      <a:endParaRPr lang="en-US"/>
                    </a:p>
                  </a:txBody>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Tamil Nadu</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1400" dirty="0">
                          <a:solidFill>
                            <a:srgbClr val="000000"/>
                          </a:solidFill>
                          <a:latin typeface="Calibri"/>
                          <a:ea typeface="Times New Roman"/>
                          <a:cs typeface="Times New Roman"/>
                        </a:rPr>
                        <a:t>Institute of Mental Health, Chennai</a:t>
                      </a:r>
                      <a:endParaRPr lang="en-US" sz="14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TotalTime>
  <Words>1816</Words>
  <Application>Microsoft Office PowerPoint</Application>
  <PresentationFormat>On-screen Show (4:3)</PresentationFormat>
  <Paragraphs>520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National Mental Health Programme  Group I – 19/09/2019   </vt:lpstr>
      <vt:lpstr>PowerPoint Presentation</vt:lpstr>
      <vt:lpstr>PowerPoint Presentation</vt:lpstr>
      <vt:lpstr>PowerPoint Presentation</vt:lpstr>
      <vt:lpstr>MAJOR ISSUES</vt:lpstr>
      <vt:lpstr>National Mental Health Programme </vt:lpstr>
      <vt:lpstr>PowerPoint Presentation</vt:lpstr>
      <vt:lpstr>PowerPoint Presentation</vt:lpstr>
      <vt:lpstr>PowerPoint Presentation</vt:lpstr>
      <vt:lpstr>PowerPoint Presentation</vt:lpstr>
      <vt:lpstr>Digital Academy</vt:lpstr>
      <vt:lpstr>THANK YOU</vt:lpstr>
      <vt:lpstr>PowerPoint Presentation</vt:lpstr>
      <vt:lpstr>PowerPoint Presentation</vt:lpstr>
      <vt:lpstr>PowerPoint Presentation</vt:lpstr>
      <vt:lpstr>District Mental Health Programme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before the Consultative Committee of the Parliament    on   National Mental Health Programme</dc:title>
  <dc:creator>ANVEE MALHOTRA</dc:creator>
  <cp:lastModifiedBy>HP</cp:lastModifiedBy>
  <cp:revision>238</cp:revision>
  <cp:lastPrinted>2017-04-10T03:03:29Z</cp:lastPrinted>
  <dcterms:created xsi:type="dcterms:W3CDTF">2006-08-16T00:00:00Z</dcterms:created>
  <dcterms:modified xsi:type="dcterms:W3CDTF">2019-09-19T06:49:16Z</dcterms:modified>
</cp:coreProperties>
</file>