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90" r:id="rId5"/>
    <p:sldId id="279" r:id="rId6"/>
    <p:sldId id="259" r:id="rId7"/>
    <p:sldId id="260" r:id="rId8"/>
    <p:sldId id="291" r:id="rId9"/>
    <p:sldId id="261" r:id="rId10"/>
    <p:sldId id="262" r:id="rId11"/>
    <p:sldId id="292" r:id="rId12"/>
    <p:sldId id="270" r:id="rId13"/>
    <p:sldId id="273" r:id="rId14"/>
    <p:sldId id="274" r:id="rId15"/>
    <p:sldId id="275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C5ED-1D1F-4A28-8593-2303EB5C443A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A4031-0F0D-4D8F-A066-CDFF1D757E1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289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4A4031-0F0D-4D8F-A066-CDFF1D757E17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517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707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101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053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96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512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6702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36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530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218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51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52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52DC-8537-47AF-BD70-DE55498C9012}" type="datetimeFigureOut">
              <a:rPr lang="en-IN" smtClean="0"/>
              <a:t>19-09-2019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5FD4-C12A-43D0-BFE2-16243B38EA0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318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0093"/>
          </a:xfrm>
          <a:solidFill>
            <a:schemeClr val="bg2"/>
          </a:solidFill>
        </p:spPr>
        <p:txBody>
          <a:bodyPr>
            <a:noAutofit/>
          </a:bodyPr>
          <a:lstStyle/>
          <a:p>
            <a:pPr algn="ctr"/>
            <a:r>
              <a:rPr lang="en-IN" sz="3200" b="1" dirty="0">
                <a:latin typeface="Arial Black" panose="020B0A04020102020204" pitchFamily="34" charset="0"/>
              </a:rPr>
              <a:t>Presentation for Quarterly Review Meeting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339316" cy="4351338"/>
          </a:xfrm>
        </p:spPr>
        <p:txBody>
          <a:bodyPr/>
          <a:lstStyle/>
          <a:p>
            <a:pPr algn="ctr"/>
            <a:endParaRPr lang="en-US" b="1" u="sng" dirty="0">
              <a:latin typeface="Arial Black" panose="020B0A04020102020204" pitchFamily="34" charset="0"/>
            </a:endParaRPr>
          </a:p>
          <a:p>
            <a:pPr algn="ctr"/>
            <a:endParaRPr lang="en-US" b="1" u="sng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u="sng" dirty="0">
                <a:latin typeface="Arial Black" panose="020B0A04020102020204" pitchFamily="34" charset="0"/>
              </a:rPr>
              <a:t>Initiatives under NPCDCS </a:t>
            </a:r>
            <a:r>
              <a:rPr lang="en-US" b="1" u="sng" dirty="0" smtClean="0">
                <a:latin typeface="Arial Black" panose="020B0A04020102020204" pitchFamily="34" charset="0"/>
              </a:rPr>
              <a:t> </a:t>
            </a:r>
            <a:endParaRPr lang="en-US" b="1" u="sng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b="1" u="sng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b="1" u="sng" dirty="0">
                <a:latin typeface="Arial Black" panose="020B0A04020102020204" pitchFamily="34" charset="0"/>
              </a:rPr>
              <a:t>Group I</a:t>
            </a:r>
            <a:endParaRPr lang="en-IN" dirty="0">
              <a:latin typeface="Arial Black" panose="020B0A04020102020204" pitchFamily="34" charset="0"/>
            </a:endParaRPr>
          </a:p>
          <a:p>
            <a:pPr algn="ctr"/>
            <a:endParaRPr lang="en-IN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IN" dirty="0">
              <a:latin typeface="Arial Black" panose="020B0A04020102020204" pitchFamily="34" charset="0"/>
            </a:endParaRPr>
          </a:p>
          <a:p>
            <a:pPr algn="ctr"/>
            <a:endParaRPr lang="en-IN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IN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13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09" y="545910"/>
            <a:ext cx="10918209" cy="525438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Issues: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states have procured tablets of which few of them have procured tablet much lesser than required (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Odisha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Chhattisgarh, Jharkhand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Telangana,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Kerala,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UP, Gujarat, MP, Maharashtra, and AP). </a:t>
            </a:r>
            <a:endPara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Five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States/UTs have not procured tablets (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Delhi, West Bengal, Lakshadweep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Uttarakhand, and Rajasthan).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Total number of Tablets procured stands at 1.19 lakhs, the number of ANMs using tablet regularly is only about 14300 (about 12%). </a:t>
            </a: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Usage of Application by the Medical Officers has not taken off. Less than 2,000    MOs are found using the NCD Application.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need to come forward for any requirement for conducting training of field functionaries.</a:t>
            </a:r>
          </a:p>
          <a:p>
            <a:pPr lvl="0"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 for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regularly review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status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usage of NCD application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States/UTs.       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81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590800"/>
            <a:ext cx="10972800" cy="1143000"/>
          </a:xfr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spc="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IN" b="1" spc="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433379"/>
              </p:ext>
            </p:extLst>
          </p:nvPr>
        </p:nvGraphicFramePr>
        <p:xfrm>
          <a:off x="286608" y="232013"/>
          <a:ext cx="11464114" cy="58851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04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88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540007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IN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Annexure I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0267">
                <a:tc>
                  <a:txBody>
                    <a:bodyPr/>
                    <a:lstStyle/>
                    <a:p>
                      <a:pPr algn="ctr" fontAlgn="b"/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</a:t>
                      </a:r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NCD Cells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</a:t>
                      </a:r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NCD Clinics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CHC NCD Clinics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Cardiac Care Centre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care centre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692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Districts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7241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State/ UT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6928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Andhra Pradesh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026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Bihar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026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Chhattisgarh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026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026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Himachal Pradesh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5026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Jammu &amp; Kashmir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180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Jharkhand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026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5026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Nagaland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96472652"/>
                  </a:ext>
                </a:extLst>
              </a:tr>
              <a:tr h="25026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Odisha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8967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88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680572"/>
              </p:ext>
            </p:extLst>
          </p:nvPr>
        </p:nvGraphicFramePr>
        <p:xfrm>
          <a:off x="286608" y="232013"/>
          <a:ext cx="11464114" cy="58821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404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788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840439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07692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n-IN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Annexure I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0220">
                <a:tc>
                  <a:txBody>
                    <a:bodyPr/>
                    <a:lstStyle/>
                    <a:p>
                      <a:pPr algn="ctr" fontAlgn="b"/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</a:t>
                      </a:r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NCD Cells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</a:t>
                      </a:r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NCD Clinics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CHC NCD Clinics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Cardiac Care Centre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care centre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516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Districts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approved Districts till 2019-20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Established District NCD Cell till March 2019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034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State/ UT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541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Sikkim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7541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Tamilnadu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7541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Telangana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7541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Tripura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7541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West Bengal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54046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Dadar and Nagar Haveli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7541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Lakshadweep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7541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NCT of Delhi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3002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Puducherry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30021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Meghalaya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98" marR="9298" marT="9298" marB="0" anchor="b"/>
                </a:tc>
                <a:extLst>
                  <a:ext uri="{0D108BD9-81ED-4DB2-BD59-A6C34878D82A}">
                    <a16:rowId xmlns="" xmlns:a16="http://schemas.microsoft.com/office/drawing/2014/main" val="4208436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399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6320"/>
          </a:xfrm>
        </p:spPr>
        <p:txBody>
          <a:bodyPr>
            <a:noAutofit/>
          </a:bodyPr>
          <a:lstStyle/>
          <a:p>
            <a:r>
              <a:rPr lang="en-IN" sz="3600" dirty="0"/>
              <a:t>Annexure-2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407638"/>
              </p:ext>
            </p:extLst>
          </p:nvPr>
        </p:nvGraphicFramePr>
        <p:xfrm>
          <a:off x="204716" y="717727"/>
          <a:ext cx="11709777" cy="60480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0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63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57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24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44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447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247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447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247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5968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77443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16860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99794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9609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STATES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Districts 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PHCs 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SCs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Tablets in hand 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Trained Personnel 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ANMs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active ANMs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active MO's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Enrolment 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Screening 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to be discussed and planned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426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Bihar 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1899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9499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3144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20583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18129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1225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Only 15% of ANMs are having the tablets and hence procurement needs to be accelerated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 to focus on the training and boost the enrolment and screening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Focus on MO portal 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515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Chhattisgarh 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785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5186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7430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837369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632827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Tablets availability is less and needs to accelerate the procurement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also needs to be increased once the tabs are in place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93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Delhi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of Tablets to be initiated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to be planned along with Tablet availability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Enrolment  and screening to be accelerated</a:t>
                      </a:r>
                      <a:b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 portal training &amp; usage to be boosted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93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Goa 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357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10494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4137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of Tablets to be boosted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to be planned along with Tablet availability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Enrolment  and screening to be accelerated</a:t>
                      </a:r>
                      <a:b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 portal training &amp; usage to be boosted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b"/>
                </a:tc>
                <a:extLst>
                  <a:ext uri="{0D108BD9-81ED-4DB2-BD59-A6C34878D82A}">
                    <a16:rowId xmlns="" xmlns:a16="http://schemas.microsoft.com/office/drawing/2014/main" val="722666839"/>
                  </a:ext>
                </a:extLst>
              </a:tr>
              <a:tr h="3693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Jammu &amp; Kashmir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2967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6342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3663</a:t>
                      </a:r>
                      <a:endParaRPr lang="en-IN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of Tablets to be boosted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to be planned along with Tablet availability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Enrolment  and screening to be accelerated</a:t>
                      </a:r>
                      <a:b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IN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 portal training &amp; usage to be boosted</a:t>
                      </a:r>
                      <a:endParaRPr lang="en-IN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b"/>
                </a:tc>
                <a:extLst>
                  <a:ext uri="{0D108BD9-81ED-4DB2-BD59-A6C34878D82A}">
                    <a16:rowId xmlns="" xmlns:a16="http://schemas.microsoft.com/office/drawing/2014/main" val="737547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243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230879"/>
              </p:ext>
            </p:extLst>
          </p:nvPr>
        </p:nvGraphicFramePr>
        <p:xfrm>
          <a:off x="286604" y="342771"/>
          <a:ext cx="11723427" cy="6466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48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74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63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330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518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518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3309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518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3309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60224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78465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16996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002602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629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Meghalaya</a:t>
                      </a:r>
                      <a:endParaRPr lang="en-IN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47562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 to procure tablets, as state has very few tablets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 to focus on the training and to boost the enrolment and screening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Focus on MO portal training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87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Nagaland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of Tablets to be boosted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to be planned along with Tablet availability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Enrolment  and screening to be accelerated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 portal training &amp; usage to be boosted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87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Odisha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7088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10441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4150034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2208116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Odisha, new enrolment and screening has gown down ion past two months. The state need to boost enrolment and screening through NCD drive.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ANM Activeness has been reduced to 10% and needs to boost up the enrolment and screening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87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Sikkim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38340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of Tablets to be boosted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to be planned along with Tablet availability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Enrolment and screening to be accelerated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 portal training &amp; usage to be boosted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87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Telangana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4797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4884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8817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4887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314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9431464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6106759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migration is completed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 to maintain the sustainability of enrolling and screening momentum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 to understand the MO portal operational status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693545881"/>
                  </a:ext>
                </a:extLst>
              </a:tr>
              <a:tr h="787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Tripura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1797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15909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of Tablets to be boosted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to be planned along with Tablet availability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Enrolment and screening to be accelerated; only 2 were screened out of enrolled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 portal training and usage to be boosted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153516661"/>
                  </a:ext>
                </a:extLst>
              </a:tr>
              <a:tr h="7870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Dadra &amp; Nagar Haveli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 to start training, boost the enrolment and screening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Focus on MO portal training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162" marR="59162" marT="0" marB="0" anchor="b"/>
                </a:tc>
                <a:extLst>
                  <a:ext uri="{0D108BD9-81ED-4DB2-BD59-A6C34878D82A}">
                    <a16:rowId xmlns="" xmlns:a16="http://schemas.microsoft.com/office/drawing/2014/main" val="163550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509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080259"/>
              </p:ext>
            </p:extLst>
          </p:nvPr>
        </p:nvGraphicFramePr>
        <p:xfrm>
          <a:off x="300252" y="464028"/>
          <a:ext cx="11232107" cy="6117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51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59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1075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798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798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1075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798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1075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4093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841649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120934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383485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1092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West Bengal </a:t>
                      </a:r>
                      <a:endParaRPr lang="en-IN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10369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19211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of Tablets to be initiated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to be planned along with Tablet availability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11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Jharkhand 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3848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1181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9189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42098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5019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 third of ANMs are not having the tablets and hence needs to boost the procurement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needs to be boosted and accelerate the enrolment and screening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 needs to plans for NCD drive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b"/>
                </a:tc>
                <a:extLst>
                  <a:ext uri="{0D108BD9-81ED-4DB2-BD59-A6C34878D82A}">
                    <a16:rowId xmlns="" xmlns:a16="http://schemas.microsoft.com/office/drawing/2014/main" val="232509569"/>
                  </a:ext>
                </a:extLst>
              </a:tr>
              <a:tr h="6678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Lakshadweep 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of Tablets to be initiated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to be planned along with Tablet availability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815" marR="51815" marT="0" marB="0" anchor="b"/>
                </a:tc>
                <a:extLst>
                  <a:ext uri="{0D108BD9-81ED-4DB2-BD59-A6C34878D82A}">
                    <a16:rowId xmlns="" xmlns:a16="http://schemas.microsoft.com/office/drawing/2014/main" val="393042949"/>
                  </a:ext>
                </a:extLst>
              </a:tr>
              <a:tr h="8871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Puducherry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591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Procurement of Tablets to be boosted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Training on NCD App to be planned along with Tablet availability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Enrolment  and screening to be accelerated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 portal training &amp; usage to be boosted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52451340"/>
                  </a:ext>
                </a:extLst>
              </a:tr>
              <a:tr h="414809">
                <a:tc gridSpan="1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States using their own application </a:t>
                      </a:r>
                      <a:endParaRPr lang="en-IN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N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7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Andhra Pradesh 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1147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7458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12298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16201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2201202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72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Himachal Pradesh 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2083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2813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1079165 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607234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4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849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5626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652449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16936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40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1835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8712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1454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2244626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2244626</a:t>
                      </a:r>
                      <a:endParaRPr lang="en-IN" sz="13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3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98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1722" y="638270"/>
            <a:ext cx="10515600" cy="54675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Programme for Prevention and Control of Cancer, Diabetes,    Cardiovascular Diseases and Stroke (NPCDCS) under NHM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Being implemented, with focus on : </a:t>
            </a:r>
          </a:p>
          <a:p>
            <a:pPr marL="0" indent="0" algn="just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strengthening infrastructure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human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resource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early diagnosis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referral. </a:t>
            </a: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47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0" y="108156"/>
            <a:ext cx="11946192" cy="1661650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9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NPCDCS - Pattern </a:t>
            </a:r>
            <a:r>
              <a:rPr lang="en-US" sz="9600" u="sng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9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assistance</a:t>
            </a:r>
          </a:p>
          <a:p>
            <a:endParaRPr lang="en-IN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Assistance to states/ UT is mainly provided for program implementation. The per unit approved costing norm is as under:</a:t>
            </a:r>
            <a:endParaRPr lang="en-IN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8006966"/>
              </p:ext>
            </p:extLst>
          </p:nvPr>
        </p:nvGraphicFramePr>
        <p:xfrm>
          <a:off x="68827" y="2070792"/>
          <a:ext cx="11946192" cy="4713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92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824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18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656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7387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 N.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facility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Costing norm (</a:t>
                      </a:r>
                      <a:r>
                        <a:rPr lang="en-US" sz="2400" kern="5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lang="en-US" sz="2400" kern="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en-US" sz="2400" kern="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Lakh)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5323"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Recurring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Non-recurring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71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lang="en-IN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NCD Cell</a:t>
                      </a:r>
                      <a:endParaRPr lang="en-I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lang="en-IN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n-I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3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NCD Cells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IN" sz="2400" kern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3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NCD Clinics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4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Cardiac Care Units (CCU)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25.64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4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Day Care </a:t>
                      </a:r>
                      <a:r>
                        <a:rPr lang="en-US" sz="2400" kern="5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Centres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73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 NCD Clinics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822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the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I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4806813"/>
              </p:ext>
            </p:extLst>
          </p:nvPr>
        </p:nvGraphicFramePr>
        <p:xfrm>
          <a:off x="838201" y="1825627"/>
          <a:ext cx="11088330" cy="4726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00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2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65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5427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0878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</a:t>
                      </a:r>
                      <a:r>
                        <a:rPr lang="en-US" sz="2400" kern="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Sl. No.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 of facility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Functional 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lang="en-IN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NCD Cell</a:t>
                      </a:r>
                      <a:endParaRPr lang="en-I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lang="en-IN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IN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NCD Cells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688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NCD Clinics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706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Cardiac Care Units (CCU)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251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District Day Care Centres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CHC NCD Clinics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5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5351</a:t>
                      </a:r>
                      <a:endParaRPr lang="en-IN" sz="2400" kern="5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" algn="ctr"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3084</a:t>
                      </a:r>
                      <a:endParaRPr lang="en-IN" sz="2400" kern="50" dirty="0">
                        <a:effectLst/>
                        <a:latin typeface="Arial" panose="020B0604020202020204" pitchFamily="34" charset="0"/>
                        <a:ea typeface="Andale Sans U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83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8154" y="127820"/>
            <a:ext cx="11897031" cy="1750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discussion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number of approved facilities are yet to be made functional.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should make the approved facilities functional so that benefits start reaching people.</a:t>
            </a: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65E97E27-6342-4C19-BBCA-AD0C7DD33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196712"/>
              </p:ext>
            </p:extLst>
          </p:nvPr>
        </p:nvGraphicFramePr>
        <p:xfrm>
          <a:off x="108155" y="1877962"/>
          <a:ext cx="11897031" cy="482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4158">
                  <a:extLst>
                    <a:ext uri="{9D8B030D-6E8A-4147-A177-3AD203B41FA5}">
                      <a16:colId xmlns="" xmlns:a16="http://schemas.microsoft.com/office/drawing/2014/main" val="1205656542"/>
                    </a:ext>
                  </a:extLst>
                </a:gridCol>
                <a:gridCol w="9362873">
                  <a:extLst>
                    <a:ext uri="{9D8B030D-6E8A-4147-A177-3AD203B41FA5}">
                      <a16:colId xmlns="" xmlns:a16="http://schemas.microsoft.com/office/drawing/2014/main" val="4023091017"/>
                    </a:ext>
                  </a:extLst>
                </a:gridCol>
              </a:tblGrid>
              <a:tr h="665428">
                <a:tc gridSpan="2">
                  <a:txBody>
                    <a:bodyPr/>
                    <a:lstStyle/>
                    <a:p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Than 50% </a:t>
                      </a:r>
                      <a:r>
                        <a:rPr lang="en-I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facilities functional 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596239"/>
                  </a:ext>
                </a:extLst>
              </a:tr>
              <a:tr h="665428">
                <a:tc>
                  <a:txBody>
                    <a:bodyPr/>
                    <a:lstStyle/>
                    <a:p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States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4320437"/>
                  </a:ext>
                </a:extLst>
              </a:tr>
              <a:tr h="8741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 NCD </a:t>
                      </a:r>
                      <a:r>
                        <a:rPr lang="en-IN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clinics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Telangana, Lakshadweep and Delhi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4119949"/>
                  </a:ext>
                </a:extLst>
              </a:tr>
              <a:tr h="874195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CHC NCD Clinics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Bihar, Goa, Jammu &amp; Kashmir, Kerala, Odisha, Telangana, Tripura, West Bengal, Dadra Nagar &amp; Haveli and Delhi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3024470"/>
                  </a:ext>
                </a:extLst>
              </a:tr>
              <a:tr h="874195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Chhattisgarh, Jammu &amp; Kashmir, Bihar, Goa, Jharkhand, Kerala, Odisha, Tripura and Lakshadweep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5770433"/>
                  </a:ext>
                </a:extLst>
              </a:tr>
              <a:tr h="874195">
                <a:tc>
                  <a:txBody>
                    <a:bodyPr/>
                    <a:lstStyle/>
                    <a:p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Day Care Centres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Andra</a:t>
                      </a:r>
                      <a:r>
                        <a:rPr lang="en-IN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Pradesh, Bihar, Chhattisgarh, Jharkhand, Tamil Nadu, Telangana, Tripura, West Bengal, Lakshadweep and Puducherry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134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536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600501"/>
            <a:ext cx="10515600" cy="5576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discussion (contd..)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utilization of allocated resources : In the financial year  2018-19: Total 23 states spent &lt;50% of allotted budget 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I States (12 States)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Bihar, Delhi, Himachal Pradesh, Jharkhand, Jammu &amp; Kashmir, Meghalaya, Nagaland, Odisha, Puducherry, Telangana, Tamil Nadu and Tripura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human resources at clinic / delay in hiring manpower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 availability of equipment, delayed and lengthy procurement processes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delivery: lack of systematic referral and follow up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proper mechanism for reporting data 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of the manpower  in multiple programs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3290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710" y="98323"/>
            <a:ext cx="10515600" cy="1270416"/>
          </a:xfrm>
        </p:spPr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en-US" sz="3100" b="1" dirty="0"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3100" b="1" dirty="0"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sz="2200" b="1" dirty="0" smtClean="0">
                <a:latin typeface="Arial Black" panose="020B0A04020102020204" pitchFamily="34" charset="0"/>
                <a:ea typeface="+mn-ea"/>
                <a:cs typeface="+mn-cs"/>
              </a:rPr>
              <a:t>Population-based Prevention initiative for prevention, </a:t>
            </a:r>
            <a:r>
              <a:rPr lang="en-US" sz="2200" b="1" dirty="0">
                <a:latin typeface="Arial Black" panose="020B0A04020102020204" pitchFamily="34" charset="0"/>
                <a:ea typeface="+mn-ea"/>
                <a:cs typeface="+mn-cs"/>
              </a:rPr>
              <a:t>Screening </a:t>
            </a:r>
            <a:r>
              <a:rPr lang="en-US" sz="2200" b="1" dirty="0" smtClean="0">
                <a:latin typeface="Arial Black" panose="020B0A04020102020204" pitchFamily="34" charset="0"/>
                <a:ea typeface="+mn-ea"/>
                <a:cs typeface="+mn-cs"/>
              </a:rPr>
              <a:t> and </a:t>
            </a:r>
            <a:r>
              <a:rPr lang="en-US" sz="2200" b="1" dirty="0">
                <a:latin typeface="Arial Black" panose="020B0A04020102020204" pitchFamily="34" charset="0"/>
                <a:ea typeface="+mn-ea"/>
                <a:cs typeface="+mn-cs"/>
              </a:rPr>
              <a:t>Control of </a:t>
            </a:r>
            <a:r>
              <a:rPr lang="en-US" sz="2200" b="1" dirty="0" smtClean="0">
                <a:latin typeface="Arial Black" panose="020B0A04020102020204" pitchFamily="34" charset="0"/>
                <a:ea typeface="+mn-ea"/>
                <a:cs typeface="+mn-cs"/>
              </a:rPr>
              <a:t>common NCDs  </a:t>
            </a:r>
            <a:r>
              <a:rPr lang="en-IN" sz="2200" b="1" dirty="0"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IN" sz="2200" b="1" dirty="0">
                <a:latin typeface="Arial Black" panose="020B0A04020102020204" pitchFamily="34" charset="0"/>
                <a:ea typeface="+mn-ea"/>
                <a:cs typeface="+mn-cs"/>
              </a:rPr>
            </a:br>
            <a:endParaRPr lang="en-IN" sz="2200" b="1" dirty="0"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5104262"/>
          </a:xfrm>
        </p:spPr>
        <p:txBody>
          <a:bodyPr>
            <a:normAutofit/>
          </a:bodyPr>
          <a:lstStyle/>
          <a:p>
            <a:pPr algn="just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imitative for prevention, control &amp; screening for common NCDs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being implemented 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 of comprehensive primary health care. 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30 years of age 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targeted for screening for common NCDs. Screening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are being provided through trained frontline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Referral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and continuity of care are through PHC, CHC, District Hospitals and other tertiary care institutions.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Based Screening (PBS) critical for early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stage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detection of NCDs. Also useful in generating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on the risk factors of NCDs.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PBS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approved in 219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need to be expanded to remaining Districts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1,55,084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ASHAs, 37,584 ANM/MPWs, 10,135 Staff nurses and 11,024 Medical officers have been trained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screening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common NCDs.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8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432" y="419717"/>
            <a:ext cx="10734368" cy="1212438"/>
          </a:xfrm>
        </p:spPr>
        <p:txBody>
          <a:bodyPr>
            <a:normAutofit fontScale="90000"/>
          </a:bodyPr>
          <a:lstStyle/>
          <a:p>
            <a:pPr lvl="0"/>
            <a: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IN" sz="3100" b="1" dirty="0" smtClean="0">
                <a:latin typeface="Arial Black" panose="020B0A04020102020204" pitchFamily="34" charset="0"/>
                <a:ea typeface="+mn-ea"/>
                <a:cs typeface="+mn-cs"/>
              </a:rPr>
              <a:t>Comprehensive </a:t>
            </a:r>
            <a: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  <a:t>Primary Health Care -  NCD Application  </a:t>
            </a:r>
            <a:b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IN" b="1" dirty="0"/>
              <a:t>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1730477"/>
            <a:ext cx="10848833" cy="4984954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IT platform to monitor and supervise PBS and to ensure continuum of care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Pre-requisites for successful roll-out of the application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Procurement/availability of tablets for ANMs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infrastructure at different levels of health facilities </a:t>
            </a:r>
            <a:r>
              <a:rPr lang="en-I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upto</a:t>
            </a: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District level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Training of health professionals in use of the application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being assisted financially for procurement of tablets and other IT infrastructure</a:t>
            </a:r>
          </a:p>
          <a:p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 support, including training of health personnel, being provided by Tata Trusts</a:t>
            </a:r>
          </a:p>
          <a:p>
            <a:pPr marL="0" indent="0">
              <a:buNone/>
            </a:pPr>
            <a:endParaRPr lang="en-IN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14748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967" y="98323"/>
            <a:ext cx="10848833" cy="747251"/>
          </a:xfrm>
        </p:spPr>
        <p:txBody>
          <a:bodyPr>
            <a:normAutofit fontScale="90000"/>
          </a:bodyPr>
          <a:lstStyle/>
          <a:p>
            <a:pPr lvl="0"/>
            <a: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IN" sz="2200" b="1" dirty="0" smtClean="0">
                <a:latin typeface="Arial Black" panose="020B0A04020102020204" pitchFamily="34" charset="0"/>
                <a:ea typeface="+mn-ea"/>
                <a:cs typeface="+mn-cs"/>
              </a:rPr>
              <a:t> Comprehensive </a:t>
            </a:r>
            <a:r>
              <a:rPr lang="en-IN" sz="2200" b="1" dirty="0">
                <a:latin typeface="Arial Black" panose="020B0A04020102020204" pitchFamily="34" charset="0"/>
                <a:ea typeface="+mn-ea"/>
                <a:cs typeface="+mn-cs"/>
              </a:rPr>
              <a:t>Primary Health Care -  NCD Application  </a:t>
            </a:r>
            <a: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IN" sz="3100" b="1" dirty="0"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IN" b="1" dirty="0"/>
              <a:t>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477" y="1296537"/>
            <a:ext cx="11828207" cy="54287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Status of use of NCD application</a:t>
            </a:r>
            <a:endParaRPr lang="en-IN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far, 1,19,817 tablets 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have been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procured. 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5 States/UTs, (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Delhi, West Bengal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2400" b="1" dirty="0">
                <a:latin typeface="Arial" panose="020B0604020202020204" pitchFamily="34" charset="0"/>
                <a:cs typeface="Arial" panose="020B0604020202020204" pitchFamily="34" charset="0"/>
              </a:rPr>
              <a:t>Lakshadweep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, Uttarakhand, and Rajasthan) procurement process has not progressed at all. </a:t>
            </a: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many States/UTs the tablets procured is too less in comparison to the requirement. </a:t>
            </a:r>
          </a:p>
          <a:p>
            <a:pPr algn="just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19736 Health Professionals trained on NCD Application till 17</a:t>
            </a:r>
            <a:r>
              <a:rPr lang="en-IN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September, 2019 across Pan India. 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Six states namely Andhra Pradesh, Gujarat, Himachal Pradesh, Kerala, Tamil Nadu, Dadra &amp; Nagar Haveli using their own NCD software application. One time data from these states 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successfully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migrated in GOI NCD 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Application,   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prospective data is not getting updated on real-time 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basis. 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Till the first week of 17</a:t>
            </a:r>
            <a:r>
              <a:rPr lang="en-IN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sz="2400" dirty="0">
                <a:latin typeface="Arial" panose="020B0604020202020204" pitchFamily="34" charset="0"/>
                <a:cs typeface="Arial" panose="020B0604020202020204" pitchFamily="34" charset="0"/>
              </a:rPr>
              <a:t> September, 2019, total enrolment through NCD application is 8.36 crore and 1.30 crore were screened.</a:t>
            </a:r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5513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1947</Words>
  <Application>Microsoft Office PowerPoint</Application>
  <PresentationFormat>Custom</PresentationFormat>
  <Paragraphs>747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Presentation for Quarterly Review Meeting</vt:lpstr>
      <vt:lpstr>PowerPoint Presentation</vt:lpstr>
      <vt:lpstr>PowerPoint Presentation</vt:lpstr>
      <vt:lpstr>Progress under the programme </vt:lpstr>
      <vt:lpstr>PowerPoint Presentation</vt:lpstr>
      <vt:lpstr>PowerPoint Presentation</vt:lpstr>
      <vt:lpstr> Population-based Prevention initiative for prevention, Screening  and Control of common NCDs   </vt:lpstr>
      <vt:lpstr>  Comprehensive Primary Health Care -  NCD Application    </vt:lpstr>
      <vt:lpstr>   Comprehensive Primary Health Care -  NCD Application    </vt:lpstr>
      <vt:lpstr>PowerPoint Presentation</vt:lpstr>
      <vt:lpstr>THANK YOU</vt:lpstr>
      <vt:lpstr>PowerPoint Presentation</vt:lpstr>
      <vt:lpstr>PowerPoint Presentation</vt:lpstr>
      <vt:lpstr>Annexure-2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HP</cp:lastModifiedBy>
  <cp:revision>60</cp:revision>
  <dcterms:created xsi:type="dcterms:W3CDTF">2019-09-17T10:44:27Z</dcterms:created>
  <dcterms:modified xsi:type="dcterms:W3CDTF">2019-09-19T06:41:40Z</dcterms:modified>
</cp:coreProperties>
</file>